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8" r:id="rId3"/>
    <p:sldId id="257" r:id="rId4"/>
    <p:sldId id="265" r:id="rId5"/>
    <p:sldId id="266" r:id="rId6"/>
    <p:sldId id="259" r:id="rId7"/>
    <p:sldId id="260" r:id="rId8"/>
    <p:sldId id="261" r:id="rId9"/>
    <p:sldId id="262" r:id="rId10"/>
    <p:sldId id="263" r:id="rId11"/>
    <p:sldId id="264" r:id="rId12"/>
  </p:sldIdLst>
  <p:sldSz cx="12192000" cy="6858000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1" d="100"/>
          <a:sy n="71" d="100"/>
        </p:scale>
        <p:origin x="-582" y="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F9259F-ABFA-47E6-8263-900EC3E70962}" type="datetimeFigureOut">
              <a:rPr lang="bg-BG" smtClean="0"/>
              <a:t>20.12.2021 г.</a:t>
            </a:fld>
            <a:endParaRPr lang="bg-B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bg-B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5C5B42-9172-4E72-81B6-24F7B71469B8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9139352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5C5B42-9172-4E72-81B6-24F7B71469B8}" type="slidenum">
              <a:rPr lang="bg-BG" smtClean="0"/>
              <a:t>8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9159094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5C5B42-9172-4E72-81B6-24F7B71469B8}" type="slidenum">
              <a:rPr lang="bg-BG" smtClean="0"/>
              <a:t>9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050204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5C5B42-9172-4E72-81B6-24F7B71469B8}" type="slidenum">
              <a:rPr lang="bg-BG" smtClean="0"/>
              <a:t>10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8521312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5C5B42-9172-4E72-81B6-24F7B71469B8}" type="slidenum">
              <a:rPr lang="bg-BG" smtClean="0"/>
              <a:t>11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0439708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00A07-4CAF-4DF1-9478-E6B74D88C914}" type="datetimeFigureOut">
              <a:rPr lang="bg-BG" smtClean="0"/>
              <a:t>20.12.2021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8AB30-26B3-4194-A207-CA33C39174E6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3150717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00A07-4CAF-4DF1-9478-E6B74D88C914}" type="datetimeFigureOut">
              <a:rPr lang="bg-BG" smtClean="0"/>
              <a:t>20.12.2021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8AB30-26B3-4194-A207-CA33C39174E6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9008311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00A07-4CAF-4DF1-9478-E6B74D88C914}" type="datetimeFigureOut">
              <a:rPr lang="bg-BG" smtClean="0"/>
              <a:t>20.12.2021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8AB30-26B3-4194-A207-CA33C39174E6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5402108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00A07-4CAF-4DF1-9478-E6B74D88C914}" type="datetimeFigureOut">
              <a:rPr lang="bg-BG" smtClean="0"/>
              <a:t>20.12.2021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8AB30-26B3-4194-A207-CA33C39174E6}" type="slidenum">
              <a:rPr lang="bg-BG" smtClean="0"/>
              <a:t>‹#›</a:t>
            </a:fld>
            <a:endParaRPr lang="bg-BG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683101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00A07-4CAF-4DF1-9478-E6B74D88C914}" type="datetimeFigureOut">
              <a:rPr lang="bg-BG" smtClean="0"/>
              <a:t>20.12.2021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8AB30-26B3-4194-A207-CA33C39174E6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239540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00A07-4CAF-4DF1-9478-E6B74D88C914}" type="datetimeFigureOut">
              <a:rPr lang="bg-BG" smtClean="0"/>
              <a:t>20.12.2021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8AB30-26B3-4194-A207-CA33C39174E6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1909365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00A07-4CAF-4DF1-9478-E6B74D88C914}" type="datetimeFigureOut">
              <a:rPr lang="bg-BG" smtClean="0"/>
              <a:t>20.12.2021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8AB30-26B3-4194-A207-CA33C39174E6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7650277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00A07-4CAF-4DF1-9478-E6B74D88C914}" type="datetimeFigureOut">
              <a:rPr lang="bg-BG" smtClean="0"/>
              <a:t>20.12.2021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8AB30-26B3-4194-A207-CA33C39174E6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79277876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00A07-4CAF-4DF1-9478-E6B74D88C914}" type="datetimeFigureOut">
              <a:rPr lang="bg-BG" smtClean="0"/>
              <a:t>20.12.2021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8AB30-26B3-4194-A207-CA33C39174E6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5605755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00A07-4CAF-4DF1-9478-E6B74D88C914}" type="datetimeFigureOut">
              <a:rPr lang="bg-BG" smtClean="0"/>
              <a:t>20.12.2021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8AB30-26B3-4194-A207-CA33C39174E6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544087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00A07-4CAF-4DF1-9478-E6B74D88C914}" type="datetimeFigureOut">
              <a:rPr lang="bg-BG" smtClean="0"/>
              <a:t>20.12.2021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8AB30-26B3-4194-A207-CA33C39174E6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0966291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00A07-4CAF-4DF1-9478-E6B74D88C914}" type="datetimeFigureOut">
              <a:rPr lang="bg-BG" smtClean="0"/>
              <a:t>20.12.2021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8AB30-26B3-4194-A207-CA33C39174E6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631694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00A07-4CAF-4DF1-9478-E6B74D88C914}" type="datetimeFigureOut">
              <a:rPr lang="bg-BG" smtClean="0"/>
              <a:t>20.12.2021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8AB30-26B3-4194-A207-CA33C39174E6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4310192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00A07-4CAF-4DF1-9478-E6B74D88C914}" type="datetimeFigureOut">
              <a:rPr lang="bg-BG" smtClean="0"/>
              <a:t>20.12.2021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8AB30-26B3-4194-A207-CA33C39174E6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2664726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00A07-4CAF-4DF1-9478-E6B74D88C914}" type="datetimeFigureOut">
              <a:rPr lang="bg-BG" smtClean="0"/>
              <a:t>20.12.2021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8AB30-26B3-4194-A207-CA33C39174E6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2723146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00A07-4CAF-4DF1-9478-E6B74D88C914}" type="datetimeFigureOut">
              <a:rPr lang="bg-BG" smtClean="0"/>
              <a:t>20.12.2021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8AB30-26B3-4194-A207-CA33C39174E6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8561242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00A07-4CAF-4DF1-9478-E6B74D88C914}" type="datetimeFigureOut">
              <a:rPr lang="bg-BG" smtClean="0"/>
              <a:t>20.12.2021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8AB30-26B3-4194-A207-CA33C39174E6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4289622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F700A07-4CAF-4DF1-9478-E6B74D88C914}" type="datetimeFigureOut">
              <a:rPr lang="bg-BG" smtClean="0"/>
              <a:t>20.12.2021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15D8AB30-26B3-4194-A207-CA33C39174E6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1092533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emf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455" y="1576551"/>
            <a:ext cx="9663222" cy="2911365"/>
          </a:xfrm>
        </p:spPr>
        <p:txBody>
          <a:bodyPr>
            <a:normAutofit/>
          </a:bodyPr>
          <a:lstStyle/>
          <a:p>
            <a:r>
              <a:rPr lang="bg-BG" sz="4400" dirty="0"/>
              <a:t>Изследване и моделиране на алгоритми в изкуствен интелект и тяхното приложение“, №НИХ – 462/2021.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78410" y="5601903"/>
            <a:ext cx="5736656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2800" b="1" dirty="0" smtClean="0"/>
              <a:t>Ръководител</a:t>
            </a:r>
            <a:endParaRPr lang="bg-BG" sz="2400" b="1" dirty="0" smtClean="0"/>
          </a:p>
          <a:p>
            <a:r>
              <a:rPr lang="bg-BG" sz="2400" dirty="0"/>
              <a:t>г</a:t>
            </a:r>
            <a:r>
              <a:rPr lang="bg-BG" sz="2400" dirty="0" smtClean="0"/>
              <a:t>л. ас. д-р инж. Тодор Петков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30706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0717" y="441435"/>
            <a:ext cx="1189771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2800" b="1" dirty="0" smtClean="0"/>
              <a:t>Дейности</a:t>
            </a:r>
            <a:r>
              <a:rPr lang="en-GB" sz="2800" b="1" dirty="0" smtClean="0"/>
              <a:t> </a:t>
            </a:r>
            <a:r>
              <a:rPr lang="bg-BG" sz="2800" b="1" dirty="0" smtClean="0"/>
              <a:t>по проекта - </a:t>
            </a:r>
            <a:r>
              <a:rPr lang="bg-BG" sz="2800" b="1" dirty="0"/>
              <a:t>Програмна реализация и визуална симулация на k-</a:t>
            </a:r>
            <a:r>
              <a:rPr lang="bg-BG" sz="2800" b="1" dirty="0" err="1"/>
              <a:t>menas</a:t>
            </a:r>
            <a:r>
              <a:rPr lang="bg-BG" sz="2800" b="1" dirty="0"/>
              <a:t> </a:t>
            </a:r>
            <a:r>
              <a:rPr lang="bg-BG" sz="2800" b="1" dirty="0" err="1"/>
              <a:t>клъстерен</a:t>
            </a:r>
            <a:r>
              <a:rPr lang="bg-BG" sz="2800" b="1" dirty="0"/>
              <a:t> анализ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316" y="2287095"/>
            <a:ext cx="3577677" cy="30784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78373" y="5369021"/>
            <a:ext cx="38888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i="1" dirty="0" smtClean="0"/>
              <a:t>Итерация 1</a:t>
            </a:r>
            <a:endParaRPr lang="bg-BG" i="1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2287095"/>
            <a:ext cx="3694159" cy="30784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3899338" y="5365561"/>
            <a:ext cx="38888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i="1" dirty="0" smtClean="0"/>
              <a:t>Итерация 2</a:t>
            </a:r>
            <a:endParaRPr lang="bg-BG" i="1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9552" y="2287996"/>
            <a:ext cx="3643056" cy="29325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8026666" y="5365561"/>
            <a:ext cx="38888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i="1" dirty="0" smtClean="0"/>
              <a:t>Итерация 3</a:t>
            </a:r>
            <a:endParaRPr lang="bg-BG" i="1" dirty="0"/>
          </a:p>
        </p:txBody>
      </p:sp>
    </p:spTree>
    <p:extLst>
      <p:ext uri="{BB962C8B-B14F-4D97-AF65-F5344CB8AC3E}">
        <p14:creationId xmlns:p14="http://schemas.microsoft.com/office/powerpoint/2010/main" val="12366240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4083" y="2617076"/>
            <a:ext cx="1189771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sz="4000" b="1" dirty="0" smtClean="0"/>
              <a:t>Благодаря за Вниманието!</a:t>
            </a:r>
            <a:endParaRPr lang="bg-BG" sz="4000" b="1" dirty="0"/>
          </a:p>
        </p:txBody>
      </p:sp>
    </p:spTree>
    <p:extLst>
      <p:ext uri="{BB962C8B-B14F-4D97-AF65-F5344CB8AC3E}">
        <p14:creationId xmlns:p14="http://schemas.microsoft.com/office/powerpoint/2010/main" val="15727775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04496" y="651642"/>
            <a:ext cx="10962290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2800" b="1" dirty="0" smtClean="0"/>
              <a:t>Цел </a:t>
            </a:r>
            <a:r>
              <a:rPr lang="bg-BG" sz="2800" b="1" dirty="0"/>
              <a:t>на </a:t>
            </a:r>
            <a:r>
              <a:rPr lang="bg-BG" sz="2800" b="1" dirty="0" smtClean="0"/>
              <a:t>проекта</a:t>
            </a:r>
          </a:p>
          <a:p>
            <a:r>
              <a:rPr lang="bg-BG" sz="2400" dirty="0" smtClean="0"/>
              <a:t> </a:t>
            </a:r>
          </a:p>
          <a:p>
            <a:pPr indent="284163"/>
            <a:r>
              <a:rPr lang="bg-BG" sz="2400" dirty="0"/>
              <a:t>И</a:t>
            </a:r>
            <a:r>
              <a:rPr lang="bg-BG" sz="2400" dirty="0" smtClean="0"/>
              <a:t>зследване </a:t>
            </a:r>
            <a:r>
              <a:rPr lang="bg-BG" sz="2400" dirty="0"/>
              <a:t>и моделиране на методи и алгоритми от областта на изкуствения интелект, както и прилагане на средства за оценяване на неопределеността при възможност за вземане на решение.</a:t>
            </a:r>
          </a:p>
          <a:p>
            <a:r>
              <a:rPr lang="bg-BG" sz="2400" dirty="0"/>
              <a:t>За изпълнението на поставената цел трябва да </a:t>
            </a:r>
            <a:r>
              <a:rPr lang="bg-BG" sz="2400" dirty="0" smtClean="0"/>
              <a:t>бъдат разрешени следните задачи: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bg-BG" sz="2400" dirty="0" smtClean="0"/>
              <a:t>Обзор </a:t>
            </a:r>
            <a:r>
              <a:rPr lang="bg-BG" sz="2400" dirty="0"/>
              <a:t>на съществуващи методи и алгоритми от областта на изкуствения </a:t>
            </a:r>
            <a:r>
              <a:rPr lang="bg-BG" sz="2400" dirty="0" smtClean="0"/>
              <a:t>интелект;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bg-BG" sz="2400" dirty="0" smtClean="0"/>
              <a:t>Формално </a:t>
            </a:r>
            <a:r>
              <a:rPr lang="bg-BG" sz="2400" dirty="0"/>
              <a:t>описание на използваните технологии в областта на изкуствения интелект чрез конструиране на </a:t>
            </a:r>
            <a:r>
              <a:rPr lang="bg-BG" sz="2400" dirty="0" smtClean="0"/>
              <a:t>модели;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bg-BG" sz="2400" dirty="0" smtClean="0"/>
              <a:t>Реализация </a:t>
            </a:r>
            <a:r>
              <a:rPr lang="bg-BG" sz="2400" dirty="0"/>
              <a:t>на  </a:t>
            </a:r>
            <a:r>
              <a:rPr lang="bg-BG" sz="2400" dirty="0" smtClean="0"/>
              <a:t>алгоритми, </a:t>
            </a:r>
            <a:r>
              <a:rPr lang="bg-BG" sz="2400" dirty="0"/>
              <a:t>използвани в изкуствения </a:t>
            </a:r>
            <a:r>
              <a:rPr lang="bg-BG" sz="2400" dirty="0" smtClean="0"/>
              <a:t>интелект;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bg-BG" sz="2400" dirty="0" smtClean="0"/>
              <a:t>Приложение на </a:t>
            </a:r>
            <a:r>
              <a:rPr lang="bg-BG" sz="2400" dirty="0" err="1" smtClean="0"/>
              <a:t>Интеркритериалния</a:t>
            </a:r>
            <a:r>
              <a:rPr lang="bg-BG" sz="2400" dirty="0" smtClean="0"/>
              <a:t> анализ като средство за вземане на решение на база многокритериален проблем</a:t>
            </a:r>
          </a:p>
          <a:p>
            <a:endParaRPr lang="bg-BG" sz="2400" dirty="0"/>
          </a:p>
        </p:txBody>
      </p:sp>
    </p:spTree>
    <p:extLst>
      <p:ext uri="{BB962C8B-B14F-4D97-AF65-F5344CB8AC3E}">
        <p14:creationId xmlns:p14="http://schemas.microsoft.com/office/powerpoint/2010/main" val="32252545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7620711"/>
              </p:ext>
            </p:extLst>
          </p:nvPr>
        </p:nvGraphicFramePr>
        <p:xfrm>
          <a:off x="1566041" y="81359"/>
          <a:ext cx="8544911" cy="710184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3478102">
                  <a:extLst>
                    <a:ext uri="{9D8B030D-6E8A-4147-A177-3AD203B41FA5}">
                      <a16:colId xmlns:a16="http://schemas.microsoft.com/office/drawing/2014/main" xmlns="" val="2263552050"/>
                    </a:ext>
                  </a:extLst>
                </a:gridCol>
                <a:gridCol w="4028145">
                  <a:extLst>
                    <a:ext uri="{9D8B030D-6E8A-4147-A177-3AD203B41FA5}">
                      <a16:colId xmlns:a16="http://schemas.microsoft.com/office/drawing/2014/main" xmlns="" val="2454095192"/>
                    </a:ext>
                  </a:extLst>
                </a:gridCol>
                <a:gridCol w="1038664">
                  <a:extLst>
                    <a:ext uri="{9D8B030D-6E8A-4147-A177-3AD203B41FA5}">
                      <a16:colId xmlns:a16="http://schemas.microsoft.com/office/drawing/2014/main" xmlns="" val="2034305884"/>
                    </a:ext>
                  </a:extLst>
                </a:gridCol>
              </a:tblGrid>
              <a:tr h="428553"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600" cap="all" dirty="0">
                          <a:effectLst/>
                        </a:rPr>
                        <a:t>Списък на изследователския екип:</a:t>
                      </a:r>
                      <a:endParaRPr lang="bg-BG" sz="16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600" dirty="0">
                          <a:effectLst/>
                        </a:rPr>
                        <a:t> </a:t>
                      </a:r>
                      <a:endParaRPr lang="bg-BG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589" marR="45589" marT="0" marB="0"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127126235"/>
                  </a:ext>
                </a:extLst>
              </a:tr>
              <a:tr h="42855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600" dirty="0" err="1">
                          <a:effectLst/>
                        </a:rPr>
                        <a:t>н.з</a:t>
                      </a:r>
                      <a:r>
                        <a:rPr lang="bg-BG" sz="1600" dirty="0">
                          <a:effectLst/>
                        </a:rPr>
                        <a:t> </a:t>
                      </a:r>
                      <a:r>
                        <a:rPr lang="bg-BG" sz="1600" dirty="0" err="1">
                          <a:effectLst/>
                        </a:rPr>
                        <a:t>н.с</a:t>
                      </a:r>
                      <a:r>
                        <a:rPr lang="bg-BG" sz="1600" dirty="0">
                          <a:effectLst/>
                        </a:rPr>
                        <a:t>., име, презиме, фамилия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600" dirty="0">
                          <a:effectLst/>
                        </a:rPr>
                        <a:t> </a:t>
                      </a:r>
                      <a:endParaRPr lang="bg-BG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589" marR="45589" marT="0" marB="0"/>
                </a:tc>
                <a:tc>
                  <a:txBody>
                    <a:bodyPr/>
                    <a:lstStyle/>
                    <a:p>
                      <a:pPr marL="0" marR="0" indent="16192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600" dirty="0">
                          <a:effectLst/>
                        </a:rPr>
                        <a:t>Основна месторабота</a:t>
                      </a:r>
                      <a:endParaRPr lang="bg-BG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589" marR="45589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800">
                          <a:effectLst/>
                        </a:rPr>
                        <a:t>Подпис</a:t>
                      </a:r>
                      <a:endParaRPr lang="bg-BG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589" marR="45589" marT="0" marB="0"/>
                </a:tc>
                <a:extLst>
                  <a:ext uri="{0D108BD9-81ED-4DB2-BD59-A6C34878D82A}">
                    <a16:rowId xmlns:a16="http://schemas.microsoft.com/office/drawing/2014/main" xmlns="" val="2194472615"/>
                  </a:ext>
                </a:extLst>
              </a:tr>
              <a:tr h="42855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600" dirty="0">
                          <a:effectLst/>
                        </a:rPr>
                        <a:t>1. доц. д-р Веселина Кунчева Бурева</a:t>
                      </a:r>
                      <a:endParaRPr lang="bg-BG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589" marR="45589" marT="0" marB="0"/>
                </a:tc>
                <a:tc>
                  <a:txBody>
                    <a:bodyPr/>
                    <a:lstStyle/>
                    <a:p>
                      <a:pPr marL="0" marR="0" indent="2159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600">
                          <a:effectLst/>
                        </a:rPr>
                        <a:t>Университет ”Проф. д-р А.Златаров”</a:t>
                      </a:r>
                      <a:endParaRPr lang="bg-BG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589" marR="45589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800">
                          <a:effectLst/>
                        </a:rPr>
                        <a:t> </a:t>
                      </a:r>
                      <a:endParaRPr lang="bg-BG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589" marR="45589" marT="0" marB="0"/>
                </a:tc>
                <a:extLst>
                  <a:ext uri="{0D108BD9-81ED-4DB2-BD59-A6C34878D82A}">
                    <a16:rowId xmlns:a16="http://schemas.microsoft.com/office/drawing/2014/main" xmlns="" val="4208335389"/>
                  </a:ext>
                </a:extLst>
              </a:tr>
              <a:tr h="42855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600" dirty="0">
                          <a:effectLst/>
                        </a:rPr>
                        <a:t>2. доц. д-р Тодор Павлов Костадинов</a:t>
                      </a:r>
                      <a:endParaRPr lang="bg-BG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589" marR="45589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600">
                          <a:effectLst/>
                        </a:rPr>
                        <a:t>Университет ”Проф. д-р А.Златаров”</a:t>
                      </a:r>
                      <a:endParaRPr lang="bg-BG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589" marR="45589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800">
                          <a:effectLst/>
                        </a:rPr>
                        <a:t> </a:t>
                      </a:r>
                      <a:endParaRPr lang="bg-BG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589" marR="45589" marT="0" marB="0"/>
                </a:tc>
                <a:extLst>
                  <a:ext uri="{0D108BD9-81ED-4DB2-BD59-A6C34878D82A}">
                    <a16:rowId xmlns:a16="http://schemas.microsoft.com/office/drawing/2014/main" xmlns="" val="3741470261"/>
                  </a:ext>
                </a:extLst>
              </a:tr>
              <a:tr h="42855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3. </a:t>
                      </a:r>
                      <a:r>
                        <a:rPr lang="bg-BG" sz="1600" dirty="0">
                          <a:effectLst/>
                        </a:rPr>
                        <a:t>доц. д-р Ивелина Миткова Вардева</a:t>
                      </a:r>
                      <a:endParaRPr lang="bg-BG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589" marR="45589" marT="0" marB="0"/>
                </a:tc>
                <a:tc>
                  <a:txBody>
                    <a:bodyPr/>
                    <a:lstStyle/>
                    <a:p>
                      <a:pPr marL="0" marR="0" indent="2159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600" dirty="0">
                          <a:effectLst/>
                        </a:rPr>
                        <a:t>Университет ”Проф. д-р </a:t>
                      </a:r>
                      <a:r>
                        <a:rPr lang="bg-BG" sz="1600" dirty="0" err="1">
                          <a:effectLst/>
                        </a:rPr>
                        <a:t>А.Златаров</a:t>
                      </a:r>
                      <a:r>
                        <a:rPr lang="bg-BG" sz="1600" dirty="0">
                          <a:effectLst/>
                        </a:rPr>
                        <a:t>”</a:t>
                      </a:r>
                      <a:endParaRPr lang="bg-BG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589" marR="45589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800">
                          <a:effectLst/>
                        </a:rPr>
                        <a:t> </a:t>
                      </a:r>
                      <a:endParaRPr lang="bg-BG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589" marR="45589" marT="0" marB="0"/>
                </a:tc>
                <a:extLst>
                  <a:ext uri="{0D108BD9-81ED-4DB2-BD59-A6C34878D82A}">
                    <a16:rowId xmlns:a16="http://schemas.microsoft.com/office/drawing/2014/main" xmlns="" val="3461957275"/>
                  </a:ext>
                </a:extLst>
              </a:tr>
              <a:tr h="42855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600" dirty="0">
                          <a:effectLst/>
                        </a:rPr>
                        <a:t>4. </a:t>
                      </a:r>
                      <a:r>
                        <a:rPr lang="bg-BG" sz="1600" dirty="0" err="1">
                          <a:effectLst/>
                        </a:rPr>
                        <a:t>гл.ас</a:t>
                      </a:r>
                      <a:r>
                        <a:rPr lang="bg-BG" sz="1600" dirty="0">
                          <a:effectLst/>
                        </a:rPr>
                        <a:t>. д-р Тодор Петков </a:t>
                      </a:r>
                      <a:r>
                        <a:rPr lang="bg-BG" sz="1600" dirty="0" err="1">
                          <a:effectLst/>
                        </a:rPr>
                        <a:t>Петков</a:t>
                      </a:r>
                      <a:endParaRPr lang="bg-BG" sz="16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600" dirty="0">
                          <a:effectLst/>
                        </a:rPr>
                        <a:t> </a:t>
                      </a:r>
                      <a:endParaRPr lang="bg-BG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589" marR="45589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600">
                          <a:effectLst/>
                        </a:rPr>
                        <a:t>Университет ”Проф. д-р А.Златаров”</a:t>
                      </a:r>
                      <a:endParaRPr lang="bg-BG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589" marR="45589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800">
                          <a:effectLst/>
                        </a:rPr>
                        <a:t> </a:t>
                      </a:r>
                      <a:endParaRPr lang="bg-BG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589" marR="45589" marT="0" marB="0"/>
                </a:tc>
                <a:extLst>
                  <a:ext uri="{0D108BD9-81ED-4DB2-BD59-A6C34878D82A}">
                    <a16:rowId xmlns:a16="http://schemas.microsoft.com/office/drawing/2014/main" xmlns="" val="1093322481"/>
                  </a:ext>
                </a:extLst>
              </a:tr>
              <a:tr h="42855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600" dirty="0">
                          <a:effectLst/>
                        </a:rPr>
                        <a:t>5. гл. ас. д-р Ленко Янев </a:t>
                      </a:r>
                      <a:r>
                        <a:rPr lang="bg-BG" sz="1600" dirty="0" err="1">
                          <a:effectLst/>
                        </a:rPr>
                        <a:t>Ербаканов</a:t>
                      </a:r>
                      <a:endParaRPr lang="bg-BG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589" marR="45589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600">
                          <a:effectLst/>
                        </a:rPr>
                        <a:t>Университет ”Проф. д-р А.Златаров”</a:t>
                      </a:r>
                      <a:endParaRPr lang="bg-BG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589" marR="45589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800">
                          <a:effectLst/>
                        </a:rPr>
                        <a:t> </a:t>
                      </a:r>
                      <a:endParaRPr lang="bg-BG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589" marR="45589" marT="0" marB="0"/>
                </a:tc>
                <a:extLst>
                  <a:ext uri="{0D108BD9-81ED-4DB2-BD59-A6C34878D82A}">
                    <a16:rowId xmlns:a16="http://schemas.microsoft.com/office/drawing/2014/main" xmlns="" val="1511766343"/>
                  </a:ext>
                </a:extLst>
              </a:tr>
              <a:tr h="64282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600" dirty="0">
                          <a:effectLst/>
                        </a:rPr>
                        <a:t>6. </a:t>
                      </a:r>
                      <a:r>
                        <a:rPr lang="bg-BG" sz="1600" dirty="0" err="1">
                          <a:effectLst/>
                        </a:rPr>
                        <a:t>гл.ас</a:t>
                      </a:r>
                      <a:r>
                        <a:rPr lang="bg-BG" sz="1600" dirty="0">
                          <a:effectLst/>
                        </a:rPr>
                        <a:t>. д-р Деян Георгиев Мавров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600" dirty="0">
                          <a:effectLst/>
                        </a:rPr>
                        <a:t> </a:t>
                      </a:r>
                      <a:endParaRPr lang="bg-BG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589" marR="45589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600">
                          <a:effectLst/>
                        </a:rPr>
                        <a:t>Университет ”Проф. д-р А.Златаров”</a:t>
                      </a:r>
                      <a:endParaRPr lang="bg-BG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589" marR="45589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800">
                          <a:effectLst/>
                        </a:rPr>
                        <a:t> </a:t>
                      </a:r>
                      <a:endParaRPr lang="bg-BG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589" marR="45589" marT="0" marB="0"/>
                </a:tc>
                <a:extLst>
                  <a:ext uri="{0D108BD9-81ED-4DB2-BD59-A6C34878D82A}">
                    <a16:rowId xmlns:a16="http://schemas.microsoft.com/office/drawing/2014/main" xmlns="" val="657036417"/>
                  </a:ext>
                </a:extLst>
              </a:tr>
              <a:tr h="46293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600" dirty="0">
                          <a:effectLst/>
                        </a:rPr>
                        <a:t>7. ас. д-р</a:t>
                      </a:r>
                      <a:r>
                        <a:rPr lang="bg-BG" sz="1800" dirty="0">
                          <a:effectLst/>
                        </a:rPr>
                        <a:t> </a:t>
                      </a:r>
                      <a:r>
                        <a:rPr lang="bg-BG" sz="1600" dirty="0">
                          <a:effectLst/>
                        </a:rPr>
                        <a:t>Станислав Константинов Попов</a:t>
                      </a:r>
                      <a:endParaRPr lang="bg-BG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589" marR="45589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600">
                          <a:effectLst/>
                        </a:rPr>
                        <a:t>Университет ”Проф. д-р А.Златаров”</a:t>
                      </a:r>
                      <a:endParaRPr lang="bg-BG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589" marR="45589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800">
                          <a:effectLst/>
                        </a:rPr>
                        <a:t> </a:t>
                      </a:r>
                      <a:endParaRPr lang="bg-BG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589" marR="45589" marT="0" marB="0"/>
                </a:tc>
                <a:extLst>
                  <a:ext uri="{0D108BD9-81ED-4DB2-BD59-A6C34878D82A}">
                    <a16:rowId xmlns:a16="http://schemas.microsoft.com/office/drawing/2014/main" xmlns="" val="3996999473"/>
                  </a:ext>
                </a:extLst>
              </a:tr>
              <a:tr h="42855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600" dirty="0">
                          <a:effectLst/>
                        </a:rPr>
                        <a:t>8. ас. д-р Пламена Добрева Йовчева</a:t>
                      </a:r>
                      <a:endParaRPr lang="bg-BG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589" marR="45589" marT="0" marB="0"/>
                </a:tc>
                <a:tc>
                  <a:txBody>
                    <a:bodyPr/>
                    <a:lstStyle/>
                    <a:p>
                      <a:pPr marL="0" marR="0" indent="2159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600">
                          <a:effectLst/>
                        </a:rPr>
                        <a:t>Университет ”Проф. д-р А.Златаров”</a:t>
                      </a:r>
                      <a:endParaRPr lang="bg-BG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589" marR="45589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800">
                          <a:effectLst/>
                        </a:rPr>
                        <a:t> </a:t>
                      </a:r>
                      <a:endParaRPr lang="bg-BG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589" marR="45589" marT="0" marB="0"/>
                </a:tc>
                <a:extLst>
                  <a:ext uri="{0D108BD9-81ED-4DB2-BD59-A6C34878D82A}">
                    <a16:rowId xmlns:a16="http://schemas.microsoft.com/office/drawing/2014/main" xmlns="" val="1255870691"/>
                  </a:ext>
                </a:extLst>
              </a:tr>
              <a:tr h="42855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600">
                          <a:effectLst/>
                        </a:rPr>
                        <a:t>9. Иван Димитров Торлаков, докторант</a:t>
                      </a:r>
                      <a:endParaRPr lang="bg-BG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589" marR="45589" marT="0" marB="0"/>
                </a:tc>
                <a:tc>
                  <a:txBody>
                    <a:bodyPr/>
                    <a:lstStyle/>
                    <a:p>
                      <a:pPr marL="0" marR="0" indent="2159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600" dirty="0">
                          <a:effectLst/>
                        </a:rPr>
                        <a:t>Университет ”Проф. д-р </a:t>
                      </a:r>
                      <a:r>
                        <a:rPr lang="bg-BG" sz="1600" dirty="0" err="1">
                          <a:effectLst/>
                        </a:rPr>
                        <a:t>А.Златаров</a:t>
                      </a:r>
                      <a:r>
                        <a:rPr lang="bg-BG" sz="1600" dirty="0">
                          <a:effectLst/>
                        </a:rPr>
                        <a:t>”</a:t>
                      </a:r>
                      <a:endParaRPr lang="bg-BG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589" marR="45589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800">
                          <a:effectLst/>
                        </a:rPr>
                        <a:t> </a:t>
                      </a:r>
                      <a:endParaRPr lang="bg-BG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589" marR="45589" marT="0" marB="0"/>
                </a:tc>
                <a:extLst>
                  <a:ext uri="{0D108BD9-81ED-4DB2-BD59-A6C34878D82A}">
                    <a16:rowId xmlns:a16="http://schemas.microsoft.com/office/drawing/2014/main" xmlns="" val="301386527"/>
                  </a:ext>
                </a:extLst>
              </a:tr>
              <a:tr h="42855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10. </a:t>
                      </a:r>
                      <a:r>
                        <a:rPr lang="bg-BG" sz="1600">
                          <a:effectLst/>
                        </a:rPr>
                        <a:t>Стела Димитрова Тодорова, докторант</a:t>
                      </a:r>
                      <a:endParaRPr lang="bg-BG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589" marR="45589" marT="0" marB="0"/>
                </a:tc>
                <a:tc>
                  <a:txBody>
                    <a:bodyPr/>
                    <a:lstStyle/>
                    <a:p>
                      <a:pPr marL="0" marR="0" indent="2159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600" dirty="0">
                          <a:effectLst/>
                        </a:rPr>
                        <a:t>Университет ”Проф. д-р </a:t>
                      </a:r>
                      <a:r>
                        <a:rPr lang="bg-BG" sz="1600" dirty="0" err="1">
                          <a:effectLst/>
                        </a:rPr>
                        <a:t>А.Златаров</a:t>
                      </a:r>
                      <a:r>
                        <a:rPr lang="bg-BG" sz="1600" dirty="0">
                          <a:effectLst/>
                        </a:rPr>
                        <a:t>”</a:t>
                      </a:r>
                      <a:endParaRPr lang="bg-BG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589" marR="45589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800" dirty="0">
                          <a:effectLst/>
                        </a:rPr>
                        <a:t> </a:t>
                      </a:r>
                      <a:endParaRPr lang="bg-BG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589" marR="45589" marT="0" marB="0"/>
                </a:tc>
                <a:extLst>
                  <a:ext uri="{0D108BD9-81ED-4DB2-BD59-A6C34878D82A}">
                    <a16:rowId xmlns:a16="http://schemas.microsoft.com/office/drawing/2014/main" xmlns="" val="2352735305"/>
                  </a:ext>
                </a:extLst>
              </a:tr>
              <a:tr h="42855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11.</a:t>
                      </a:r>
                      <a:r>
                        <a:rPr lang="bg-BG" sz="1600">
                          <a:effectLst/>
                        </a:rPr>
                        <a:t>Евгени Петромилов Нончев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600">
                          <a:effectLst/>
                        </a:rPr>
                        <a:t>докторант</a:t>
                      </a:r>
                      <a:endParaRPr lang="bg-BG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589" marR="45589" marT="0" marB="0"/>
                </a:tc>
                <a:tc>
                  <a:txBody>
                    <a:bodyPr/>
                    <a:lstStyle/>
                    <a:p>
                      <a:pPr marL="0" marR="0" indent="2159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600" dirty="0">
                          <a:effectLst/>
                        </a:rPr>
                        <a:t>Университет ”Проф. д-р </a:t>
                      </a:r>
                      <a:r>
                        <a:rPr lang="bg-BG" sz="1600" dirty="0" err="1">
                          <a:effectLst/>
                        </a:rPr>
                        <a:t>А.Златаров</a:t>
                      </a:r>
                      <a:r>
                        <a:rPr lang="bg-BG" sz="1600" dirty="0">
                          <a:effectLst/>
                        </a:rPr>
                        <a:t>”</a:t>
                      </a:r>
                      <a:endParaRPr lang="bg-BG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589" marR="45589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800">
                          <a:effectLst/>
                        </a:rPr>
                        <a:t> </a:t>
                      </a:r>
                      <a:endParaRPr lang="bg-BG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589" marR="45589" marT="0" marB="0"/>
                </a:tc>
                <a:extLst>
                  <a:ext uri="{0D108BD9-81ED-4DB2-BD59-A6C34878D82A}">
                    <a16:rowId xmlns:a16="http://schemas.microsoft.com/office/drawing/2014/main" xmlns="" val="32757575"/>
                  </a:ext>
                </a:extLst>
              </a:tr>
              <a:tr h="42855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600">
                          <a:effectLst/>
                        </a:rPr>
                        <a:t>12. Габриела Тенчева Христова,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600">
                          <a:effectLst/>
                        </a:rPr>
                        <a:t>студент, специалност СТ</a:t>
                      </a:r>
                      <a:endParaRPr lang="bg-BG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589" marR="45589" marT="0" marB="0"/>
                </a:tc>
                <a:tc>
                  <a:txBody>
                    <a:bodyPr/>
                    <a:lstStyle/>
                    <a:p>
                      <a:pPr marL="0" marR="0" indent="2159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600" dirty="0">
                          <a:effectLst/>
                        </a:rPr>
                        <a:t>Университет ”Проф. д-р </a:t>
                      </a:r>
                      <a:r>
                        <a:rPr lang="bg-BG" sz="1600" dirty="0" err="1">
                          <a:effectLst/>
                        </a:rPr>
                        <a:t>А.Златаров</a:t>
                      </a:r>
                      <a:r>
                        <a:rPr lang="bg-BG" sz="1600" dirty="0">
                          <a:effectLst/>
                        </a:rPr>
                        <a:t>”</a:t>
                      </a:r>
                      <a:endParaRPr lang="bg-BG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589" marR="45589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800" dirty="0">
                          <a:effectLst/>
                        </a:rPr>
                        <a:t> </a:t>
                      </a:r>
                      <a:endParaRPr lang="bg-BG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589" marR="45589" marT="0" marB="0"/>
                </a:tc>
                <a:extLst>
                  <a:ext uri="{0D108BD9-81ED-4DB2-BD59-A6C34878D82A}">
                    <a16:rowId xmlns:a16="http://schemas.microsoft.com/office/drawing/2014/main" xmlns="" val="34783575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20896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235804"/>
              </p:ext>
            </p:extLst>
          </p:nvPr>
        </p:nvGraphicFramePr>
        <p:xfrm>
          <a:off x="2050182" y="904801"/>
          <a:ext cx="7873463" cy="561535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11122">
                  <a:extLst>
                    <a:ext uri="{9D8B030D-6E8A-4147-A177-3AD203B41FA5}">
                      <a16:colId xmlns:a16="http://schemas.microsoft.com/office/drawing/2014/main" xmlns="" val="44115093"/>
                    </a:ext>
                  </a:extLst>
                </a:gridCol>
                <a:gridCol w="5844930">
                  <a:extLst>
                    <a:ext uri="{9D8B030D-6E8A-4147-A177-3AD203B41FA5}">
                      <a16:colId xmlns:a16="http://schemas.microsoft.com/office/drawing/2014/main" xmlns="" val="1559129"/>
                    </a:ext>
                  </a:extLst>
                </a:gridCol>
                <a:gridCol w="1117411">
                  <a:extLst>
                    <a:ext uri="{9D8B030D-6E8A-4147-A177-3AD203B41FA5}">
                      <a16:colId xmlns:a16="http://schemas.microsoft.com/office/drawing/2014/main" xmlns="" val="646492380"/>
                    </a:ext>
                  </a:extLst>
                </a:gridCol>
              </a:tblGrid>
              <a:tr h="647466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Университет "Проф.д-р Асен Златаров"                                                                                                              Научно-изследователска и художествено творческа дейност                                                                                                 Финансов отчет за първа година на договор НИХ - 462/2021</a:t>
                      </a:r>
                      <a:endParaRPr lang="ru-RU" sz="16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738583610"/>
                  </a:ext>
                </a:extLst>
              </a:tr>
              <a:tr h="61663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err="1">
                          <a:effectLst/>
                        </a:rPr>
                        <a:t>Изследване</a:t>
                      </a:r>
                      <a:r>
                        <a:rPr lang="ru-RU" sz="1400" u="none" strike="noStrike" dirty="0">
                          <a:effectLst/>
                        </a:rPr>
                        <a:t> и </a:t>
                      </a:r>
                      <a:r>
                        <a:rPr lang="ru-RU" sz="1400" u="none" strike="noStrike" dirty="0" err="1">
                          <a:effectLst/>
                        </a:rPr>
                        <a:t>моделиране</a:t>
                      </a:r>
                      <a:r>
                        <a:rPr lang="ru-RU" sz="1400" u="none" strike="noStrike" dirty="0">
                          <a:effectLst/>
                        </a:rPr>
                        <a:t> на </a:t>
                      </a:r>
                      <a:r>
                        <a:rPr lang="ru-RU" sz="1400" u="none" strike="noStrike" dirty="0" err="1">
                          <a:effectLst/>
                        </a:rPr>
                        <a:t>алгоритми</a:t>
                      </a:r>
                      <a:r>
                        <a:rPr lang="ru-RU" sz="1400" u="none" strike="noStrike" dirty="0">
                          <a:effectLst/>
                        </a:rPr>
                        <a:t> в </a:t>
                      </a:r>
                      <a:r>
                        <a:rPr lang="ru-RU" sz="1400" u="none" strike="noStrike" dirty="0" err="1">
                          <a:effectLst/>
                        </a:rPr>
                        <a:t>изкуствения</a:t>
                      </a:r>
                      <a:r>
                        <a:rPr lang="ru-RU" sz="1400" u="none" strike="noStrike" dirty="0">
                          <a:effectLst/>
                        </a:rPr>
                        <a:t> </a:t>
                      </a:r>
                      <a:r>
                        <a:rPr lang="ru-RU" sz="1400" u="none" strike="noStrike" dirty="0" err="1">
                          <a:effectLst/>
                        </a:rPr>
                        <a:t>интелект</a:t>
                      </a:r>
                      <a:r>
                        <a:rPr lang="ru-RU" sz="1400" u="none" strike="noStrike" dirty="0">
                          <a:effectLst/>
                        </a:rPr>
                        <a:t> и </a:t>
                      </a:r>
                      <a:r>
                        <a:rPr lang="ru-RU" sz="1400" u="none" strike="noStrike" dirty="0" err="1">
                          <a:effectLst/>
                        </a:rPr>
                        <a:t>тяхното</a:t>
                      </a:r>
                      <a:r>
                        <a:rPr lang="ru-RU" sz="1400" u="none" strike="noStrike" dirty="0">
                          <a:effectLst/>
                        </a:rPr>
                        <a:t> приложение</a:t>
                      </a:r>
                      <a:endParaRPr lang="ru-RU" sz="1400" b="1" i="1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664260523"/>
                  </a:ext>
                </a:extLst>
              </a:tr>
              <a:tr h="71627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>
                          <a:effectLst/>
                        </a:rPr>
                        <a:t>Получени средства: 3500.00 лв                                                       Изразходени средства: 3481.67 лв                                                           Ръководител: гл.ас. д-р Тодор Петков                                                                    Срок на договора: 2 години        </a:t>
                      </a:r>
                      <a:endParaRPr lang="ru-RU" sz="1400" b="0" i="1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685406321"/>
                  </a:ext>
                </a:extLst>
              </a:tr>
              <a:tr h="388481"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400" u="none" strike="noStrike">
                          <a:effectLst/>
                        </a:rPr>
                        <a:t>№ </a:t>
                      </a:r>
                      <a:br>
                        <a:rPr lang="bg-BG" sz="1400" u="none" strike="noStrike">
                          <a:effectLst/>
                        </a:rPr>
                      </a:br>
                      <a:r>
                        <a:rPr lang="bg-BG" sz="1400" u="none" strike="noStrike">
                          <a:effectLst/>
                        </a:rPr>
                        <a:t>по ред</a:t>
                      </a:r>
                      <a:endParaRPr lang="bg-BG" sz="14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400" u="none" strike="noStrike">
                          <a:effectLst/>
                        </a:rPr>
                        <a:t>Сума                              </a:t>
                      </a:r>
                      <a:endParaRPr lang="bg-BG" sz="14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755515414"/>
                  </a:ext>
                </a:extLst>
              </a:tr>
              <a:tr h="203490">
                <a:tc gridSpan="3"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>
                          <a:effectLst/>
                        </a:rPr>
                        <a:t>1. Към перо "Дълготрайни материални активи" (над праг за същественост):</a:t>
                      </a:r>
                      <a:endParaRPr lang="ru-RU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41476512"/>
                  </a:ext>
                </a:extLst>
              </a:tr>
              <a:tr h="20349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1.1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1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u="none" strike="noStrike">
                          <a:effectLst/>
                        </a:rPr>
                        <a:t>0,00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2713764818"/>
                  </a:ext>
                </a:extLst>
              </a:tr>
              <a:tr h="184990">
                <a:tc gridSpan="2">
                  <a:txBody>
                    <a:bodyPr/>
                    <a:lstStyle/>
                    <a:p>
                      <a:pPr algn="r" fontAlgn="ctr"/>
                      <a:r>
                        <a:rPr lang="bg-BG" sz="1400" u="none" strike="noStrike">
                          <a:effectLst/>
                        </a:rPr>
                        <a:t>Общо :</a:t>
                      </a:r>
                      <a:endParaRPr lang="bg-BG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u="none" strike="noStrike">
                          <a:effectLst/>
                        </a:rPr>
                        <a:t>0,00</a:t>
                      </a:r>
                      <a:endParaRPr lang="en-US" sz="14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3846045041"/>
                  </a:ext>
                </a:extLst>
              </a:tr>
              <a:tr h="194240">
                <a:tc gridSpan="3"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>
                          <a:effectLst/>
                        </a:rPr>
                        <a:t>2. Към перо "Други материали и активи" :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79213724"/>
                  </a:ext>
                </a:extLst>
              </a:tr>
              <a:tr h="35813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>
                          <a:effectLst/>
                        </a:rPr>
                        <a:t>2.1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>
                          <a:effectLst/>
                        </a:rPr>
                        <a:t>Робот JetBot – 3 броя+3 платки+3 захр. адаптер</a:t>
                      </a:r>
                      <a:br>
                        <a:rPr lang="ru-RU" sz="1400" u="none" strike="noStrike">
                          <a:effectLst/>
                        </a:rPr>
                      </a:br>
                      <a:endParaRPr lang="ru-RU" sz="1400" b="0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>
                          <a:effectLst/>
                        </a:rPr>
                        <a:t>1530,00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3299072884"/>
                  </a:ext>
                </a:extLst>
              </a:tr>
              <a:tr h="19424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>
                          <a:effectLst/>
                        </a:rPr>
                        <a:t>2.2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>
                          <a:effectLst/>
                        </a:rPr>
                        <a:t>Evaluation KIT</a:t>
                      </a:r>
                      <a:endParaRPr lang="en-US" sz="1400" b="0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>
                          <a:effectLst/>
                        </a:rPr>
                        <a:t>367,20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551674649"/>
                  </a:ext>
                </a:extLst>
              </a:tr>
              <a:tr h="19424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>
                          <a:effectLst/>
                        </a:rPr>
                        <a:t>2.3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bg-BG" sz="1400" u="none" strike="noStrike">
                          <a:effectLst/>
                        </a:rPr>
                        <a:t>Монитор</a:t>
                      </a:r>
                      <a:endParaRPr lang="bg-BG" sz="1400" b="0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>
                          <a:effectLst/>
                        </a:rPr>
                        <a:t>738,00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2052023308"/>
                  </a:ext>
                </a:extLst>
              </a:tr>
              <a:tr h="19424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>
                          <a:effectLst/>
                        </a:rPr>
                        <a:t>2.4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bg-BG" sz="1400" u="none" strike="noStrike">
                          <a:effectLst/>
                        </a:rPr>
                        <a:t>Карти памет с адаптер</a:t>
                      </a:r>
                      <a:endParaRPr lang="bg-BG" sz="1400" b="0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>
                          <a:effectLst/>
                        </a:rPr>
                        <a:t>128,73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493991732"/>
                  </a:ext>
                </a:extLst>
              </a:tr>
              <a:tr h="19424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>
                          <a:effectLst/>
                        </a:rPr>
                        <a:t>2.5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bg-BG" sz="1400" u="none" strike="noStrike">
                          <a:effectLst/>
                        </a:rPr>
                        <a:t>Платки</a:t>
                      </a:r>
                      <a:endParaRPr lang="bg-BG" sz="1400" b="0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>
                          <a:effectLst/>
                        </a:rPr>
                        <a:t>102,74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2052932014"/>
                  </a:ext>
                </a:extLst>
              </a:tr>
              <a:tr h="203490">
                <a:tc gridSpan="2">
                  <a:txBody>
                    <a:bodyPr/>
                    <a:lstStyle/>
                    <a:p>
                      <a:pPr algn="r" fontAlgn="ctr"/>
                      <a:r>
                        <a:rPr lang="bg-BG" sz="1400" u="none" strike="noStrike">
                          <a:effectLst/>
                        </a:rPr>
                        <a:t>Общо :</a:t>
                      </a:r>
                      <a:endParaRPr lang="bg-BG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u="none" strike="noStrike">
                          <a:effectLst/>
                        </a:rPr>
                        <a:t>2866,67</a:t>
                      </a:r>
                      <a:endParaRPr lang="en-US" sz="14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3322574076"/>
                  </a:ext>
                </a:extLst>
              </a:tr>
              <a:tr h="184990">
                <a:tc gridSpan="3"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>
                          <a:effectLst/>
                        </a:rPr>
                        <a:t>3. Към перо "Програмни продукти и литература":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02801094"/>
                  </a:ext>
                </a:extLst>
              </a:tr>
              <a:tr h="20349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>
                          <a:effectLst/>
                        </a:rPr>
                        <a:t>3.1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>
                          <a:effectLst/>
                        </a:rPr>
                        <a:t>0,00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862440063"/>
                  </a:ext>
                </a:extLst>
              </a:tr>
              <a:tr h="194240">
                <a:tc gridSpan="2">
                  <a:txBody>
                    <a:bodyPr/>
                    <a:lstStyle/>
                    <a:p>
                      <a:pPr algn="r" fontAlgn="ctr"/>
                      <a:r>
                        <a:rPr lang="bg-BG" sz="1400" u="none" strike="noStrike">
                          <a:effectLst/>
                        </a:rPr>
                        <a:t>Общо :</a:t>
                      </a:r>
                      <a:endParaRPr lang="bg-BG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u="none" strike="noStrike" dirty="0">
                          <a:effectLst/>
                        </a:rPr>
                        <a:t>0,00</a:t>
                      </a:r>
                      <a:endParaRPr lang="en-US" sz="1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130329113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11092" y="171927"/>
            <a:ext cx="85478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2800" b="1" dirty="0" smtClean="0"/>
              <a:t> Финансов Отчет за първата година</a:t>
            </a:r>
            <a:endParaRPr lang="bg-BG" sz="2800" b="1" dirty="0"/>
          </a:p>
        </p:txBody>
      </p:sp>
    </p:spTree>
    <p:extLst>
      <p:ext uri="{BB962C8B-B14F-4D97-AF65-F5344CB8AC3E}">
        <p14:creationId xmlns:p14="http://schemas.microsoft.com/office/powerpoint/2010/main" val="1312652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4703019"/>
              </p:ext>
            </p:extLst>
          </p:nvPr>
        </p:nvGraphicFramePr>
        <p:xfrm>
          <a:off x="1703672" y="1337905"/>
          <a:ext cx="9326880" cy="516877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79311">
                  <a:extLst>
                    <a:ext uri="{9D8B030D-6E8A-4147-A177-3AD203B41FA5}">
                      <a16:colId xmlns:a16="http://schemas.microsoft.com/office/drawing/2014/main" xmlns="" val="1258913852"/>
                    </a:ext>
                  </a:extLst>
                </a:gridCol>
                <a:gridCol w="6923885">
                  <a:extLst>
                    <a:ext uri="{9D8B030D-6E8A-4147-A177-3AD203B41FA5}">
                      <a16:colId xmlns:a16="http://schemas.microsoft.com/office/drawing/2014/main" xmlns="" val="3139391562"/>
                    </a:ext>
                  </a:extLst>
                </a:gridCol>
                <a:gridCol w="1323684">
                  <a:extLst>
                    <a:ext uri="{9D8B030D-6E8A-4147-A177-3AD203B41FA5}">
                      <a16:colId xmlns:a16="http://schemas.microsoft.com/office/drawing/2014/main" xmlns="" val="3869790906"/>
                    </a:ext>
                  </a:extLst>
                </a:gridCol>
              </a:tblGrid>
              <a:tr h="244002">
                <a:tc gridSpan="3"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>
                          <a:effectLst/>
                        </a:rPr>
                        <a:t>4. Към перо "Външни услуги":</a:t>
                      </a:r>
                      <a:endParaRPr lang="ru-RU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88" marR="5388" marT="5388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818373746"/>
                  </a:ext>
                </a:extLst>
              </a:tr>
              <a:tr h="244002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>
                          <a:effectLst/>
                        </a:rPr>
                        <a:t>4.1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88" marR="5388" marT="538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bg-BG" sz="1400" u="none" strike="noStrike">
                          <a:effectLst/>
                        </a:rPr>
                        <a:t>Публикуване на статия</a:t>
                      </a:r>
                      <a:endParaRPr lang="bg-BG" sz="1400" b="0" i="1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88" marR="5388" marT="5388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>
                          <a:effectLst/>
                        </a:rPr>
                        <a:t>200,00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88" marR="5388" marT="5388" marB="0"/>
                </a:tc>
                <a:extLst>
                  <a:ext uri="{0D108BD9-81ED-4DB2-BD59-A6C34878D82A}">
                    <a16:rowId xmlns:a16="http://schemas.microsoft.com/office/drawing/2014/main" xmlns="" val="4086366943"/>
                  </a:ext>
                </a:extLst>
              </a:tr>
              <a:tr h="256202">
                <a:tc gridSpan="2">
                  <a:txBody>
                    <a:bodyPr/>
                    <a:lstStyle/>
                    <a:p>
                      <a:pPr algn="r" fontAlgn="ctr"/>
                      <a:r>
                        <a:rPr lang="bg-BG" sz="1400" u="none" strike="noStrike">
                          <a:effectLst/>
                        </a:rPr>
                        <a:t>Общо : </a:t>
                      </a:r>
                      <a:endParaRPr lang="bg-BG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88" marR="5388" marT="5388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u="none" strike="noStrike">
                          <a:effectLst/>
                        </a:rPr>
                        <a:t>200,00</a:t>
                      </a:r>
                      <a:endParaRPr lang="en-US" sz="14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88" marR="5388" marT="5388" marB="0" anchor="ctr"/>
                </a:tc>
                <a:extLst>
                  <a:ext uri="{0D108BD9-81ED-4DB2-BD59-A6C34878D82A}">
                    <a16:rowId xmlns:a16="http://schemas.microsoft.com/office/drawing/2014/main" xmlns="" val="1053774458"/>
                  </a:ext>
                </a:extLst>
              </a:tr>
              <a:tr h="276536">
                <a:tc gridSpan="3"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 dirty="0">
                          <a:effectLst/>
                        </a:rPr>
                        <a:t>5. </a:t>
                      </a:r>
                      <a:r>
                        <a:rPr lang="ru-RU" sz="1400" u="none" strike="noStrike" dirty="0" err="1">
                          <a:effectLst/>
                        </a:rPr>
                        <a:t>Към</a:t>
                      </a:r>
                      <a:r>
                        <a:rPr lang="ru-RU" sz="1400" u="none" strike="noStrike" dirty="0">
                          <a:effectLst/>
                        </a:rPr>
                        <a:t> перо "Такси </a:t>
                      </a:r>
                      <a:r>
                        <a:rPr lang="ru-RU" sz="1400" u="none" strike="noStrike" dirty="0" err="1">
                          <a:effectLst/>
                        </a:rPr>
                        <a:t>правоучастия</a:t>
                      </a:r>
                      <a:r>
                        <a:rPr lang="ru-RU" sz="1400" u="none" strike="noStrike" dirty="0">
                          <a:effectLst/>
                        </a:rPr>
                        <a:t>"</a:t>
                      </a:r>
                      <a:endParaRPr lang="ru-RU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88" marR="5388" marT="5388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217854212"/>
                  </a:ext>
                </a:extLst>
              </a:tr>
              <a:tr h="284669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>
                          <a:effectLst/>
                        </a:rPr>
                        <a:t>5.1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88" marR="5388" marT="538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1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88" marR="5388" marT="5388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>
                          <a:effectLst/>
                        </a:rPr>
                        <a:t>0,00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88" marR="5388" marT="5388" marB="0"/>
                </a:tc>
                <a:extLst>
                  <a:ext uri="{0D108BD9-81ED-4DB2-BD59-A6C34878D82A}">
                    <a16:rowId xmlns:a16="http://schemas.microsoft.com/office/drawing/2014/main" xmlns="" val="3654877733"/>
                  </a:ext>
                </a:extLst>
              </a:tr>
              <a:tr h="300935">
                <a:tc gridSpan="2">
                  <a:txBody>
                    <a:bodyPr/>
                    <a:lstStyle/>
                    <a:p>
                      <a:pPr algn="r" fontAlgn="ctr"/>
                      <a:r>
                        <a:rPr lang="bg-BG" sz="1400" u="none" strike="noStrike">
                          <a:effectLst/>
                        </a:rPr>
                        <a:t>Общо:</a:t>
                      </a:r>
                      <a:endParaRPr lang="bg-BG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88" marR="5388" marT="5388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u="none" strike="noStrike">
                          <a:effectLst/>
                        </a:rPr>
                        <a:t>0,00</a:t>
                      </a:r>
                      <a:endParaRPr lang="en-US" sz="14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88" marR="5388" marT="5388" marB="0" anchor="ctr"/>
                </a:tc>
                <a:extLst>
                  <a:ext uri="{0D108BD9-81ED-4DB2-BD59-A6C34878D82A}">
                    <a16:rowId xmlns:a16="http://schemas.microsoft.com/office/drawing/2014/main" xmlns="" val="1449068071"/>
                  </a:ext>
                </a:extLst>
              </a:tr>
              <a:tr h="268400">
                <a:tc gridSpan="3">
                  <a:txBody>
                    <a:bodyPr/>
                    <a:lstStyle/>
                    <a:p>
                      <a:pPr algn="l" fontAlgn="t"/>
                      <a:r>
                        <a:rPr lang="bg-BG" sz="1400" u="none" strike="noStrike">
                          <a:effectLst/>
                        </a:rPr>
                        <a:t>6. Към перо "Командировки":</a:t>
                      </a:r>
                      <a:endParaRPr lang="bg-BG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88" marR="5388" marT="5388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199412635"/>
                  </a:ext>
                </a:extLst>
              </a:tr>
              <a:tr h="244002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>
                          <a:effectLst/>
                        </a:rPr>
                        <a:t>6.1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88" marR="5388" marT="538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>
                          <a:effectLst/>
                        </a:rPr>
                        <a:t>Командировка на членовете на екипа в страната</a:t>
                      </a:r>
                      <a:endParaRPr lang="ru-RU" sz="1400" b="0" i="1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88" marR="5388" marT="5388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>
                          <a:effectLst/>
                        </a:rPr>
                        <a:t>0,00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88" marR="5388" marT="5388" marB="0"/>
                </a:tc>
                <a:extLst>
                  <a:ext uri="{0D108BD9-81ED-4DB2-BD59-A6C34878D82A}">
                    <a16:rowId xmlns:a16="http://schemas.microsoft.com/office/drawing/2014/main" xmlns="" val="3136885314"/>
                  </a:ext>
                </a:extLst>
              </a:tr>
              <a:tr h="280602">
                <a:tc gridSpan="2">
                  <a:txBody>
                    <a:bodyPr/>
                    <a:lstStyle/>
                    <a:p>
                      <a:pPr algn="r" fontAlgn="ctr"/>
                      <a:r>
                        <a:rPr lang="bg-BG" sz="1400" u="none" strike="noStrike">
                          <a:effectLst/>
                        </a:rPr>
                        <a:t>Общо : </a:t>
                      </a:r>
                      <a:endParaRPr lang="bg-BG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88" marR="5388" marT="5388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u="none" strike="noStrike">
                          <a:effectLst/>
                        </a:rPr>
                        <a:t>0,00</a:t>
                      </a:r>
                      <a:endParaRPr lang="en-US" sz="14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88" marR="5388" marT="5388" marB="0" anchor="ctr"/>
                </a:tc>
                <a:extLst>
                  <a:ext uri="{0D108BD9-81ED-4DB2-BD59-A6C34878D82A}">
                    <a16:rowId xmlns:a16="http://schemas.microsoft.com/office/drawing/2014/main" xmlns="" val="569343586"/>
                  </a:ext>
                </a:extLst>
              </a:tr>
              <a:tr h="244002">
                <a:tc gridSpan="3"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>
                          <a:effectLst/>
                        </a:rPr>
                        <a:t>7. Към перо "Заплащане на възнаграждения":</a:t>
                      </a:r>
                      <a:endParaRPr lang="ru-RU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88" marR="5388" marT="5388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168745495"/>
                  </a:ext>
                </a:extLst>
              </a:tr>
              <a:tr h="244002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>
                          <a:effectLst/>
                        </a:rPr>
                        <a:t>7.1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88" marR="5388" marT="538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>
                          <a:effectLst/>
                        </a:rPr>
                        <a:t>Заплащане на членовете на екипа</a:t>
                      </a:r>
                      <a:endParaRPr lang="ru-RU" sz="1400" b="0" i="1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88" marR="5388" marT="5388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>
                          <a:effectLst/>
                        </a:rPr>
                        <a:t>0,00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88" marR="5388" marT="5388" marB="0"/>
                </a:tc>
                <a:extLst>
                  <a:ext uri="{0D108BD9-81ED-4DB2-BD59-A6C34878D82A}">
                    <a16:rowId xmlns:a16="http://schemas.microsoft.com/office/drawing/2014/main" xmlns="" val="2615799707"/>
                  </a:ext>
                </a:extLst>
              </a:tr>
              <a:tr h="256202">
                <a:tc gridSpan="2">
                  <a:txBody>
                    <a:bodyPr/>
                    <a:lstStyle/>
                    <a:p>
                      <a:pPr algn="r" fontAlgn="ctr"/>
                      <a:r>
                        <a:rPr lang="bg-BG" sz="1400" u="none" strike="noStrike">
                          <a:effectLst/>
                        </a:rPr>
                        <a:t>Общо : </a:t>
                      </a:r>
                      <a:endParaRPr lang="bg-BG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88" marR="5388" marT="5388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u="none" strike="noStrike">
                          <a:effectLst/>
                        </a:rPr>
                        <a:t>0,00</a:t>
                      </a:r>
                      <a:endParaRPr lang="en-US" sz="14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88" marR="5388" marT="5388" marB="0" anchor="ctr"/>
                </a:tc>
                <a:extLst>
                  <a:ext uri="{0D108BD9-81ED-4DB2-BD59-A6C34878D82A}">
                    <a16:rowId xmlns:a16="http://schemas.microsoft.com/office/drawing/2014/main" xmlns="" val="947894156"/>
                  </a:ext>
                </a:extLst>
              </a:tr>
              <a:tr h="280602">
                <a:tc gridSpan="3">
                  <a:txBody>
                    <a:bodyPr/>
                    <a:lstStyle/>
                    <a:p>
                      <a:pPr algn="l" fontAlgn="t"/>
                      <a:r>
                        <a:rPr lang="bg-BG" sz="1400" u="none" strike="noStrike">
                          <a:effectLst/>
                        </a:rPr>
                        <a:t>8. Към перо "Рецензенти":</a:t>
                      </a:r>
                      <a:endParaRPr lang="bg-BG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88" marR="5388" marT="5388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39213610"/>
                  </a:ext>
                </a:extLst>
              </a:tr>
              <a:tr h="280602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>
                          <a:effectLst/>
                        </a:rPr>
                        <a:t>8.1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88" marR="5388" marT="538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>
                          <a:effectLst/>
                        </a:rPr>
                        <a:t>Заплащане на рецензенти по отчета</a:t>
                      </a:r>
                      <a:endParaRPr lang="ru-RU" sz="1400" b="0" i="1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88" marR="5388" marT="5388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>
                          <a:effectLst/>
                        </a:rPr>
                        <a:t>65,00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88" marR="5388" marT="5388" marB="0"/>
                </a:tc>
                <a:extLst>
                  <a:ext uri="{0D108BD9-81ED-4DB2-BD59-A6C34878D82A}">
                    <a16:rowId xmlns:a16="http://schemas.microsoft.com/office/drawing/2014/main" xmlns="" val="1418843806"/>
                  </a:ext>
                </a:extLst>
              </a:tr>
              <a:tr h="256202">
                <a:tc gridSpan="2">
                  <a:txBody>
                    <a:bodyPr/>
                    <a:lstStyle/>
                    <a:p>
                      <a:pPr algn="r" fontAlgn="ctr"/>
                      <a:r>
                        <a:rPr lang="bg-BG" sz="1400" u="none" strike="noStrike">
                          <a:effectLst/>
                        </a:rPr>
                        <a:t>Общо : </a:t>
                      </a:r>
                      <a:endParaRPr lang="bg-BG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88" marR="5388" marT="5388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u="none" strike="noStrike">
                          <a:effectLst/>
                        </a:rPr>
                        <a:t>65,00</a:t>
                      </a:r>
                      <a:endParaRPr lang="en-US" sz="14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88" marR="5388" marT="5388" marB="0" anchor="ctr"/>
                </a:tc>
                <a:extLst>
                  <a:ext uri="{0D108BD9-81ED-4DB2-BD59-A6C34878D82A}">
                    <a16:rowId xmlns:a16="http://schemas.microsoft.com/office/drawing/2014/main" xmlns="" val="1181239731"/>
                  </a:ext>
                </a:extLst>
              </a:tr>
              <a:tr h="280602">
                <a:tc gridSpan="3"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>
                          <a:effectLst/>
                        </a:rPr>
                        <a:t>9. Към перо "Административно/финансово-счетоводно обслужване":</a:t>
                      </a:r>
                      <a:endParaRPr lang="ru-RU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88" marR="5388" marT="5388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223096732"/>
                  </a:ext>
                </a:extLst>
              </a:tr>
              <a:tr h="256202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>
                          <a:effectLst/>
                        </a:rPr>
                        <a:t>9.1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88" marR="5388" marT="538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>
                          <a:effectLst/>
                        </a:rPr>
                        <a:t>10% от стойността на договора</a:t>
                      </a:r>
                      <a:endParaRPr lang="ru-RU" sz="1400" b="0" i="1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88" marR="5388" marT="5388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>
                          <a:effectLst/>
                        </a:rPr>
                        <a:t>350,00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88" marR="5388" marT="5388" marB="0"/>
                </a:tc>
                <a:extLst>
                  <a:ext uri="{0D108BD9-81ED-4DB2-BD59-A6C34878D82A}">
                    <a16:rowId xmlns:a16="http://schemas.microsoft.com/office/drawing/2014/main" xmlns="" val="1080803347"/>
                  </a:ext>
                </a:extLst>
              </a:tr>
              <a:tr h="292802">
                <a:tc gridSpan="2">
                  <a:txBody>
                    <a:bodyPr/>
                    <a:lstStyle/>
                    <a:p>
                      <a:pPr algn="r" fontAlgn="ctr"/>
                      <a:r>
                        <a:rPr lang="bg-BG" sz="1400" u="none" strike="noStrike">
                          <a:effectLst/>
                        </a:rPr>
                        <a:t>Общо : </a:t>
                      </a:r>
                      <a:endParaRPr lang="bg-BG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88" marR="5388" marT="5388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u="none" strike="noStrike">
                          <a:effectLst/>
                        </a:rPr>
                        <a:t>350,00</a:t>
                      </a:r>
                      <a:endParaRPr lang="en-US" sz="14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88" marR="5388" marT="5388" marB="0" anchor="ctr"/>
                </a:tc>
                <a:extLst>
                  <a:ext uri="{0D108BD9-81ED-4DB2-BD59-A6C34878D82A}">
                    <a16:rowId xmlns:a16="http://schemas.microsoft.com/office/drawing/2014/main" xmlns="" val="4047631256"/>
                  </a:ext>
                </a:extLst>
              </a:tr>
              <a:tr h="378202"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800" u="none" strike="noStrike">
                          <a:effectLst/>
                        </a:rPr>
                        <a:t>Общо извършени разходи по проекта:</a:t>
                      </a:r>
                      <a:endParaRPr lang="ru-RU" sz="1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88" marR="5388" marT="5388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u="none" strike="noStrike" dirty="0">
                          <a:effectLst/>
                        </a:rPr>
                        <a:t>3481,67</a:t>
                      </a:r>
                      <a:endParaRPr lang="en-US" sz="18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88" marR="5388" marT="5388" marB="0" anchor="ctr"/>
                </a:tc>
                <a:extLst>
                  <a:ext uri="{0D108BD9-81ED-4DB2-BD59-A6C34878D82A}">
                    <a16:rowId xmlns:a16="http://schemas.microsoft.com/office/drawing/2014/main" xmlns="" val="669142026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11092" y="171927"/>
            <a:ext cx="85478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2800" b="1" dirty="0" smtClean="0"/>
              <a:t> Финансов Отчет за първата година</a:t>
            </a:r>
            <a:endParaRPr lang="bg-BG" sz="2800" b="1" dirty="0"/>
          </a:p>
        </p:txBody>
      </p:sp>
    </p:spTree>
    <p:extLst>
      <p:ext uri="{BB962C8B-B14F-4D97-AF65-F5344CB8AC3E}">
        <p14:creationId xmlns:p14="http://schemas.microsoft.com/office/powerpoint/2010/main" val="3284528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0717" y="441435"/>
            <a:ext cx="50554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2800" b="1" dirty="0" smtClean="0"/>
              <a:t>Дейности</a:t>
            </a:r>
            <a:r>
              <a:rPr lang="en-GB" sz="2800" b="1" dirty="0" smtClean="0"/>
              <a:t> </a:t>
            </a:r>
            <a:r>
              <a:rPr lang="bg-BG" sz="2800" b="1" dirty="0" smtClean="0"/>
              <a:t>по проекта </a:t>
            </a:r>
            <a:endParaRPr lang="bg-BG" sz="28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599088" y="1219200"/>
            <a:ext cx="976411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2400" dirty="0" smtClean="0"/>
              <a:t>Реализирани са две публикации по проекта</a:t>
            </a:r>
          </a:p>
          <a:p>
            <a:endParaRPr lang="bg-BG" sz="24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bg-BG" sz="2400" b="1" dirty="0" err="1" smtClean="0"/>
              <a:t>Оценяне</a:t>
            </a:r>
            <a:r>
              <a:rPr lang="bg-BG" sz="2400" b="1" dirty="0" smtClean="0"/>
              <a:t> на модел на </a:t>
            </a:r>
            <a:r>
              <a:rPr lang="bg-BG" sz="2400" b="1" dirty="0" err="1" smtClean="0"/>
              <a:t>невронна</a:t>
            </a:r>
            <a:r>
              <a:rPr lang="bg-BG" sz="2400" b="1" dirty="0" smtClean="0"/>
              <a:t> мрежа с </a:t>
            </a:r>
            <a:r>
              <a:rPr lang="bg-BG" sz="2400" b="1" dirty="0" err="1" smtClean="0"/>
              <a:t>интуиционистки</a:t>
            </a:r>
            <a:r>
              <a:rPr lang="bg-BG" sz="2400" b="1" dirty="0" smtClean="0"/>
              <a:t> размити оценки</a:t>
            </a:r>
            <a:r>
              <a:rPr lang="en-GB" sz="2400" b="1" dirty="0" smtClean="0"/>
              <a:t>, </a:t>
            </a:r>
            <a:r>
              <a:rPr lang="en-US" sz="2400" b="1" dirty="0"/>
              <a:t>Notes on Intuitionistic Fuzzy </a:t>
            </a:r>
            <a:r>
              <a:rPr lang="en-US" sz="2400" b="1" dirty="0" smtClean="0"/>
              <a:t>Sets.</a:t>
            </a:r>
          </a:p>
          <a:p>
            <a:endParaRPr lang="bg-BG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bg-BG" sz="2400" b="1" dirty="0" smtClean="0"/>
              <a:t>Програмна </a:t>
            </a:r>
            <a:r>
              <a:rPr lang="bg-BG" sz="2400" b="1" dirty="0"/>
              <a:t>реализация и визуална симулация на k-</a:t>
            </a:r>
            <a:r>
              <a:rPr lang="bg-BG" sz="2400" b="1" dirty="0" err="1"/>
              <a:t>menas</a:t>
            </a:r>
            <a:r>
              <a:rPr lang="bg-BG" sz="2400" b="1" dirty="0"/>
              <a:t> </a:t>
            </a:r>
            <a:r>
              <a:rPr lang="bg-BG" sz="2400" b="1" dirty="0" err="1"/>
              <a:t>клъстерен</a:t>
            </a:r>
            <a:r>
              <a:rPr lang="bg-BG" sz="2400" b="1" dirty="0"/>
              <a:t> </a:t>
            </a:r>
            <a:r>
              <a:rPr lang="bg-BG" sz="2400" b="1" dirty="0" smtClean="0"/>
              <a:t>анализ</a:t>
            </a:r>
            <a:r>
              <a:rPr lang="en-GB" sz="2400" b="1" dirty="0" smtClean="0"/>
              <a:t>,</a:t>
            </a:r>
            <a:r>
              <a:rPr lang="bg-BG" sz="2400" b="1" dirty="0" smtClean="0"/>
              <a:t> </a:t>
            </a:r>
            <a:r>
              <a:rPr lang="bg-BG" sz="2400" b="1" dirty="0" err="1"/>
              <a:t>А</a:t>
            </a:r>
            <a:r>
              <a:rPr lang="bg-BG" sz="2400" b="1" dirty="0" err="1" smtClean="0"/>
              <a:t>nnual</a:t>
            </a:r>
            <a:r>
              <a:rPr lang="bg-BG" sz="2400" b="1" dirty="0" smtClean="0"/>
              <a:t> </a:t>
            </a:r>
            <a:r>
              <a:rPr lang="bg-BG" sz="2400" b="1" dirty="0" err="1" smtClean="0"/>
              <a:t>of</a:t>
            </a:r>
            <a:r>
              <a:rPr lang="bg-BG" sz="2400" b="1" dirty="0" smtClean="0"/>
              <a:t> </a:t>
            </a:r>
            <a:r>
              <a:rPr lang="en-GB" sz="2400" b="1" dirty="0" err="1" smtClean="0"/>
              <a:t>A</a:t>
            </a:r>
            <a:r>
              <a:rPr lang="bg-BG" sz="2400" b="1" dirty="0" err="1" smtClean="0"/>
              <a:t>ssen</a:t>
            </a:r>
            <a:r>
              <a:rPr lang="bg-BG" sz="2400" b="1" dirty="0" smtClean="0"/>
              <a:t> </a:t>
            </a:r>
            <a:r>
              <a:rPr lang="en-GB" sz="2400" b="1" dirty="0" err="1" smtClean="0"/>
              <a:t>Z</a:t>
            </a:r>
            <a:r>
              <a:rPr lang="bg-BG" sz="2400" b="1" dirty="0" err="1" smtClean="0"/>
              <a:t>latarov</a:t>
            </a:r>
            <a:r>
              <a:rPr lang="bg-BG" sz="2400" b="1" dirty="0" smtClean="0"/>
              <a:t>  </a:t>
            </a:r>
            <a:r>
              <a:rPr lang="en-GB" sz="2400" b="1" dirty="0" err="1"/>
              <a:t>U</a:t>
            </a:r>
            <a:r>
              <a:rPr lang="bg-BG" sz="2400" b="1" dirty="0" err="1" smtClean="0"/>
              <a:t>niversity</a:t>
            </a:r>
            <a:r>
              <a:rPr lang="bg-BG" sz="2400" b="1" dirty="0" smtClean="0"/>
              <a:t>, </a:t>
            </a:r>
            <a:r>
              <a:rPr lang="en-GB" sz="2400" b="1" dirty="0" err="1"/>
              <a:t>B</a:t>
            </a:r>
            <a:r>
              <a:rPr lang="bg-BG" sz="2400" b="1" dirty="0" err="1" smtClean="0"/>
              <a:t>urgas</a:t>
            </a:r>
            <a:r>
              <a:rPr lang="bg-BG" sz="2400" b="1" dirty="0" smtClean="0"/>
              <a:t>                                                               </a:t>
            </a:r>
            <a:r>
              <a:rPr lang="en-GB" sz="2400" b="1" dirty="0" err="1"/>
              <a:t>B</a:t>
            </a:r>
            <a:r>
              <a:rPr lang="bg-BG" sz="2400" b="1" dirty="0" err="1" smtClean="0"/>
              <a:t>ulgaria</a:t>
            </a:r>
            <a:r>
              <a:rPr lang="bg-BG" sz="2400" b="1" dirty="0" smtClean="0"/>
              <a:t>, 2021, v. l</a:t>
            </a:r>
            <a:endParaRPr lang="bg-BG" sz="2400" b="1" dirty="0"/>
          </a:p>
        </p:txBody>
      </p:sp>
    </p:spTree>
    <p:extLst>
      <p:ext uri="{BB962C8B-B14F-4D97-AF65-F5344CB8AC3E}">
        <p14:creationId xmlns:p14="http://schemas.microsoft.com/office/powerpoint/2010/main" val="40494421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0717" y="441435"/>
            <a:ext cx="1189771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2800" b="1" dirty="0" smtClean="0"/>
              <a:t>Дейности</a:t>
            </a:r>
            <a:r>
              <a:rPr lang="en-GB" sz="2800" b="1" dirty="0" smtClean="0"/>
              <a:t> </a:t>
            </a:r>
            <a:r>
              <a:rPr lang="bg-BG" sz="2800" b="1" dirty="0" smtClean="0"/>
              <a:t>по проекта - </a:t>
            </a:r>
            <a:r>
              <a:rPr lang="bg-BG" sz="2800" b="1" dirty="0" err="1"/>
              <a:t>Оценяне</a:t>
            </a:r>
            <a:r>
              <a:rPr lang="bg-BG" sz="2800" b="1" dirty="0"/>
              <a:t> на модел на </a:t>
            </a:r>
            <a:r>
              <a:rPr lang="bg-BG" sz="2800" b="1" dirty="0" err="1"/>
              <a:t>невронна</a:t>
            </a:r>
            <a:r>
              <a:rPr lang="bg-BG" sz="2800" b="1" dirty="0"/>
              <a:t> мрежа с </a:t>
            </a:r>
            <a:r>
              <a:rPr lang="bg-BG" sz="2800" b="1" dirty="0" err="1"/>
              <a:t>интуиционистки</a:t>
            </a:r>
            <a:r>
              <a:rPr lang="bg-BG" sz="2800" b="1" dirty="0"/>
              <a:t> размити </a:t>
            </a:r>
            <a:r>
              <a:rPr lang="bg-BG" sz="2800" b="1" dirty="0" smtClean="0"/>
              <a:t>оценки</a:t>
            </a:r>
            <a:endParaRPr lang="bg-BG" sz="2800" b="1" dirty="0"/>
          </a:p>
        </p:txBody>
      </p:sp>
      <p:pic>
        <p:nvPicPr>
          <p:cNvPr id="107" name="Picture 10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92513" y="2578370"/>
            <a:ext cx="7755225" cy="3223346"/>
          </a:xfrm>
          <a:prstGeom prst="rect">
            <a:avLst/>
          </a:prstGeom>
        </p:spPr>
      </p:pic>
      <p:sp>
        <p:nvSpPr>
          <p:cNvPr id="108" name="TextBox 107"/>
          <p:cNvSpPr txBox="1"/>
          <p:nvPr/>
        </p:nvSpPr>
        <p:spPr>
          <a:xfrm>
            <a:off x="530771" y="1735859"/>
            <a:ext cx="97641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2000" b="1" i="1" dirty="0" smtClean="0"/>
              <a:t>Многослойна </a:t>
            </a:r>
            <a:r>
              <a:rPr lang="bg-BG" sz="2000" b="1" i="1" dirty="0" err="1" smtClean="0"/>
              <a:t>невронна</a:t>
            </a:r>
            <a:r>
              <a:rPr lang="bg-BG" sz="2000" b="1" i="1" dirty="0" smtClean="0"/>
              <a:t> мрежа</a:t>
            </a:r>
            <a:endParaRPr lang="en-US" sz="2000" b="1" i="1" dirty="0" smtClean="0"/>
          </a:p>
        </p:txBody>
      </p:sp>
      <p:sp>
        <p:nvSpPr>
          <p:cNvPr id="109" name="TextBox 108"/>
          <p:cNvSpPr txBox="1"/>
          <p:nvPr/>
        </p:nvSpPr>
        <p:spPr>
          <a:xfrm>
            <a:off x="378370" y="5209518"/>
            <a:ext cx="97641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2000" b="1" i="1" dirty="0" err="1" smtClean="0"/>
              <a:t>Интуиционистки</a:t>
            </a:r>
            <a:r>
              <a:rPr lang="bg-BG" sz="2000" b="1" i="1" dirty="0" smtClean="0"/>
              <a:t> размити множества</a:t>
            </a:r>
            <a:endParaRPr lang="en-US" sz="2000" b="1" i="1" dirty="0" smtClean="0"/>
          </a:p>
        </p:txBody>
      </p:sp>
      <p:sp>
        <p:nvSpPr>
          <p:cNvPr id="110" name="TextBox 109"/>
          <p:cNvSpPr txBox="1"/>
          <p:nvPr/>
        </p:nvSpPr>
        <p:spPr>
          <a:xfrm>
            <a:off x="2238704" y="5801716"/>
            <a:ext cx="58647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i="1" dirty="0"/>
              <a:t>A</a:t>
            </a:r>
            <a:r>
              <a:rPr lang="en-US" sz="2400" dirty="0"/>
              <a:t> = {</a:t>
            </a:r>
            <a:r>
              <a:rPr lang="en-US" sz="2400" dirty="0">
                <a:sym typeface="Symbol" panose="05050102010706020507" pitchFamily="18" charset="2"/>
              </a:rPr>
              <a:t></a:t>
            </a:r>
            <a:r>
              <a:rPr lang="en-US" sz="2400" i="1" dirty="0"/>
              <a:t>x</a:t>
            </a:r>
            <a:r>
              <a:rPr lang="en-US" sz="2400" dirty="0"/>
              <a:t>, </a:t>
            </a:r>
            <a:r>
              <a:rPr lang="en-US" sz="2400" i="1" dirty="0"/>
              <a:t>µ</a:t>
            </a:r>
            <a:r>
              <a:rPr lang="en-US" sz="2400" i="1" baseline="-25000" dirty="0"/>
              <a:t>A</a:t>
            </a:r>
            <a:r>
              <a:rPr lang="en-US" sz="2400" dirty="0"/>
              <a:t>(</a:t>
            </a:r>
            <a:r>
              <a:rPr lang="en-US" sz="2400" i="1" dirty="0"/>
              <a:t>x</a:t>
            </a:r>
            <a:r>
              <a:rPr lang="en-US" sz="2400" dirty="0"/>
              <a:t>),</a:t>
            </a:r>
            <a:r>
              <a:rPr lang="en-US" sz="2400" i="1" dirty="0" err="1"/>
              <a:t>ν</a:t>
            </a:r>
            <a:r>
              <a:rPr lang="en-US" sz="2400" i="1" baseline="-25000" dirty="0" err="1"/>
              <a:t>A</a:t>
            </a:r>
            <a:r>
              <a:rPr lang="en-US" sz="2400" dirty="0"/>
              <a:t>(</a:t>
            </a:r>
            <a:r>
              <a:rPr lang="en-US" sz="2400" i="1" dirty="0"/>
              <a:t>x</a:t>
            </a:r>
            <a:r>
              <a:rPr lang="en-US" sz="2400" dirty="0"/>
              <a:t>)</a:t>
            </a:r>
            <a:r>
              <a:rPr lang="en-US" sz="2400" dirty="0">
                <a:sym typeface="Symbol" panose="05050102010706020507" pitchFamily="18" charset="2"/>
              </a:rPr>
              <a:t></a:t>
            </a:r>
            <a:r>
              <a:rPr lang="en-US" sz="2400" dirty="0"/>
              <a:t> | </a:t>
            </a:r>
            <a:r>
              <a:rPr lang="en-US" sz="2400" i="1" dirty="0" err="1"/>
              <a:t>x</a:t>
            </a:r>
            <a:r>
              <a:rPr lang="en-US" sz="2400" dirty="0" err="1">
                <a:sym typeface="Symbol" panose="05050102010706020507" pitchFamily="18" charset="2"/>
              </a:rPr>
              <a:t></a:t>
            </a:r>
            <a:r>
              <a:rPr lang="en-US" sz="2400" i="1" dirty="0" err="1"/>
              <a:t>E</a:t>
            </a:r>
            <a:r>
              <a:rPr lang="en-US" sz="2400" dirty="0" smtClean="0"/>
              <a:t>}.</a:t>
            </a:r>
            <a:endParaRPr lang="bg-BG" sz="2400" dirty="0"/>
          </a:p>
        </p:txBody>
      </p:sp>
    </p:spTree>
    <p:extLst>
      <p:ext uri="{BB962C8B-B14F-4D97-AF65-F5344CB8AC3E}">
        <p14:creationId xmlns:p14="http://schemas.microsoft.com/office/powerpoint/2010/main" val="41519925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0717" y="441435"/>
            <a:ext cx="1189771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2800" b="1" dirty="0" smtClean="0"/>
              <a:t>Дейности</a:t>
            </a:r>
            <a:r>
              <a:rPr lang="en-GB" sz="2800" b="1" dirty="0" smtClean="0"/>
              <a:t> </a:t>
            </a:r>
            <a:r>
              <a:rPr lang="bg-BG" sz="2800" b="1" dirty="0" smtClean="0"/>
              <a:t>по проекта - </a:t>
            </a:r>
            <a:r>
              <a:rPr lang="bg-BG" sz="2800" b="1" dirty="0" err="1"/>
              <a:t>Оценяне</a:t>
            </a:r>
            <a:r>
              <a:rPr lang="bg-BG" sz="2800" b="1" dirty="0"/>
              <a:t> на модел на </a:t>
            </a:r>
            <a:r>
              <a:rPr lang="bg-BG" sz="2800" b="1" dirty="0" err="1"/>
              <a:t>невронна</a:t>
            </a:r>
            <a:r>
              <a:rPr lang="bg-BG" sz="2800" b="1" dirty="0"/>
              <a:t> мрежа с </a:t>
            </a:r>
            <a:r>
              <a:rPr lang="bg-BG" sz="2800" b="1" dirty="0" err="1"/>
              <a:t>интуиционистки</a:t>
            </a:r>
            <a:r>
              <a:rPr lang="bg-BG" sz="2800" b="1" dirty="0"/>
              <a:t> размити </a:t>
            </a:r>
            <a:r>
              <a:rPr lang="bg-BG" sz="2800" b="1" dirty="0" smtClean="0"/>
              <a:t>оценки</a:t>
            </a:r>
            <a:endParaRPr lang="bg-BG" sz="28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7430" y="2365434"/>
            <a:ext cx="5733193" cy="140441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25517" y="1649059"/>
            <a:ext cx="55389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2000" dirty="0" smtClean="0"/>
              <a:t>Данни за трениране на НМ</a:t>
            </a:r>
            <a:endParaRPr lang="bg-BG" sz="2000" dirty="0"/>
          </a:p>
        </p:txBody>
      </p:sp>
      <p:pic>
        <p:nvPicPr>
          <p:cNvPr id="10" name="Picture 9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430" y="4159256"/>
            <a:ext cx="5481772" cy="1385154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717430" y="5660620"/>
            <a:ext cx="55389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sz="2000" dirty="0" smtClean="0"/>
              <a:t>Структура на НМ</a:t>
            </a:r>
            <a:endParaRPr lang="bg-BG" sz="20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240219" y="2365434"/>
            <a:ext cx="6865907" cy="2416773"/>
          </a:xfrm>
          <a:prstGeom prst="rect">
            <a:avLst/>
          </a:prstGeom>
        </p:spPr>
      </p:pic>
      <p:sp>
        <p:nvSpPr>
          <p:cNvPr id="27" name="TextBox 26"/>
          <p:cNvSpPr txBox="1"/>
          <p:nvPr/>
        </p:nvSpPr>
        <p:spPr>
          <a:xfrm>
            <a:off x="6579476" y="4651778"/>
            <a:ext cx="55389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sz="2000" dirty="0" smtClean="0"/>
              <a:t>ИР оценки </a:t>
            </a:r>
            <a:endParaRPr lang="bg-BG" sz="2000" dirty="0"/>
          </a:p>
        </p:txBody>
      </p:sp>
    </p:spTree>
    <p:extLst>
      <p:ext uri="{BB962C8B-B14F-4D97-AF65-F5344CB8AC3E}">
        <p14:creationId xmlns:p14="http://schemas.microsoft.com/office/powerpoint/2010/main" val="31236680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0717" y="441435"/>
            <a:ext cx="1189771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2800" b="1" dirty="0" smtClean="0"/>
              <a:t>Дейности</a:t>
            </a:r>
            <a:r>
              <a:rPr lang="en-GB" sz="2800" b="1" dirty="0" smtClean="0"/>
              <a:t> </a:t>
            </a:r>
            <a:r>
              <a:rPr lang="bg-BG" sz="2800" b="1" dirty="0" smtClean="0"/>
              <a:t>по проекта - </a:t>
            </a:r>
            <a:r>
              <a:rPr lang="bg-BG" sz="2800" b="1" dirty="0"/>
              <a:t>Програмна реализация и визуална симулация на k-</a:t>
            </a:r>
            <a:r>
              <a:rPr lang="bg-BG" sz="2800" b="1" dirty="0" err="1"/>
              <a:t>menas</a:t>
            </a:r>
            <a:r>
              <a:rPr lang="bg-BG" sz="2800" b="1" dirty="0"/>
              <a:t> </a:t>
            </a:r>
            <a:r>
              <a:rPr lang="bg-BG" sz="2800" b="1" dirty="0" err="1"/>
              <a:t>клъстерен</a:t>
            </a:r>
            <a:r>
              <a:rPr lang="bg-BG" sz="2800" b="1" dirty="0"/>
              <a:t> анализ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25517" y="2164067"/>
            <a:ext cx="1128811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bg-BG" sz="2000" b="1" i="1" dirty="0"/>
              <a:t>Избират се произволни k-точки, които са началните центрове на клъстерите</a:t>
            </a:r>
            <a:r>
              <a:rPr lang="bg-BG" sz="2000" b="1" i="1" dirty="0" smtClean="0"/>
              <a:t>.</a:t>
            </a:r>
          </a:p>
          <a:p>
            <a:pPr marL="342900" indent="-342900">
              <a:buFont typeface="+mj-lt"/>
              <a:buAutoNum type="arabicPeriod"/>
            </a:pPr>
            <a:endParaRPr lang="bg-BG" sz="2000" b="1" i="1" dirty="0" smtClean="0"/>
          </a:p>
          <a:p>
            <a:pPr marL="342900" indent="-342900">
              <a:buFont typeface="+mj-lt"/>
              <a:buAutoNum type="arabicPeriod"/>
            </a:pPr>
            <a:r>
              <a:rPr lang="bg-BG" sz="2000" b="1" i="1" dirty="0"/>
              <a:t>Всеки обект е свързан към най-близкия център на клъстера</a:t>
            </a:r>
            <a:r>
              <a:rPr lang="bg-BG" sz="2000" b="1" i="1" dirty="0" smtClean="0"/>
              <a:t>.</a:t>
            </a:r>
          </a:p>
          <a:p>
            <a:pPr marL="342900" indent="-342900">
              <a:buFont typeface="+mj-lt"/>
              <a:buAutoNum type="arabicPeriod"/>
            </a:pPr>
            <a:endParaRPr lang="bg-BG" sz="2000" b="1" i="1" dirty="0" smtClean="0"/>
          </a:p>
          <a:p>
            <a:pPr marL="342900" indent="-342900">
              <a:buFont typeface="+mj-lt"/>
              <a:buAutoNum type="arabicPeriod"/>
            </a:pPr>
            <a:r>
              <a:rPr lang="bg-BG" sz="2000" b="1" i="1" dirty="0"/>
              <a:t>Центровете на клъстерите се преизчисляват според текущия им състав</a:t>
            </a:r>
            <a:r>
              <a:rPr lang="bg-BG" sz="2000" b="1" i="1" dirty="0" smtClean="0"/>
              <a:t>.</a:t>
            </a:r>
          </a:p>
          <a:p>
            <a:pPr marL="342900" indent="-342900">
              <a:buFont typeface="+mj-lt"/>
              <a:buAutoNum type="arabicPeriod"/>
            </a:pPr>
            <a:endParaRPr lang="bg-BG" sz="2000" b="1" i="1" dirty="0" smtClean="0"/>
          </a:p>
          <a:p>
            <a:pPr marL="342900" indent="-342900">
              <a:buFont typeface="+mj-lt"/>
              <a:buAutoNum type="arabicPeriod"/>
            </a:pPr>
            <a:r>
              <a:rPr lang="bg-BG" sz="2000" b="1" i="1" dirty="0"/>
              <a:t>Ако критерият за спиране на алгоритъма не е изпълнен, се връща към стъпка 2</a:t>
            </a:r>
            <a:r>
              <a:rPr lang="bg-BG" sz="2000" b="1" i="1" dirty="0" smtClean="0"/>
              <a:t>).</a:t>
            </a:r>
            <a:endParaRPr lang="bg-BG" sz="2000" b="1" i="1" dirty="0"/>
          </a:p>
        </p:txBody>
      </p:sp>
    </p:spTree>
    <p:extLst>
      <p:ext uri="{BB962C8B-B14F-4D97-AF65-F5344CB8AC3E}">
        <p14:creationId xmlns:p14="http://schemas.microsoft.com/office/powerpoint/2010/main" val="2150306771"/>
      </p:ext>
    </p:extLst>
  </p:cSld>
  <p:clrMapOvr>
    <a:masterClrMapping/>
  </p:clrMapOvr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Droplet" id="{8984A317-299A-4E50-B45D-BFC9EDE2337A}" vid="{A633B6A3-9E7F-4C10-9C98-2517A313436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TM04033925[[fn=Droplet]]</Template>
  <TotalTime>101</TotalTime>
  <Words>775</Words>
  <Application>Microsoft Office PowerPoint</Application>
  <PresentationFormat>Custom</PresentationFormat>
  <Paragraphs>167</Paragraphs>
  <Slides>11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Droplet</vt:lpstr>
      <vt:lpstr>Изследване и моделиране на алгоритми в изкуствен интелект и тяхното приложение“, №НИХ – 462/2021.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Изследване и моделиране на алгоритми в изкуствения интелект и тяхното приложение</dc:title>
  <dc:creator>User</dc:creator>
  <cp:lastModifiedBy>HP Pavilion</cp:lastModifiedBy>
  <cp:revision>34</cp:revision>
  <dcterms:created xsi:type="dcterms:W3CDTF">2021-12-08T18:26:58Z</dcterms:created>
  <dcterms:modified xsi:type="dcterms:W3CDTF">2021-12-20T09:21:53Z</dcterms:modified>
</cp:coreProperties>
</file>