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9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76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275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133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869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53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1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506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85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24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776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B1C7-5A3A-4DD8-9D8D-7688DF4B96DE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618C-B723-4AEF-A00C-1E0F04A51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01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302" y="211438"/>
            <a:ext cx="9801007" cy="132556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“ПРОФ. Д-Р АСЕН ЗЛАТАРОВ” – БУРГАС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ПО ТЕХНИЧЕСКИ НАУКИ </a:t>
            </a:r>
            <a:b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 „ТЕХНИКА И ТЕХНОЛОГИИ В ТРАНСПОРТА“ 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№  НИХ - 461/2021</a:t>
            </a:r>
          </a:p>
          <a:p>
            <a:pPr marL="0" indent="0" algn="ctr">
              <a:buNone/>
            </a:pP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ПАРАМЕТРИ, ХАРАКТЕРИЗИРАЩИ КОМФОРТА НА ЛЕК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</a:t>
            </a: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Ръководител: ас. д-р Златин Георгиев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118" y="163079"/>
            <a:ext cx="1429184" cy="14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4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10</a:t>
            </a:fld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b="1" dirty="0"/>
              <a:t>Избор на измервателна апаратура и експериментални изследвания</a:t>
            </a:r>
            <a:endParaRPr lang="bg-BG" sz="2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" y="1679328"/>
            <a:ext cx="10515600" cy="33138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2460" y="5102257"/>
            <a:ext cx="10652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50"/>
              </a:spcBef>
            </a:pPr>
            <a:r>
              <a:rPr lang="bg-BG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</a:t>
            </a:r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5.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Опитна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измерване свободните затихващи трептения на </a:t>
            </a:r>
            <a:r>
              <a:rPr lang="bg-B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подресорената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маса на лек автомобил: 1 – компютър, 2 –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DAQ-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устройство, 3 –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акумулаторна батерия,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bg-B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акселерометър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5 – препятствие.</a:t>
            </a:r>
            <a:endParaRPr lang="bg-BG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ew York"/>
            </a:endParaRPr>
          </a:p>
        </p:txBody>
      </p:sp>
    </p:spTree>
    <p:extLst>
      <p:ext uri="{BB962C8B-B14F-4D97-AF65-F5344CB8AC3E}">
        <p14:creationId xmlns:p14="http://schemas.microsoft.com/office/powerpoint/2010/main" val="6012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11</a:t>
            </a:fld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/>
              <a:t>Избор на измервателна апаратура и експериментални изследвания</a:t>
            </a:r>
            <a:endParaRPr lang="bg-BG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9528" y="1275137"/>
            <a:ext cx="7356762" cy="41979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01039" y="5639573"/>
            <a:ext cx="10147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Фиг. 6.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Запис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ускоренията на </a:t>
            </a:r>
            <a:r>
              <a:rPr lang="bg-B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подресорената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маса при преминаване през препятствие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88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12</a:t>
            </a:fld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Описание на сравнителен метод </a:t>
            </a:r>
            <a:r>
              <a:rPr lang="ru-RU" sz="2400" b="1" dirty="0" smtClean="0"/>
              <a:t>за </a:t>
            </a:r>
            <a:r>
              <a:rPr lang="ru-RU" sz="2400" b="1" dirty="0" err="1"/>
              <a:t>експериментално</a:t>
            </a:r>
            <a:r>
              <a:rPr lang="ru-RU" sz="2400" b="1" dirty="0"/>
              <a:t> </a:t>
            </a:r>
            <a:r>
              <a:rPr lang="ru-RU" sz="2400" b="1" dirty="0" err="1"/>
              <a:t>определяне</a:t>
            </a:r>
            <a:r>
              <a:rPr lang="ru-RU" sz="2400" b="1" dirty="0"/>
              <a:t> </a:t>
            </a:r>
            <a:r>
              <a:rPr lang="ru-RU" sz="2400" b="1" dirty="0" err="1" smtClean="0"/>
              <a:t>коефициентите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демпфиране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еластичност</a:t>
            </a:r>
            <a:endParaRPr lang="bg-BG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73662" y="4362010"/>
            <a:ext cx="3621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Фиг. 7. </a:t>
            </a:r>
            <a:r>
              <a:rPr lang="bg-B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Виброграми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динамичните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(A) и (B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endParaRPr lang="bg-B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420" y="1275137"/>
            <a:ext cx="3700434" cy="30809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8150" y="1345993"/>
            <a:ext cx="6801330" cy="13520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1947" y="2935429"/>
            <a:ext cx="4117533" cy="11222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3854" y="4043983"/>
            <a:ext cx="8128586" cy="220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13</a:t>
            </a:fld>
            <a:endParaRPr lang="bg-BG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439655"/>
              </p:ext>
            </p:extLst>
          </p:nvPr>
        </p:nvGraphicFramePr>
        <p:xfrm>
          <a:off x="581889" y="290945"/>
          <a:ext cx="10127674" cy="6430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901">
                  <a:extLst>
                    <a:ext uri="{9D8B030D-6E8A-4147-A177-3AD203B41FA5}">
                      <a16:colId xmlns:a16="http://schemas.microsoft.com/office/drawing/2014/main" val="4076766795"/>
                    </a:ext>
                  </a:extLst>
                </a:gridCol>
                <a:gridCol w="7517448">
                  <a:extLst>
                    <a:ext uri="{9D8B030D-6E8A-4147-A177-3AD203B41FA5}">
                      <a16:colId xmlns:a16="http://schemas.microsoft.com/office/drawing/2014/main" val="2394456843"/>
                    </a:ext>
                  </a:extLst>
                </a:gridCol>
                <a:gridCol w="1444325">
                  <a:extLst>
                    <a:ext uri="{9D8B030D-6E8A-4147-A177-3AD203B41FA5}">
                      <a16:colId xmlns:a16="http://schemas.microsoft.com/office/drawing/2014/main" val="792576455"/>
                    </a:ext>
                  </a:extLst>
                </a:gridCol>
              </a:tblGrid>
              <a:tr h="9663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Университет "Проф.д-р Асен Златаров"                                                                                                              Научно-изследователска и художествено творческа дейност                                                                                                 Финансов отчет за първа година на договор НИХ - 461/2021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820033"/>
                  </a:ext>
                </a:extLst>
              </a:tr>
              <a:tr h="922197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 dirty="0">
                          <a:effectLst/>
                        </a:rPr>
                        <a:t> </a:t>
                      </a:r>
                      <a:endParaRPr lang="bg-BG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„Изследване на параметри, характеризиращи комфорта на лек автомобил“, </a:t>
                      </a:r>
                      <a:endParaRPr lang="ru-RU" sz="1800" b="1" i="1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bg-BG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1215493"/>
                  </a:ext>
                </a:extLst>
              </a:tr>
              <a:tr h="1035399"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 dirty="0">
                          <a:effectLst/>
                        </a:rPr>
                        <a:t> </a:t>
                      </a:r>
                      <a:endParaRPr lang="bg-BG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Получени средства: 4000.00 лв                                                       Изразходени средства: 3723.71 лв                                                           Ръководител: ас. д-р Златин Геориев                                              Срок на договора: 2 години        </a:t>
                      </a:r>
                      <a:endParaRPr lang="ru-RU" sz="18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>
                          <a:effectLst/>
                        </a:rPr>
                        <a:t> </a:t>
                      </a:r>
                      <a:endParaRPr lang="bg-BG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6720496"/>
                  </a:ext>
                </a:extLst>
              </a:tr>
              <a:tr h="57982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 dirty="0">
                          <a:effectLst/>
                        </a:rPr>
                        <a:t>№ </a:t>
                      </a:r>
                      <a:br>
                        <a:rPr lang="bg-BG" sz="1800" u="none" strike="noStrike" dirty="0">
                          <a:effectLst/>
                        </a:rPr>
                      </a:br>
                      <a:r>
                        <a:rPr lang="bg-BG" sz="1800" u="none" strike="noStrike" dirty="0">
                          <a:effectLst/>
                        </a:rPr>
                        <a:t>по ред</a:t>
                      </a:r>
                      <a:endParaRPr lang="bg-BG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effectLst/>
                        </a:rPr>
                        <a:t> </a:t>
                      </a:r>
                      <a:endParaRPr lang="bg-BG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effectLst/>
                        </a:rPr>
                        <a:t>Сума                              </a:t>
                      </a:r>
                      <a:endParaRPr lang="bg-BG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3215666"/>
                  </a:ext>
                </a:extLst>
              </a:tr>
              <a:tr h="303717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1. Към перо "Дълготрайни материални активи" (над праг за същественост):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39688"/>
                  </a:ext>
                </a:extLst>
              </a:tr>
              <a:tr h="30371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u="none" strike="noStrike">
                          <a:effectLst/>
                        </a:rPr>
                        <a:t>1.1</a:t>
                      </a:r>
                      <a:endParaRPr lang="bg-BG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 dirty="0">
                          <a:effectLst/>
                        </a:rPr>
                        <a:t>Преобразувател</a:t>
                      </a:r>
                      <a:endParaRPr lang="bg-BG" sz="18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800" u="none" strike="noStrike" dirty="0">
                          <a:effectLst/>
                        </a:rPr>
                        <a:t>2544.00</a:t>
                      </a:r>
                      <a:endParaRPr lang="bg-BG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2397852"/>
                  </a:ext>
                </a:extLst>
              </a:tr>
              <a:tr h="27610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800" u="none" strike="noStrike" dirty="0">
                          <a:effectLst/>
                        </a:rPr>
                        <a:t>Общо :</a:t>
                      </a:r>
                      <a:endParaRPr lang="bg-BG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800" u="none" strike="noStrike">
                          <a:effectLst/>
                        </a:rPr>
                        <a:t>2544.00</a:t>
                      </a:r>
                      <a:endParaRPr lang="bg-BG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4783819"/>
                  </a:ext>
                </a:extLst>
              </a:tr>
              <a:tr h="28991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2. Към перо "Други материали и активи" :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42852"/>
                  </a:ext>
                </a:extLst>
              </a:tr>
              <a:tr h="2899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u="none" strike="noStrike">
                          <a:effectLst/>
                        </a:rPr>
                        <a:t>2.1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u="none" strike="noStrike">
                          <a:effectLst/>
                        </a:rPr>
                        <a:t>Канцеларски консумативи</a:t>
                      </a:r>
                      <a:endParaRPr lang="bg-BG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800" u="none" strike="noStrike">
                          <a:effectLst/>
                        </a:rPr>
                        <a:t>179.97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3072452"/>
                  </a:ext>
                </a:extLst>
              </a:tr>
              <a:tr h="2899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u="none" strike="noStrike">
                          <a:effectLst/>
                        </a:rPr>
                        <a:t>2.2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u="none" strike="noStrike">
                          <a:effectLst/>
                        </a:rPr>
                        <a:t>Гумен ограничител</a:t>
                      </a:r>
                      <a:endParaRPr lang="bg-BG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800" u="none" strike="noStrike">
                          <a:effectLst/>
                        </a:rPr>
                        <a:t>72.00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8877495"/>
                  </a:ext>
                </a:extLst>
              </a:tr>
              <a:tr h="2899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u="none" strike="noStrike">
                          <a:effectLst/>
                        </a:rPr>
                        <a:t>2.3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u="none" strike="noStrike">
                          <a:effectLst/>
                        </a:rPr>
                        <a:t>Акумулатор</a:t>
                      </a:r>
                      <a:endParaRPr lang="bg-BG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800" u="none" strike="noStrike">
                          <a:effectLst/>
                        </a:rPr>
                        <a:t>34.72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4210940"/>
                  </a:ext>
                </a:extLst>
              </a:tr>
              <a:tr h="2899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u="none" strike="noStrike">
                          <a:effectLst/>
                        </a:rPr>
                        <a:t>2.4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u="none" strike="noStrike">
                          <a:effectLst/>
                        </a:rPr>
                        <a:t>Звездогаечни ключове</a:t>
                      </a:r>
                      <a:endParaRPr lang="bg-BG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800" u="none" strike="noStrike">
                          <a:effectLst/>
                        </a:rPr>
                        <a:t>59.90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1469186"/>
                  </a:ext>
                </a:extLst>
              </a:tr>
              <a:tr h="289913"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u="none" strike="noStrike">
                          <a:effectLst/>
                        </a:rPr>
                        <a:t>2.5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u="none" strike="noStrike">
                          <a:effectLst/>
                        </a:rPr>
                        <a:t>Акселерометър</a:t>
                      </a:r>
                      <a:endParaRPr lang="bg-BG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800" u="none" strike="noStrike">
                          <a:effectLst/>
                        </a:rPr>
                        <a:t>368.12</a:t>
                      </a:r>
                      <a:endParaRPr lang="bg-BG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3795483"/>
                  </a:ext>
                </a:extLst>
              </a:tr>
              <a:tr h="30371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800" u="none" strike="noStrike" dirty="0">
                          <a:effectLst/>
                        </a:rPr>
                        <a:t>Общо :</a:t>
                      </a:r>
                      <a:endParaRPr lang="bg-BG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800" u="none" strike="noStrike" dirty="0">
                          <a:effectLst/>
                        </a:rPr>
                        <a:t>714.71</a:t>
                      </a:r>
                      <a:endParaRPr lang="bg-BG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299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8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902" y="2429057"/>
            <a:ext cx="10515600" cy="1325563"/>
          </a:xfrm>
        </p:spPr>
        <p:txBody>
          <a:bodyPr>
            <a:norm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2828-488E-47FE-A71C-7292434DED68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25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/>
              <a:t>Цел на изследването</a:t>
            </a:r>
            <a:r>
              <a:rPr lang="bg-BG" dirty="0"/>
              <a:t> е измерване и анализ на параметрите, които характеризират комфорта в лек автомобил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 smtClean="0"/>
              <a:t>   Основни </a:t>
            </a:r>
            <a:r>
              <a:rPr lang="bg-BG" dirty="0"/>
              <a:t>задачи:</a:t>
            </a:r>
            <a:endParaRPr lang="en-US" dirty="0"/>
          </a:p>
          <a:p>
            <a:r>
              <a:rPr lang="bg-BG" dirty="0"/>
              <a:t>1. Възможности за обогатяване на материалната база по дисциплините „Автомобилна техника“ (за ПН 5.5 и 5.1, ОКС „бакалавър“ и ОКС “професионален бакалавър“) и „Окачване и комфорт в автомобилната техника“ (за ОКС „магистър“).</a:t>
            </a:r>
            <a:endParaRPr lang="en-US" dirty="0"/>
          </a:p>
          <a:p>
            <a:r>
              <a:rPr lang="bg-BG" dirty="0"/>
              <a:t>2. Измерване на </a:t>
            </a:r>
            <a:r>
              <a:rPr lang="bg-BG" dirty="0" err="1"/>
              <a:t>вибропараметрите</a:t>
            </a:r>
            <a:r>
              <a:rPr lang="bg-BG" dirty="0"/>
              <a:t> (и шума) в шасито на лек автомобил и обработка на експерименталните данни.</a:t>
            </a:r>
            <a:endParaRPr lang="en-US" dirty="0"/>
          </a:p>
          <a:p>
            <a:r>
              <a:rPr lang="bg-BG" dirty="0"/>
              <a:t>3. Проверка достоверността на </a:t>
            </a:r>
            <a:r>
              <a:rPr lang="bg-BG" dirty="0" err="1"/>
              <a:t>механо</a:t>
            </a:r>
            <a:r>
              <a:rPr lang="bg-BG" dirty="0"/>
              <a:t>-математични модели, използвани в автомобилната техника.</a:t>
            </a:r>
            <a:endParaRPr lang="en-US" dirty="0"/>
          </a:p>
          <a:p>
            <a:r>
              <a:rPr lang="bg-BG" dirty="0"/>
              <a:t>4. Разработване на лабораторно упражнение с използване на съвременна измервателна апаратура.</a:t>
            </a:r>
            <a:endParaRPr lang="en-US" dirty="0"/>
          </a:p>
          <a:p>
            <a:r>
              <a:rPr lang="bg-BG" dirty="0"/>
              <a:t>5. Публикуване на резултатите.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8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98617"/>
            <a:ext cx="10515600" cy="717378"/>
          </a:xfrm>
        </p:spPr>
        <p:txBody>
          <a:bodyPr>
            <a:normAutofit fontScale="90000"/>
          </a:bodyPr>
          <a:lstStyle/>
          <a:p>
            <a:r>
              <a:rPr lang="ru-RU" sz="2400" b="1" dirty="0" err="1"/>
              <a:t>Р</a:t>
            </a:r>
            <a:r>
              <a:rPr lang="ru-RU" sz="2400" b="1" dirty="0" err="1" smtClean="0"/>
              <a:t>азпространение</a:t>
            </a:r>
            <a:r>
              <a:rPr lang="ru-RU" sz="2400" b="1" dirty="0" smtClean="0"/>
              <a:t> на шума и </a:t>
            </a:r>
            <a:r>
              <a:rPr lang="ru-RU" sz="2400" b="1" dirty="0" err="1" smtClean="0"/>
              <a:t>трептенията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предизвикани</a:t>
            </a:r>
            <a:r>
              <a:rPr lang="ru-RU" sz="2400" b="1" dirty="0" smtClean="0"/>
              <a:t> от </a:t>
            </a:r>
            <a:r>
              <a:rPr lang="ru-RU" sz="2400" b="1" dirty="0" err="1" smtClean="0"/>
              <a:t>взаимодействието</a:t>
            </a:r>
            <a:r>
              <a:rPr lang="ru-RU" sz="2400" b="1" dirty="0" smtClean="0"/>
              <a:t> между </a:t>
            </a:r>
            <a:r>
              <a:rPr lang="ru-RU" sz="2400" b="1" dirty="0" err="1" smtClean="0"/>
              <a:t>пневматичната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гума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пътя</a:t>
            </a:r>
            <a:r>
              <a:rPr lang="ru-RU" sz="2400" b="1" dirty="0" smtClean="0"/>
              <a:t> </a:t>
            </a:r>
            <a:endParaRPr lang="bg-BG" sz="24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508589"/>
            <a:ext cx="10515600" cy="4655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3</a:t>
            </a:fld>
            <a:endParaRPr lang="bg-BG"/>
          </a:p>
        </p:txBody>
      </p:sp>
      <p:cxnSp>
        <p:nvCxnSpPr>
          <p:cNvPr id="6" name="Straight Connector 5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3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232" y="1275137"/>
            <a:ext cx="10116400" cy="517811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4</a:t>
            </a:fld>
            <a:endParaRPr lang="bg-BG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err="1" smtClean="0"/>
              <a:t>Разпространение</a:t>
            </a:r>
            <a:r>
              <a:rPr lang="ru-RU" sz="2400" b="1" dirty="0" smtClean="0"/>
              <a:t> на шума и </a:t>
            </a:r>
            <a:r>
              <a:rPr lang="ru-RU" sz="2400" b="1" dirty="0" err="1" smtClean="0"/>
              <a:t>трептенията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предизвикани</a:t>
            </a:r>
            <a:r>
              <a:rPr lang="ru-RU" sz="2400" b="1" dirty="0" smtClean="0"/>
              <a:t> от </a:t>
            </a:r>
            <a:r>
              <a:rPr lang="ru-RU" sz="2400" b="1" dirty="0" err="1" smtClean="0"/>
              <a:t>взаимодействието</a:t>
            </a:r>
            <a:r>
              <a:rPr lang="ru-RU" sz="2400" b="1" dirty="0" smtClean="0"/>
              <a:t> между </a:t>
            </a:r>
            <a:r>
              <a:rPr lang="ru-RU" sz="2400" b="1" dirty="0" err="1" smtClean="0"/>
              <a:t>пневматичната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гума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пътя</a:t>
            </a:r>
            <a:r>
              <a:rPr lang="ru-RU" sz="2400" b="1" dirty="0" smtClean="0"/>
              <a:t> </a:t>
            </a:r>
            <a:endParaRPr lang="bg-BG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5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879" y="1233056"/>
            <a:ext cx="8591948" cy="562494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5</a:t>
            </a:fld>
            <a:endParaRPr lang="bg-BG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 smtClean="0"/>
              <a:t>Вибрационно </a:t>
            </a:r>
            <a:r>
              <a:rPr lang="bg-BG" sz="2400" b="1" dirty="0"/>
              <a:t>поведение на пневматичната гума в зависимост от честотата на трептене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9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120" y="1521512"/>
            <a:ext cx="3133725" cy="405765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6</a:t>
            </a:fld>
            <a:endParaRPr lang="bg-BG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4632" y="180464"/>
            <a:ext cx="1138428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300" b="1" dirty="0" smtClean="0"/>
              <a:t>Вибрационно </a:t>
            </a:r>
            <a:r>
              <a:rPr lang="bg-BG" sz="2300" b="1" dirty="0"/>
              <a:t>поведение на пневматичната гума </a:t>
            </a:r>
            <a:r>
              <a:rPr lang="bg-BG" sz="2300" b="1" dirty="0" smtClean="0"/>
              <a:t>в честотната област под </a:t>
            </a:r>
            <a:r>
              <a:rPr lang="bg-BG" sz="2300" b="1" dirty="0"/>
              <a:t>30 </a:t>
            </a:r>
            <a:r>
              <a:rPr lang="en-US" sz="2300" b="1" dirty="0" smtClean="0"/>
              <a:t>Hz –</a:t>
            </a:r>
            <a:r>
              <a:rPr lang="bg-BG" sz="2300" b="1" dirty="0" smtClean="0"/>
              <a:t>изграждане на </a:t>
            </a:r>
            <a:r>
              <a:rPr lang="bg-BG" sz="2300" b="1" dirty="0" err="1" smtClean="0"/>
              <a:t>механо</a:t>
            </a:r>
            <a:r>
              <a:rPr lang="bg-BG" sz="2300" b="1" dirty="0" smtClean="0"/>
              <a:t>-математичен модел</a:t>
            </a:r>
            <a:endParaRPr lang="bg-BG" sz="23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82512" y="2350008"/>
            <a:ext cx="5277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1 – </a:t>
            </a:r>
            <a:r>
              <a:rPr lang="bg-BG" dirty="0" err="1" smtClean="0"/>
              <a:t>подресорена</a:t>
            </a:r>
            <a:r>
              <a:rPr lang="bg-BG" dirty="0" smtClean="0"/>
              <a:t> маса</a:t>
            </a:r>
          </a:p>
          <a:p>
            <a:r>
              <a:rPr lang="bg-BG" dirty="0" smtClean="0"/>
              <a:t>2 – еластичен и </a:t>
            </a:r>
            <a:r>
              <a:rPr lang="bg-BG" dirty="0" err="1" smtClean="0"/>
              <a:t>демпфиращ</a:t>
            </a:r>
            <a:r>
              <a:rPr lang="bg-BG" dirty="0" smtClean="0"/>
              <a:t> елемент на окачването</a:t>
            </a:r>
          </a:p>
          <a:p>
            <a:r>
              <a:rPr lang="bg-BG" dirty="0" smtClean="0"/>
              <a:t>3 – </a:t>
            </a:r>
            <a:r>
              <a:rPr lang="bg-BG" dirty="0" err="1" smtClean="0"/>
              <a:t>неподресорена</a:t>
            </a:r>
            <a:r>
              <a:rPr lang="bg-BG" dirty="0" smtClean="0"/>
              <a:t> маса</a:t>
            </a:r>
          </a:p>
          <a:p>
            <a:r>
              <a:rPr lang="bg-BG" dirty="0" smtClean="0"/>
              <a:t>4 – вертикална еластичност на пневматичната гума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84632" y="5987018"/>
            <a:ext cx="6870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Фиг. 1. 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Дискретен </a:t>
            </a:r>
            <a:r>
              <a:rPr lang="bg-B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ехано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-математичен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„Четвърт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автомобил“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977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7</a:t>
            </a:fld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/>
              <a:t>Вибрационно поведение на пневматичната гума в честотната област под 30 </a:t>
            </a:r>
            <a:r>
              <a:rPr lang="en-US" sz="2400" b="1" dirty="0"/>
              <a:t>Hz –</a:t>
            </a:r>
            <a:r>
              <a:rPr lang="bg-BG" sz="2400" b="1" dirty="0"/>
              <a:t>изграждане на </a:t>
            </a:r>
            <a:r>
              <a:rPr lang="bg-BG" sz="2400" b="1" dirty="0" err="1"/>
              <a:t>механо</a:t>
            </a:r>
            <a:r>
              <a:rPr lang="bg-BG" sz="2400" b="1" dirty="0"/>
              <a:t>-математичен модел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096" y="1301263"/>
            <a:ext cx="8483802" cy="371037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835" y="4059382"/>
            <a:ext cx="4298946" cy="2104334"/>
          </a:xfrm>
        </p:spPr>
      </p:pic>
      <p:sp>
        <p:nvSpPr>
          <p:cNvPr id="10" name="Rectangle 9"/>
          <p:cNvSpPr/>
          <p:nvPr/>
        </p:nvSpPr>
        <p:spPr>
          <a:xfrm>
            <a:off x="244886" y="6435419"/>
            <a:ext cx="589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</a:t>
            </a:r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ехано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-математичен модел „Половин автомобил“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503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8</a:t>
            </a:fld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/>
              <a:t>Вибрационно поведение на пневматичната гума в честотната област под 30 </a:t>
            </a:r>
            <a:r>
              <a:rPr lang="en-US" sz="2400" b="1" dirty="0"/>
              <a:t>Hz –</a:t>
            </a:r>
            <a:r>
              <a:rPr lang="bg-BG" sz="2400" b="1" dirty="0"/>
              <a:t>изграждане на </a:t>
            </a:r>
            <a:r>
              <a:rPr lang="bg-BG" sz="2400" b="1" dirty="0" err="1"/>
              <a:t>механо</a:t>
            </a:r>
            <a:r>
              <a:rPr lang="bg-BG" sz="2400" b="1" dirty="0"/>
              <a:t>-математичен модел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9758" y="1272271"/>
            <a:ext cx="7527478" cy="5246424"/>
          </a:xfrm>
        </p:spPr>
      </p:pic>
      <p:sp>
        <p:nvSpPr>
          <p:cNvPr id="5" name="Rectangle 4"/>
          <p:cNvSpPr/>
          <p:nvPr/>
        </p:nvSpPr>
        <p:spPr>
          <a:xfrm>
            <a:off x="244886" y="6435419"/>
            <a:ext cx="470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</a:t>
            </a:r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3.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Математичен модел в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Simulink-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614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17D9-81F7-458A-A2C6-E0EA1EBD134F}" type="slidenum">
              <a:rPr lang="bg-BG" smtClean="0"/>
              <a:t>9</a:t>
            </a:fld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040" y="198617"/>
            <a:ext cx="10515600" cy="717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b="1" dirty="0"/>
              <a:t>Вибрационно поведение на пневматичната гума в честотната област под 30 </a:t>
            </a:r>
            <a:r>
              <a:rPr lang="en-US" sz="2400" b="1" dirty="0"/>
              <a:t>Hz –</a:t>
            </a:r>
            <a:r>
              <a:rPr lang="bg-BG" sz="2400" b="1" dirty="0"/>
              <a:t>изграждане на </a:t>
            </a:r>
            <a:r>
              <a:rPr lang="bg-BG" sz="2400" b="1" dirty="0" err="1"/>
              <a:t>механо</a:t>
            </a:r>
            <a:r>
              <a:rPr lang="bg-BG" sz="2400" b="1" dirty="0"/>
              <a:t>-математичен модел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082503"/>
            <a:ext cx="12192000" cy="261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563" y="1385004"/>
            <a:ext cx="10962872" cy="4971346"/>
          </a:xfrm>
        </p:spPr>
      </p:pic>
      <p:sp>
        <p:nvSpPr>
          <p:cNvPr id="2" name="Rectangle 1"/>
          <p:cNvSpPr/>
          <p:nvPr/>
        </p:nvSpPr>
        <p:spPr>
          <a:xfrm>
            <a:off x="152400" y="6448059"/>
            <a:ext cx="1120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</a:t>
            </a:r>
            <a:r>
              <a:rPr lang="bg-BG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4.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Резултати от числения експеримент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399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537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New York</vt:lpstr>
      <vt:lpstr>Times New Roman</vt:lpstr>
      <vt:lpstr>Office Theme</vt:lpstr>
      <vt:lpstr>УНИВЕРСИТЕТ “ПРОФ. Д-Р АСЕН ЗЛАТАРОВ” – БУРГАС  ФАКУЛТЕТ ПО ТЕХНИЧЕСКИ НАУКИ  КАТЕДРА „ТЕХНИКА И ТЕХНОЛОГИИ В ТРАНСПОРТА“ </vt:lpstr>
      <vt:lpstr>PowerPoint Presentation</vt:lpstr>
      <vt:lpstr>Разпространение на шума и трептенията, предизвикани от взаимодействието между пневматичната гума и пътя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“ПРОФ. Д-Р АСЕН ЗЛАТАРОВ” – БУРГАС  ФАКУЛТЕТ ПО ТЕХНИЧЕСКИ НАУКИ  КАТЕДРА „ТЕХНИКА И ТЕХНОЛОГИИ В ТРАНСПОРТА“</dc:title>
  <dc:creator>Zlatin</dc:creator>
  <cp:lastModifiedBy>Iliana R. Ishmerieva</cp:lastModifiedBy>
  <cp:revision>24</cp:revision>
  <dcterms:created xsi:type="dcterms:W3CDTF">2021-12-15T08:36:10Z</dcterms:created>
  <dcterms:modified xsi:type="dcterms:W3CDTF">2022-01-11T11:13:03Z</dcterms:modified>
</cp:coreProperties>
</file>