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4" r:id="rId14"/>
    <p:sldId id="271" r:id="rId15"/>
    <p:sldId id="272" r:id="rId16"/>
    <p:sldId id="278" r:id="rId17"/>
    <p:sldId id="279" r:id="rId18"/>
    <p:sldId id="273" r:id="rId19"/>
    <p:sldId id="280" r:id="rId20"/>
    <p:sldId id="282" r:id="rId21"/>
  </p:sldIdLst>
  <p:sldSz cx="12192000" cy="6858000"/>
  <p:notesSz cx="6797675" cy="9926638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6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83947586049507"/>
          <c:y val="7.782401902497027E-2"/>
          <c:w val="0.76515555455353335"/>
          <c:h val="0.73647954909891578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dk1">
                    <a:tint val="88500"/>
                  </a:schemeClr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dk1">
                    <a:tint val="88500"/>
                  </a:schemeClr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xVal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1E-3</c:v>
                </c:pt>
                <c:pt idx="2">
                  <c:v>2.5000000000000001E-3</c:v>
                </c:pt>
                <c:pt idx="3">
                  <c:v>5.0000000000000001E-3</c:v>
                </c:pt>
                <c:pt idx="4">
                  <c:v>7.4999999999999997E-3</c:v>
                </c:pt>
                <c:pt idx="5">
                  <c:v>0.01</c:v>
                </c:pt>
                <c:pt idx="6">
                  <c:v>1.4999999999999999E-2</c:v>
                </c:pt>
                <c:pt idx="7">
                  <c:v>0.02</c:v>
                </c:pt>
                <c:pt idx="8">
                  <c:v>0.04</c:v>
                </c:pt>
                <c:pt idx="9">
                  <c:v>0.06</c:v>
                </c:pt>
                <c:pt idx="10">
                  <c:v>0.08</c:v>
                </c:pt>
                <c:pt idx="11">
                  <c:v>0.1</c:v>
                </c:pt>
                <c:pt idx="12">
                  <c:v>0.12</c:v>
                </c:pt>
                <c:pt idx="13">
                  <c:v>0.14000000000000001</c:v>
                </c:pt>
                <c:pt idx="14">
                  <c:v>0.16</c:v>
                </c:pt>
                <c:pt idx="15">
                  <c:v>0.18</c:v>
                </c:pt>
              </c:numCache>
            </c:numRef>
          </c:xVal>
          <c:yVal>
            <c:numRef>
              <c:f>Sheet1!$B$2:$B$17</c:f>
              <c:numCache>
                <c:formatCode>General</c:formatCode>
                <c:ptCount val="16"/>
                <c:pt idx="0">
                  <c:v>0</c:v>
                </c:pt>
                <c:pt idx="1">
                  <c:v>175</c:v>
                </c:pt>
                <c:pt idx="2">
                  <c:v>182</c:v>
                </c:pt>
                <c:pt idx="3">
                  <c:v>192.5</c:v>
                </c:pt>
                <c:pt idx="4">
                  <c:v>200</c:v>
                </c:pt>
                <c:pt idx="5">
                  <c:v>208</c:v>
                </c:pt>
                <c:pt idx="6">
                  <c:v>217.5</c:v>
                </c:pt>
                <c:pt idx="7">
                  <c:v>225</c:v>
                </c:pt>
                <c:pt idx="8">
                  <c:v>230</c:v>
                </c:pt>
                <c:pt idx="9">
                  <c:v>235</c:v>
                </c:pt>
                <c:pt idx="10">
                  <c:v>237.5</c:v>
                </c:pt>
                <c:pt idx="11">
                  <c:v>241</c:v>
                </c:pt>
                <c:pt idx="12">
                  <c:v>245</c:v>
                </c:pt>
                <c:pt idx="13">
                  <c:v>246.3</c:v>
                </c:pt>
                <c:pt idx="14">
                  <c:v>247.5</c:v>
                </c:pt>
                <c:pt idx="15">
                  <c:v>250.5</c:v>
                </c:pt>
              </c:numCache>
            </c:numRef>
          </c:yVal>
          <c:smooth val="1"/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2-D19D-42C0-8079-A06A77010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880896"/>
        <c:axId val="98881472"/>
      </c:scatterChart>
      <c:valAx>
        <c:axId val="98880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y, kg/m</a:t>
                </a:r>
                <a:r>
                  <a:rPr lang="en-US" baseline="300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c:rich>
          </c:tx>
          <c:layout>
            <c:manualLayout>
              <c:xMode val="edge"/>
              <c:yMode val="edge"/>
              <c:x val="0.77685516583154379"/>
              <c:y val="0.8844601871574563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98881472"/>
        <c:crosses val="autoZero"/>
        <c:crossBetween val="midCat"/>
      </c:valAx>
      <c:valAx>
        <c:axId val="988814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 kg/m</a:t>
                </a:r>
                <a:r>
                  <a:rPr lang="en-US" baseline="300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c:rich>
          </c:tx>
          <c:layout>
            <c:manualLayout>
              <c:xMode val="edge"/>
              <c:yMode val="edge"/>
              <c:x val="6.5296121931557195E-3"/>
              <c:y val="3.2742991790562899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9888089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 sz="10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93203214744644"/>
          <c:y val="5.4518993825159928E-2"/>
          <c:w val="0.78303021621005575"/>
          <c:h val="0.792222158361591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 cmpd="sng" algn="ctr">
              <a:solidFill>
                <a:schemeClr val="dk1">
                  <a:tint val="885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8D8-4F30-A464-AF992BCE1229}"/>
              </c:ext>
            </c:extLst>
          </c:dPt>
          <c:trendline>
            <c:spPr>
              <a:ln w="6350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log"/>
            <c:dispRSqr val="0"/>
            <c:dispEq val="0"/>
          </c:trendline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2.5</c:v>
                </c:pt>
                <c:pt idx="5">
                  <c:v>5</c:v>
                </c:pt>
                <c:pt idx="6">
                  <c:v>7.5</c:v>
                </c:pt>
                <c:pt idx="7">
                  <c:v>10</c:v>
                </c:pt>
                <c:pt idx="8">
                  <c:v>15</c:v>
                </c:pt>
                <c:pt idx="9">
                  <c:v>20</c:v>
                </c:pt>
                <c:pt idx="10">
                  <c:v>30</c:v>
                </c:pt>
                <c:pt idx="11">
                  <c:v>40</c:v>
                </c:pt>
                <c:pt idx="12">
                  <c:v>50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0.06</c:v>
                </c:pt>
                <c:pt idx="2">
                  <c:v>0.125</c:v>
                </c:pt>
                <c:pt idx="3">
                  <c:v>0.155</c:v>
                </c:pt>
                <c:pt idx="4">
                  <c:v>0.2</c:v>
                </c:pt>
                <c:pt idx="5">
                  <c:v>0.255</c:v>
                </c:pt>
                <c:pt idx="6">
                  <c:v>0.35</c:v>
                </c:pt>
                <c:pt idx="7">
                  <c:v>0.37</c:v>
                </c:pt>
                <c:pt idx="8">
                  <c:v>0.41</c:v>
                </c:pt>
                <c:pt idx="9">
                  <c:v>0.42599999999999999</c:v>
                </c:pt>
                <c:pt idx="10">
                  <c:v>0.45</c:v>
                </c:pt>
                <c:pt idx="11">
                  <c:v>0.46</c:v>
                </c:pt>
                <c:pt idx="12">
                  <c:v>0.47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D8D8-4F30-A464-AF992BCE1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908416"/>
        <c:axId val="160908992"/>
      </c:scatterChart>
      <c:valAx>
        <c:axId val="160908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P,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mmHg</a:t>
                </a:r>
                <a:endParaRPr lang="en-US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64485301837270326"/>
              <c:y val="0.9016786405348966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60908992"/>
        <c:crosses val="autoZero"/>
        <c:crossBetween val="midCat"/>
      </c:valAx>
      <c:valAx>
        <c:axId val="1609089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kg/kg</a:t>
                </a:r>
                <a:endParaRPr lang="en-US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6.0882800608828003E-3"/>
              <c:y val="7.417705998429029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6090841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1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5172252-6CB9-4900-95E9-B7295B2A0C6E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1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371D633-9DD7-49CB-ADF7-75325D4C4636}" type="slidenum">
              <a:rPr lang="bg-BG" noProof="1" smtClean="0"/>
              <a:t>‹#›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26074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1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2F86C1-548A-47D8-A41A-319EC4AFA612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1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1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C0D42F3-CDD5-4B19-B3DB-7C5223465AF0}" type="slidenum">
              <a:rPr lang="bg-BG" noProof="1" dirty="0" smtClean="0"/>
              <a:t>‹#›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036972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Скоростта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газовият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явява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променлива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величина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Затова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уравненията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трябва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определи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средно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аритметичната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стойност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скоростта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газовия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входа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слоя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адсорбент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изход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10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368600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11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1982325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12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1373584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13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1695788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14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1695788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15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1695788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17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171293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2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61007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3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55901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4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612321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5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104793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6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50939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7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253651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8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45103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bg-BG" noProof="1" smtClean="0"/>
              <a:t>9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3368600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авоъгълник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-BG" noProof="1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530C5F-AE96-4A74-BCFD-DB9388E6C23E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24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24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оъгълник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авоъгълник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Текстово поле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4CCC1-1B4E-467A-B382-6CDA9ED43198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Правоъгълник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Текстово поле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 hasCustomPrompt="1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2E3AF-E56C-4044-807D-4E3658A0362E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авоъгълник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авоъгълник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8CB22C-D723-4313-8354-131C6B11306B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авоъгълник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Правоъгълник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Текстово поле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7DD557-065E-4512-A5A8-8AD973A5E610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авоъгълник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Правоъгълник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AB8108-AD83-4DC4-8D76-9EC70B3071D6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авоъгълник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Правоъгълник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Текстово поле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DFC719-5BD0-4DAC-B7E2-D19F3871A7F0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авоъгълник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авоъгълник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EFB200-3003-4FD4-8086-BEE5D21B7FE5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  <p:sp>
        <p:nvSpPr>
          <p:cNvPr id="8" name="Текстово поле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авоъгълник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авоъгълник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5F53C-BBFD-4AAB-AEC2-CF484EBFC29B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авоъгълник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Правоъгълник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Текстово поле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571D43-F819-44AB-8C38-67703917940D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Правоъгълник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1"/>
              <a:t>Щракнете върху иконата, за да добавите картина</a:t>
            </a: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bg-BG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bg-BG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680888-F6B8-4B26-A9B4-E3267FC9B959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1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1" dirty="0" smtClean="0"/>
              <a:t>‹#›</a:t>
            </a:fld>
            <a:endParaRPr lang="bg-BG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Картина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Картина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bg-BG" noProof="1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1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1"/>
              <a:t>Второ ниво</a:t>
            </a:r>
          </a:p>
          <a:p>
            <a:pPr lvl="2" rtl="0"/>
            <a:r>
              <a:rPr lang="bg-BG" noProof="1"/>
              <a:t>Трето ниво</a:t>
            </a:r>
          </a:p>
          <a:p>
            <a:pPr lvl="3" rtl="0"/>
            <a:r>
              <a:rPr lang="bg-BG" noProof="1"/>
              <a:t>Четвърто ниво</a:t>
            </a:r>
          </a:p>
          <a:p>
            <a:pPr lvl="4" rtl="0"/>
            <a:r>
              <a:rPr lang="bg-BG" noProof="1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4EDB5F4F-9347-4BEB-954A-35E0D1F498FF}" type="datetime1">
              <a:rPr lang="bg-BG" noProof="1" smtClean="0"/>
              <a:t>20.12.2021 г.</a:t>
            </a:fld>
            <a:endParaRPr lang="bg-BG" noProof="1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1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bg-BG" noProof="1" dirty="0" smtClean="0"/>
              <a:pPr rtl="0"/>
              <a:t>‹#›</a:t>
            </a:fld>
            <a:endParaRPr lang="bg-BG" noProof="1"/>
          </a:p>
        </p:txBody>
      </p:sp>
      <p:sp>
        <p:nvSpPr>
          <p:cNvPr id="57" name="Правоъгълник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Правоъгълник 45">
            <a:extLst>
              <a:ext uri="{FF2B5EF4-FFF2-40B4-BE49-F238E27FC236}">
                <a16:creationId xmlns:a16="http://schemas.microsoft.com/office/drawing/2014/main" xmlns="" id="{8F3CF990-ACB8-443A-BB74-D36EC8A00B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pic>
        <p:nvPicPr>
          <p:cNvPr id="48" name="Картина 47">
            <a:extLst>
              <a:ext uri="{FF2B5EF4-FFF2-40B4-BE49-F238E27FC236}">
                <a16:creationId xmlns:a16="http://schemas.microsoft.com/office/drawing/2014/main" xmlns="" id="{00B98862-BEE1-44FB-A335-A1B9106B4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Свободна линия: Фигура 49">
            <a:extLst>
              <a:ext uri="{FF2B5EF4-FFF2-40B4-BE49-F238E27FC236}">
                <a16:creationId xmlns:a16="http://schemas.microsoft.com/office/drawing/2014/main" xmlns="" id="{65F94F98-3A57-49AA-838E-91AAF600B6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Картина 51">
            <a:extLst>
              <a:ext uri="{FF2B5EF4-FFF2-40B4-BE49-F238E27FC236}">
                <a16:creationId xmlns:a16="http://schemas.microsoft.com/office/drawing/2014/main" xmlns="" id="{7185CF21-0594-48C0-9F3E-254D6BCE9D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Правоъгълник 53">
            <a:extLst>
              <a:ext uri="{FF2B5EF4-FFF2-40B4-BE49-F238E27FC236}">
                <a16:creationId xmlns:a16="http://schemas.microsoft.com/office/drawing/2014/main" xmlns="" id="{A0B5529D-5CAA-4BF2-B5C9-34705E7661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Свободна линия: Фигура 55">
            <a:extLst>
              <a:ext uri="{FF2B5EF4-FFF2-40B4-BE49-F238E27FC236}">
                <a16:creationId xmlns:a16="http://schemas.microsoft.com/office/drawing/2014/main" xmlns="" id="{FBD68200-BC03-4015-860B-CD5C30CD7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Елипса 57">
            <a:extLst>
              <a:ext uri="{FF2B5EF4-FFF2-40B4-BE49-F238E27FC236}">
                <a16:creationId xmlns:a16="http://schemas.microsoft.com/office/drawing/2014/main" xmlns="" id="{332A6F87-AC28-4AA8-B8A6-AEBC67BD0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899" y="3423513"/>
            <a:ext cx="8571212" cy="2072218"/>
          </a:xfrm>
        </p:spPr>
        <p:txBody>
          <a:bodyPr rtlCol="0">
            <a:normAutofit fontScale="90000"/>
          </a:bodyPr>
          <a:lstStyle/>
          <a:p>
            <a:pPr algn="ctr"/>
            <a:r>
              <a:rPr lang="bg-BG" altLang="en-US" sz="36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ТЕМА:   </a:t>
            </a:r>
            <a:r>
              <a:rPr lang="bg-BG" altLang="en-US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„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Изчисляване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на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някои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параметри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на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инсталации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за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адсобционно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очистване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на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вентилационен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въздух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от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летливи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органични</a:t>
            </a:r>
            <a:r>
              <a:rPr lang="ru-RU" altLang="bg-BG" sz="3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bg-BG" sz="36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съединения</a:t>
            </a:r>
            <a:r>
              <a:rPr lang="bg-BG" altLang="bg-BG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bg-BG" sz="2800" noProof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xmlns="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1794" y="433588"/>
            <a:ext cx="8999422" cy="2458902"/>
          </a:xfrm>
        </p:spPr>
        <p:txBody>
          <a:bodyPr rtlCol="0">
            <a:normAutofit fontScale="77500" lnSpcReduction="20000"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НАУЧЕН КОЛОКВИУМ ПО “ПРИРОДНИ И ТЕХНИЧЕСКИ НАУКИ”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УНИВЕРСИТЕТ “ПРОФ. Д-Р АСЕН ЗЛАТАРОВ” - БУРГАС</a:t>
            </a:r>
            <a:endParaRPr lang="en-US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altLang="en-US" sz="28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O</a:t>
            </a:r>
            <a:r>
              <a:rPr lang="bg-BG" altLang="en-US" sz="28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тчет</a:t>
            </a:r>
            <a:r>
              <a:rPr lang="bg-BG" altLang="en-US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на проект НИХ</a:t>
            </a:r>
            <a:r>
              <a:rPr lang="ru-RU" altLang="bg-BG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453/2021</a:t>
            </a:r>
            <a:endParaRPr lang="bg-BG" sz="2800" noProof="1">
              <a:solidFill>
                <a:srgbClr val="0070C0"/>
              </a:solidFill>
            </a:endParaRPr>
          </a:p>
        </p:txBody>
      </p:sp>
      <p:pic>
        <p:nvPicPr>
          <p:cNvPr id="15" name="Picture 3950" descr="logoaz">
            <a:extLst>
              <a:ext uri="{FF2B5EF4-FFF2-40B4-BE49-F238E27FC236}">
                <a16:creationId xmlns:a16="http://schemas.microsoft.com/office/drawing/2014/main" xmlns="" id="{7352F4ED-B763-4D80-A5CA-2E4EC3F1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20" y="625475"/>
            <a:ext cx="1317923" cy="9747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679" y="302373"/>
            <a:ext cx="10187205" cy="58486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средната фиктивна скорост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8064" y="1072034"/>
                <a:ext cx="10031894" cy="2134492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bg-BG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Средната фиктивна скорост на </a:t>
                </a:r>
              </a:p>
              <a:p>
                <a:pPr marL="0" indent="0">
                  <a:buNone/>
                </a:pPr>
                <a:r>
                  <a:rPr lang="bg-BG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bg-BG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паровъздушната</a:t>
                </a:r>
                <a:r>
                  <a:rPr lang="bg-BG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смес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600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bg-BG" sz="2600" i="1">
                            <a:latin typeface="Cambria Math"/>
                          </a:rPr>
                          <m:t>𝐶𝑃</m:t>
                        </m:r>
                      </m:sub>
                    </m:sSub>
                  </m:oMath>
                </a14:m>
                <a:r>
                  <a:rPr lang="bg-BG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bg-BG" i="1">
                            <a:latin typeface="Cambria Math"/>
                          </a:rPr>
                          <m:t>𝐶𝑃</m:t>
                        </m:r>
                      </m:sub>
                    </m:sSub>
                    <m:r>
                      <a:rPr lang="bg-BG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i="1">
                            <a:latin typeface="Cambria Math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i="1">
                                <a:latin typeface="Cambria Math"/>
                              </a:rPr>
                              <m:t>60. </m:t>
                            </m:r>
                            <m:r>
                              <a:rPr lang="bg-BG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bg-BG" i="1">
                                <a:latin typeface="Cambria Math"/>
                              </a:rPr>
                              <m:t>𝐶𝑃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bg-BG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Изчислената площ на решетката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</a:t>
                </a:r>
                <a:r>
                  <a:rPr lang="bg-BG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bg-BG" i="1">
                            <a:latin typeface="Cambria Math"/>
                          </a:rPr>
                          <m:t>𝐶𝑃</m:t>
                        </m:r>
                        <m:r>
                          <a:rPr lang="bg-BG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bg-BG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i="1">
                            <a:latin typeface="Cambria Math"/>
                          </a:rPr>
                          <m:t>𝜋</m:t>
                        </m:r>
                        <m:r>
                          <a:rPr lang="bg-BG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i="1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bg-BG" i="1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r>
                          <a:rPr lang="bg-BG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bg-BG">
                        <a:latin typeface="Cambria Math"/>
                      </a:rPr>
                      <m:t> .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bg-BG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bg-BG"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bg-BG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914400" lvl="2" indent="0">
                  <a:buNone/>
                </a:pP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bg-BG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8064" y="1072034"/>
                <a:ext cx="10031894" cy="2134492"/>
              </a:xfrm>
              <a:blipFill>
                <a:blip r:embed="rId3"/>
                <a:stretch>
                  <a:fillRect l="-1094" t="-571" b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лавие 1">
            <a:extLst>
              <a:ext uri="{FF2B5EF4-FFF2-40B4-BE49-F238E27FC236}">
                <a16:creationId xmlns:a16="http://schemas.microsoft.com/office/drawing/2014/main" xmlns="" id="{DD459163-D46D-4C87-A79D-AC0F99A01E47}"/>
              </a:ext>
            </a:extLst>
          </p:cNvPr>
          <p:cNvSpPr txBox="1">
            <a:spLocks/>
          </p:cNvSpPr>
          <p:nvPr/>
        </p:nvSpPr>
        <p:spPr>
          <a:xfrm>
            <a:off x="1087829" y="3853865"/>
            <a:ext cx="10228970" cy="5577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коефициент на </a:t>
            </a:r>
            <a:r>
              <a:rPr lang="bg-BG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масопренасяне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Контейнер за съдържание 2">
                <a:extLst>
                  <a:ext uri="{FF2B5EF4-FFF2-40B4-BE49-F238E27FC236}">
                    <a16:creationId xmlns:a16="http://schemas.microsoft.com/office/drawing/2014/main" xmlns="" id="{66155626-BA88-4A90-987A-865E44B351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2780" y="4435092"/>
                <a:ext cx="10031894" cy="212053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4488" indent="-344488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95338" indent="-33813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58888" indent="-34448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709738" indent="-33813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173288" indent="-34448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642616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3108960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575304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4041648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Wingdings" panose="05000000000000000000" pitchFamily="2" charset="2"/>
                  <a:buNone/>
                </a:pPr>
                <a:r>
                  <a:rPr lang="en-US" sz="2400" dirty="0"/>
                  <a:t>	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Според условията в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адсорбера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(25</a:t>
                </a:r>
                <a:r>
                  <a:rPr lang="bg-BG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и налягане 735 mm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Hg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коефициент на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масопренасяне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g-BG" sz="2400" i="1">
                          <a:latin typeface="Cambria Math"/>
                        </a:rPr>
                        <m:t>𝛽</m:t>
                      </m:r>
                      <m:r>
                        <a:rPr lang="bg-BG" sz="2400" i="1">
                          <a:latin typeface="Cambria Math"/>
                        </a:rPr>
                        <m:t>=1,6.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bg-BG" sz="24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bg-BG" sz="2400" i="1">
                                  <a:latin typeface="Cambria Math"/>
                                </a:rPr>
                                <m:t>𝐶𝑃</m:t>
                              </m:r>
                            </m:sub>
                            <m:sup>
                              <m:r>
                                <a:rPr lang="bg-BG" sz="2400" i="1">
                                  <a:latin typeface="Cambria Math"/>
                                </a:rPr>
                                <m:t>0,54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bg-BG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ν</m:t>
                              </m:r>
                            </m:e>
                            <m:sup>
                              <m:r>
                                <a:rPr lang="bg-BG" sz="2400" i="1">
                                  <a:latin typeface="Cambria Math"/>
                                </a:rPr>
                                <m:t>0,54</m:t>
                              </m:r>
                            </m:sup>
                          </m:sSup>
                          <m:r>
                            <a:rPr lang="bg-BG" sz="2400" i="1">
                              <a:latin typeface="Cambria Math"/>
                            </a:rPr>
                            <m:t>.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bg-BG" sz="2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bg-BG" sz="2400" i="1">
                                  <a:latin typeface="Cambria Math"/>
                                </a:rPr>
                                <m:t>1,46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Контейнер за съдържание 2">
                <a:extLst>
                  <a:ext uri="{FF2B5EF4-FFF2-40B4-BE49-F238E27FC236}">
                    <a16:creationId xmlns:a16="http://schemas.microsoft.com/office/drawing/2014/main" id="{66155626-BA88-4A90-987A-865E44B35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780" y="4435092"/>
                <a:ext cx="10031894" cy="2120535"/>
              </a:xfrm>
              <a:prstGeom prst="rect">
                <a:avLst/>
              </a:prstGeom>
              <a:blipFill>
                <a:blip r:embed="rId4"/>
                <a:stretch>
                  <a:fillRect l="-911" t="-576" r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514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408" y="361595"/>
            <a:ext cx="5818052" cy="57581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Коефициент на Хенри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8064" y="937409"/>
                <a:ext cx="10031894" cy="2559867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r>
                  <a:rPr lang="bg-BG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и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зотермата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адсорбция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бензол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изчисляват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точките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построява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изотермата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адсорбция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етилов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алкохол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(фиг. 2)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Това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ни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дава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възможност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зададената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начална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определено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построената изотерма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налягане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отчете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концентрацията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етиловият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алкохол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активния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въглен</a:t>
                </a:r>
                <a:r>
                  <a:rPr lang="en-US" dirty="0"/>
                  <a:t>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bg-BG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bg-BG">
                            <a:latin typeface="Cambria Math"/>
                          </a:rPr>
                          <m:t>o</m:t>
                        </m:r>
                      </m:sub>
                    </m:sSub>
                    <m:r>
                      <a:rPr lang="bg-BG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bg-BG">
                            <a:latin typeface="Cambria Math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bg-BG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bg-BG">
                        <a:latin typeface="Cambria Math"/>
                      </a:rPr>
                      <m:t>. </m:t>
                    </m:r>
                    <m:r>
                      <m:rPr>
                        <m:sty m:val="p"/>
                      </m:rPr>
                      <a:rPr lang="bg-BG">
                        <a:latin typeface="Cambria Math"/>
                      </a:rPr>
                      <m:t>R</m:t>
                    </m:r>
                    <m:r>
                      <a:rPr lang="bg-BG">
                        <a:latin typeface="Cambria Math"/>
                      </a:rPr>
                      <m:t>. </m:t>
                    </m:r>
                    <m:r>
                      <m:rPr>
                        <m:sty m:val="p"/>
                      </m:rPr>
                      <a:rPr lang="bg-BG">
                        <a:latin typeface="Cambria Math"/>
                      </a:rPr>
                      <m:t>T</m:t>
                    </m:r>
                  </m:oMath>
                </a14:m>
                <a:r>
                  <a:rPr lang="bg-BG" dirty="0"/>
                  <a:t>          </a:t>
                </a:r>
                <a14:m>
                  <m:oMath xmlns:m="http://schemas.openxmlformats.org/officeDocument/2006/math">
                    <m:r>
                      <a:rPr lang="bg-BG" i="1" smtClean="0">
                        <a:latin typeface="Cambria Math"/>
                      </a:rPr>
                      <m:t>Г</m:t>
                    </m:r>
                    <m:r>
                      <a:rPr lang="bg-BG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bg-BG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bg-BG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bg-BG" i="1">
                                <a:latin typeface="Cambria Math"/>
                              </a:rPr>
                              <m:t>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bg-BG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bg-BG" i="1">
                                <a:latin typeface="Cambria Math"/>
                              </a:rPr>
                              <m:t>Н</m:t>
                            </m:r>
                          </m:sub>
                        </m:sSub>
                      </m:den>
                    </m:f>
                  </m:oMath>
                </a14:m>
                <a:endParaRPr lang="bg-BG" dirty="0"/>
              </a:p>
              <a:p>
                <a:pPr marL="0" indent="0" algn="r">
                  <a:buNone/>
                </a:pPr>
                <a:endParaRPr lang="bg-BG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buNone/>
                </a:pPr>
                <a:r>
                  <a:rPr lang="bg-BG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Фиг.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bg-BG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Изотерма на адсорбция на </a:t>
                </a:r>
              </a:p>
              <a:p>
                <a:pPr marL="0" indent="0" algn="r">
                  <a:buNone/>
                </a:pP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етилов алкохол върху активен </a:t>
                </a:r>
              </a:p>
              <a:p>
                <a:pPr marL="0" indent="0" algn="r">
                  <a:buNone/>
                </a:pP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въглен при 25</a:t>
                </a:r>
                <a:r>
                  <a:rPr lang="bg-BG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en-US" sz="2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b="1" i="1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8064" y="937409"/>
                <a:ext cx="10031894" cy="2559867"/>
              </a:xfrm>
              <a:blipFill>
                <a:blip r:embed="rId3"/>
                <a:stretch>
                  <a:fillRect l="-669" r="-1398" b="-9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hart 5">
            <a:extLst>
              <a:ext uri="{FF2B5EF4-FFF2-40B4-BE49-F238E27FC236}">
                <a16:creationId xmlns:a16="http://schemas.microsoft.com/office/drawing/2014/main" xmlns="" id="{39F835A2-5AF8-4BB8-B7BA-EACD9ECC84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206841"/>
              </p:ext>
            </p:extLst>
          </p:nvPr>
        </p:nvGraphicFramePr>
        <p:xfrm>
          <a:off x="1562999" y="3695318"/>
          <a:ext cx="5361129" cy="296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3114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021" y="372358"/>
            <a:ext cx="6378824" cy="5606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Изчисляване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слоя адсорбент </a:t>
            </a:r>
            <a:r>
              <a:rPr lang="bg-BG" dirty="0"/>
              <a:t/>
            </a:r>
            <a:br>
              <a:rPr lang="bg-BG" dirty="0"/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71593" y="811299"/>
                <a:ext cx="5053681" cy="970848"/>
              </a:xfrm>
            </p:spPr>
            <p:txBody>
              <a:bodyPr anchor="t"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800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bg-BG" sz="2800" i="1">
                            <a:latin typeface="Cambria Math"/>
                          </a:rPr>
                          <m:t>𝐶</m:t>
                        </m:r>
                        <m:r>
                          <a:rPr lang="bg-BG" sz="2800" b="0" i="1" smtClean="0">
                            <a:latin typeface="Cambria Math"/>
                          </a:rPr>
                          <m:t>л</m:t>
                        </m:r>
                      </m:sub>
                    </m:sSub>
                    <m:r>
                      <a:rPr lang="bg-BG" sz="28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2800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bg-BG" sz="2800" i="1">
                                <a:latin typeface="Cambria Math"/>
                              </a:rPr>
                              <m:t>1 </m:t>
                            </m:r>
                          </m:sub>
                        </m:sSub>
                        <m:r>
                          <a:rPr lang="bg-BG" sz="2800" i="1">
                            <a:latin typeface="Cambria Math"/>
                          </a:rPr>
                          <m:t>–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2800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bg-BG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bg-BG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g-BG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bg-BG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71593" y="811299"/>
                <a:ext cx="5053681" cy="97084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лавие 1">
            <a:extLst>
              <a:ext uri="{FF2B5EF4-FFF2-40B4-BE49-F238E27FC236}">
                <a16:creationId xmlns:a16="http://schemas.microsoft.com/office/drawing/2014/main" xmlns="" id="{453FA60C-3979-46BA-A483-CD728C429EC0}"/>
              </a:ext>
            </a:extLst>
          </p:cNvPr>
          <p:cNvSpPr txBox="1">
            <a:spLocks/>
          </p:cNvSpPr>
          <p:nvPr/>
        </p:nvSpPr>
        <p:spPr>
          <a:xfrm>
            <a:off x="2339415" y="1782147"/>
            <a:ext cx="6831302" cy="5606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Изчисляване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константа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/>
              <a:t/>
            </a:r>
            <a:br>
              <a:rPr lang="bg-BG" sz="3200" dirty="0"/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Контейнер за съдържание 2">
                <a:extLst>
                  <a:ext uri="{FF2B5EF4-FFF2-40B4-BE49-F238E27FC236}">
                    <a16:creationId xmlns:a16="http://schemas.microsoft.com/office/drawing/2014/main" xmlns="" id="{22019C24-EACF-4B4D-8814-ED29761829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43625" y="2342788"/>
                <a:ext cx="9100486" cy="418944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25000" lnSpcReduction="20000"/>
              </a:bodyPr>
              <a:lstStyle>
                <a:lvl1pPr marL="344488" indent="-344488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95338" indent="-33813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58888" indent="-34448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709738" indent="-33813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173288" indent="-34448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642616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3108960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575304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4041648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Wingdings" panose="05000000000000000000" pitchFamily="2" charset="2"/>
                  <a:buNone/>
                </a:pPr>
                <a:r>
                  <a:rPr lang="bg-BG" sz="5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Kонстантата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е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пропорционална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реципрочната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стойност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функцията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Крамп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8000" i="1">
                            <a:latin typeface="Cambria Math"/>
                          </a:rPr>
                        </m:ctrlPr>
                      </m:sSupPr>
                      <m:e>
                        <m:r>
                          <a:rPr lang="bg-BG" sz="8000" i="1">
                            <a:latin typeface="Cambria Math"/>
                          </a:rPr>
                          <m:t>Ф</m:t>
                        </m:r>
                      </m:e>
                      <m:sup>
                        <m:r>
                          <a:rPr lang="en-US" sz="80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и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отношението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между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съдържанието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целевият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компонент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газовият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поток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неговото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начално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съдържание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паровъздушната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смес</a:t>
                </a:r>
                <a:r>
                  <a:rPr lang="en-US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bg-BG" sz="8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>
                          <a:latin typeface="Cambria Math"/>
                        </a:rPr>
                        <m:t>𝑏</m:t>
                      </m:r>
                      <m:r>
                        <a:rPr lang="en-US" sz="800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bg-BG" sz="8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g-BG" sz="8000" i="1">
                              <a:latin typeface="Cambria Math"/>
                            </a:rPr>
                            <m:t>Ф</m:t>
                          </m:r>
                        </m:e>
                        <m:sup>
                          <m:r>
                            <a:rPr lang="en-US" sz="8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bg-BG" sz="8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8000" i="1">
                              <a:latin typeface="Cambria Math"/>
                            </a:rPr>
                            <m:t>1− </m:t>
                          </m:r>
                          <m:f>
                            <m:fPr>
                              <m:ctrlPr>
                                <a:rPr lang="bg-BG" sz="8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bg-BG" sz="8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8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8000" i="1">
                                      <a:latin typeface="Cambria Math"/>
                                    </a:rPr>
                                    <m:t>к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8000" i="1">
                                  <a:latin typeface="Cambria Math"/>
                                </a:rPr>
                                <m:t>0,54 . </m:t>
                              </m:r>
                              <m:sSub>
                                <m:sSubPr>
                                  <m:ctrlPr>
                                    <a:rPr lang="bg-BG" sz="8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8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8000" i="1">
                                      <a:latin typeface="Cambria Math"/>
                                    </a:rPr>
                                    <m:t>𝐻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bg-BG" sz="8000" dirty="0"/>
              </a:p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bg-BG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Функцията на </a:t>
                </a:r>
                <a:r>
                  <a:rPr lang="bg-BG" sz="8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Крамп</a:t>
                </a:r>
                <a:r>
                  <a:rPr lang="bg-BG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се определя с израза:</a:t>
                </a:r>
                <a:endParaRPr lang="en-US" sz="8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Font typeface="Wingdings" panose="05000000000000000000" pitchFamily="2" charset="2"/>
                  <a:buNone/>
                </a:pPr>
                <a:r>
                  <a:rPr lang="bg-BG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</a:t>
                </a:r>
                <a:r>
                  <a:rPr lang="bg-BG" sz="8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(Z)</a:t>
                </a:r>
                <a:r>
                  <a:rPr lang="bg-BG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sz="8000" i="1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8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bg-BG" sz="8000" i="1">
                                <a:latin typeface="Cambria Math"/>
                              </a:rPr>
                              <m:t>𝜋</m:t>
                            </m:r>
                            <m:r>
                              <a:rPr lang="bg-BG" sz="8000" i="1">
                                <a:latin typeface="Cambria Math"/>
                              </a:rPr>
                              <m:t> </m:t>
                            </m:r>
                          </m:e>
                        </m:rad>
                      </m:den>
                    </m:f>
                    <m:r>
                      <a:rPr lang="bg-BG" sz="8000" i="1">
                        <a:latin typeface="Cambria Math"/>
                      </a:rPr>
                      <m:t> </m:t>
                    </m:r>
                    <m:nary>
                      <m:naryPr>
                        <m:limLoc m:val="undOvr"/>
                        <m:ctrlPr>
                          <a:rPr lang="en-US" sz="8000" i="1">
                            <a:latin typeface="Cambria Math"/>
                          </a:rPr>
                        </m:ctrlPr>
                      </m:naryPr>
                      <m:sub>
                        <m:r>
                          <a:rPr lang="bg-BG" sz="8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bg-BG" sz="8000" i="1">
                            <a:latin typeface="Cambria Math"/>
                          </a:rPr>
                          <m:t>𝑍</m:t>
                        </m:r>
                      </m:sup>
                      <m:e>
                        <m:sSup>
                          <m:sSupPr>
                            <m:ctrlPr>
                              <a:rPr lang="en-US" sz="8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g-BG" sz="8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8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bg-BG" sz="8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bg-BG" sz="8000" i="1">
                                    <a:latin typeface="Cambria Math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bg-BG" sz="8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bg-BG" sz="8000" i="1">
                        <a:latin typeface="Cambria Math"/>
                      </a:rPr>
                      <m:t>. </m:t>
                    </m:r>
                    <m:r>
                      <a:rPr lang="bg-BG" sz="8000" i="1">
                        <a:latin typeface="Cambria Math"/>
                      </a:rPr>
                      <m:t>𝑑𝑍</m:t>
                    </m:r>
                  </m:oMath>
                </a14:m>
                <a:endParaRPr lang="bg-BG" sz="8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bg-BG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Заместваме получените стойности в уравнението и получаваме продължителност на адсорбция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g-BG" sz="8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bg-BG" sz="8000" i="1">
                            <a:latin typeface="Cambria Math"/>
                          </a:rPr>
                          <m:t>𝜏</m:t>
                        </m:r>
                        <m:r>
                          <a:rPr lang="bg-BG" sz="8000" i="1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bg-BG" sz="8000" i="1">
                        <a:latin typeface="Cambria Math"/>
                      </a:rPr>
                      <m:t>=</m:t>
                    </m:r>
                  </m:oMath>
                </a14:m>
                <a:r>
                  <a:rPr lang="bg-BG" sz="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часа</a:t>
                </a:r>
                <a:endParaRPr lang="en-US" sz="8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Контейнер за съдържание 2">
                <a:extLst>
                  <a:ext uri="{FF2B5EF4-FFF2-40B4-BE49-F238E27FC236}">
                    <a16:creationId xmlns:a16="http://schemas.microsoft.com/office/drawing/2014/main" id="{22019C24-EACF-4B4D-8814-ED2976182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625" y="2342788"/>
                <a:ext cx="9100486" cy="4189445"/>
              </a:xfrm>
              <a:prstGeom prst="rect">
                <a:avLst/>
              </a:prstGeom>
              <a:blipFill>
                <a:blip r:embed="rId4"/>
                <a:stretch>
                  <a:fillRect l="-670" t="-727" r="-737" b="-2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06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62" y="311426"/>
            <a:ext cx="10389106" cy="828261"/>
          </a:xfrm>
        </p:spPr>
        <p:txBody>
          <a:bodyPr>
            <a:noAutofit/>
          </a:bodyPr>
          <a:lstStyle/>
          <a:p>
            <a:pPr algn="ctr"/>
            <a:r>
              <a:rPr lang="bg-BG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фиктивната дължина на слоя адсорбент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0710" y="1139687"/>
                <a:ext cx="9446316" cy="5285468"/>
              </a:xfrm>
            </p:spPr>
            <p:txBody>
              <a:bodyPr anchor="t"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bg-BG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Концентрацията на етанол в изходната смес е</a:t>
                </a: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bg-BG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bg-BG" sz="51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bg-BG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51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bg-BG" sz="5100" i="1">
                                <a:latin typeface="Cambria Math"/>
                              </a:rPr>
                              <m:t>𝐻</m:t>
                            </m:r>
                            <m:r>
                              <a:rPr lang="bg-BG" sz="5100" i="1">
                                <a:latin typeface="Cambria Math"/>
                              </a:rPr>
                              <m:t> .  </m:t>
                            </m:r>
                          </m:sub>
                        </m:sSub>
                        <m:r>
                          <a:rPr lang="bg-BG" sz="5100" i="1">
                            <a:latin typeface="Cambria Math"/>
                          </a:rPr>
                          <m:t>𝑃</m:t>
                        </m:r>
                        <m:r>
                          <a:rPr lang="bg-BG" sz="5100" i="1">
                            <a:latin typeface="Cambria Math"/>
                          </a:rPr>
                          <m:t>.  </m:t>
                        </m:r>
                        <m:r>
                          <a:rPr lang="bg-BG" sz="5100" i="1">
                            <a:latin typeface="Cambria Math"/>
                          </a:rPr>
                          <m:t>𝑀</m:t>
                        </m:r>
                      </m:num>
                      <m:den>
                        <m:r>
                          <a:rPr lang="bg-BG" sz="5100" i="1">
                            <a:latin typeface="Cambria Math"/>
                          </a:rPr>
                          <m:t>𝑅</m:t>
                        </m:r>
                        <m:r>
                          <a:rPr lang="bg-BG" sz="5100" i="1">
                            <a:latin typeface="Cambria Math"/>
                          </a:rPr>
                          <m:t>. </m:t>
                        </m:r>
                        <m:r>
                          <a:rPr lang="bg-BG" sz="5100" i="1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sz="51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bg-BG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изотермата на адсорбция намираме концентрацията на етанола в адсорбента, която е в равновесие с началния състав на газа:</a:t>
                </a:r>
                <a:endParaRPr lang="en-US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4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4200" i="1">
                                <a:latin typeface="Cambria Math"/>
                              </a:rPr>
                              <m:t>(</m:t>
                            </m:r>
                            <m:r>
                              <a:rPr lang="bg-BG" sz="42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bg-BG" sz="4200" i="1">
                                <a:latin typeface="Cambria Math"/>
                              </a:rPr>
                              <m:t>𝐻</m:t>
                            </m:r>
                            <m:r>
                              <a:rPr lang="bg-BG" sz="4200" i="1"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bg-BG" sz="4200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4200"/>
                          <m:t> </m:t>
                        </m:r>
                      </m:sub>
                      <m:sup>
                        <m:r>
                          <a:rPr lang="bg-BG" sz="42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bg-BG" sz="42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200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sz="4200" i="1">
                            <a:latin typeface="Cambria Math"/>
                          </a:rPr>
                          <m:t>0,375. </m:t>
                        </m:r>
                        <m:sSub>
                          <m:sSubPr>
                            <m:ctrlPr>
                              <a:rPr lang="en-US" sz="4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42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bg-BG" sz="4200" i="1"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</m:num>
                      <m:den>
                        <m:r>
                          <a:rPr lang="bg-BG" sz="4200" i="1">
                            <a:latin typeface="Cambria Math"/>
                          </a:rPr>
                          <m:t>1+8. </m:t>
                        </m:r>
                        <m:sSub>
                          <m:sSubPr>
                            <m:ctrlPr>
                              <a:rPr lang="en-US" sz="4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42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bg-BG" sz="4200" i="1"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</m:den>
                    </m:f>
                  </m:oMath>
                </a14:m>
                <a:endParaRPr lang="en-US" sz="4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bg-BG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Фиктивната дължина на слоя адсорбент,</a:t>
                </a: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време на адсорбция 5 часа и скорост на </a:t>
                </a:r>
                <a:r>
                  <a:rPr lang="bg-BG" sz="51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паровъздушната</a:t>
                </a: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смес 0,32 m/s, е</a:t>
                </a: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45 m</a:t>
                </a:r>
                <a:r>
                  <a:rPr lang="bg-BG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g-BG" sz="4200" i="1">
                          <a:latin typeface="Cambria Math"/>
                        </a:rPr>
                        <m:t>𝑧</m:t>
                      </m:r>
                      <m:r>
                        <a:rPr lang="bg-BG" sz="42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4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g-BG" sz="4200" i="1">
                              <a:latin typeface="Cambria Math"/>
                            </a:rPr>
                            <m:t>𝜔</m:t>
                          </m:r>
                          <m:r>
                            <a:rPr lang="bg-BG" sz="4200" i="1">
                              <a:latin typeface="Cambria Math"/>
                            </a:rPr>
                            <m:t> . </m:t>
                          </m:r>
                          <m:r>
                            <a:rPr lang="bg-BG" sz="4200" i="1">
                              <a:latin typeface="Cambria Math"/>
                            </a:rPr>
                            <m:t>𝜏</m:t>
                          </m:r>
                          <m:r>
                            <a:rPr lang="bg-BG" sz="4200" i="1">
                              <a:latin typeface="Cambria Math"/>
                            </a:rPr>
                            <m:t> . </m:t>
                          </m:r>
                          <m:sSub>
                            <m:sSubPr>
                              <m:ctrlPr>
                                <a:rPr lang="en-US" sz="4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bg-BG" sz="42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bg-BG" sz="4200" i="1"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r>
                            <a:rPr lang="bg-BG" sz="4200" i="1">
                              <a:latin typeface="Cambria Math"/>
                            </a:rPr>
                            <m:t>𝜀</m:t>
                          </m:r>
                          <m:r>
                            <a:rPr lang="bg-BG" sz="4200" i="1">
                              <a:latin typeface="Cambria Math"/>
                            </a:rPr>
                            <m:t> . </m:t>
                          </m:r>
                          <m:sSub>
                            <m:sSubPr>
                              <m:ctrlPr>
                                <a:rPr lang="en-US" sz="4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bg-BG" sz="42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bg-BG" sz="4200" i="1">
                                  <a:latin typeface="Cambria Math"/>
                                </a:rPr>
                                <m:t>𝐻</m:t>
                              </m:r>
                              <m:r>
                                <a:rPr lang="bg-BG" sz="4200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bg-BG" sz="4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4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bg-BG" sz="4200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bg-BG" sz="4200" i="1">
                                  <a:latin typeface="Cambria Math"/>
                                </a:rPr>
                                <m:t>𝐻𝐴𝐶</m:t>
                              </m:r>
                              <m:r>
                                <a:rPr lang="bg-BG" sz="4200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bg-BG" sz="4200" i="1">
                              <a:latin typeface="Cambria Math"/>
                            </a:rPr>
                            <m:t>.  </m:t>
                          </m:r>
                          <m:sSubSup>
                            <m:sSubSupPr>
                              <m:ctrlPr>
                                <a:rPr lang="en-US" sz="4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bg-BG" sz="4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4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bg-BG" sz="4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bg-BG" sz="4200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bg-BG" sz="4200" i="1">
                                      <a:latin typeface="Cambria Math"/>
                                    </a:rPr>
                                    <m:t>𝐻</m:t>
                                  </m:r>
                                  <m:r>
                                    <a:rPr lang="bg-BG" sz="4200" i="1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bg-BG" sz="4200" i="1">
                                  <a:latin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4200"/>
                                <m:t> </m:t>
                              </m:r>
                            </m:sub>
                            <m:sup>
                              <m:r>
                                <a:rPr lang="bg-BG" sz="4200" i="1">
                                  <a:latin typeface="Cambria Math"/>
                                </a:rPr>
                                <m:t>𝐾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0710" y="1139687"/>
                <a:ext cx="9446316" cy="5285468"/>
              </a:xfrm>
              <a:blipFill>
                <a:blip r:embed="rId3"/>
                <a:stretch>
                  <a:fillRect l="-1033" t="-923" r="-1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823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62" y="311426"/>
            <a:ext cx="10389106" cy="82826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минималното време за </a:t>
            </a:r>
            <a:r>
              <a:rPr lang="bg-BG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десорбция</a:t>
            </a:r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8064" y="1339913"/>
                <a:ext cx="10031894" cy="5206661"/>
              </a:xfrm>
            </p:spPr>
            <p:txBody>
              <a:bodyPr anchor="t"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инималното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време за практически пълна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десорбция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етиловият алкохол от слой с дължина 45 метра, който в началният момент съдържа 0,018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алкохол/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активен въглен. При z = H = 45 m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десорбцията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ще завърши след 8 часа.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4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bg-BG" sz="2400" i="1">
                            <a:latin typeface="Cambria Math"/>
                          </a:rPr>
                          <m:t>𝑔𝑒𝑐</m:t>
                        </m:r>
                      </m:sub>
                    </m:sSub>
                    <m:r>
                      <a:rPr lang="bg-BG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sz="2400" i="1">
                            <a:latin typeface="Cambria Math"/>
                          </a:rPr>
                          <m:t>𝐻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bg-BG" sz="2400" i="1">
                                <a:latin typeface="Cambria Math"/>
                              </a:rPr>
                              <m:t>𝜀</m:t>
                            </m:r>
                            <m:r>
                              <a:rPr lang="bg-BG" sz="2400" i="1">
                                <a:latin typeface="Cambria Math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bg-BG" sz="2400" i="1">
                                    <a:latin typeface="Cambria Math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bg-BG" sz="2400" i="1">
                                    <a:latin typeface="Cambria Math"/>
                                  </a:rPr>
                                  <m:t>𝐻𝐴𝐶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bg-BG" sz="2400" i="1">
                                            <a:latin typeface="Cambria Math"/>
                                          </a:rPr>
                                          <m:t>𝑑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4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bg-BG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p>
                                            <m:r>
                                              <a:rPr lang="bg-BG" sz="2400" i="1">
                                                <a:latin typeface="Cambria Math"/>
                                              </a:rPr>
                                              <m:t>∗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bg-BG" sz="2400" i="1">
                                            <a:latin typeface="Cambria Math"/>
                                          </a:rPr>
                                          <m:t>𝑑𝐶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bg-BG" sz="2400" i="1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bg-BG" sz="2400" i="1">
                                    <a:latin typeface="Cambria Math"/>
                                  </a:rPr>
                                  <m:t>=0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bg-BG" sz="2400" i="1">
                            <a:latin typeface="Cambria Math"/>
                          </a:rPr>
                          <m:t>𝜔</m:t>
                        </m:r>
                      </m:den>
                    </m:f>
                  </m:oMath>
                </a14:m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Приемаме, че в началният момент концентрацията на етиловия алкохол е равна на нула. Тогава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bg-BG" sz="2400" i="1">
                                <a:latin typeface="Cambria Math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bg-BG" sz="2400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bg-BG" sz="2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num>
                          <m:den>
                            <m:r>
                              <a:rPr lang="bg-BG" sz="2400" i="1">
                                <a:latin typeface="Cambria Math"/>
                              </a:rPr>
                              <m:t>𝑑𝐶</m:t>
                            </m:r>
                          </m:den>
                        </m:f>
                      </m:e>
                    </m:d>
                  </m:oMath>
                </a14:m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C=0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0,375.</a:t>
                </a:r>
              </a:p>
              <a:p>
                <a:pPr marL="0" indent="0" algn="just">
                  <a:buNone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За пълната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десорбция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слоя са необходими не повече от 8 часа, при скорост на газа 0,32 m/s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8064" y="1339913"/>
                <a:ext cx="10031894" cy="5206661"/>
              </a:xfrm>
              <a:blipFill>
                <a:blip r:embed="rId3"/>
                <a:stretch>
                  <a:fillRect l="-790" t="-703" r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6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486" y="880593"/>
            <a:ext cx="10389106" cy="82826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минималната скорост на </a:t>
            </a:r>
            <a:r>
              <a:rPr lang="bg-BG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десорбция</a:t>
            </a:r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8064" y="2235653"/>
                <a:ext cx="10031894" cy="2877524"/>
              </a:xfrm>
            </p:spPr>
            <p:txBody>
              <a:bodyPr anchor="t">
                <a:normAutofit/>
              </a:bodyPr>
              <a:lstStyle/>
              <a:p>
                <a:pPr marL="0" indent="0" algn="just">
                  <a:buNone/>
                </a:pP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Практически пълна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десорбция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слоя за време 3 часа може да се постигне при минималната скорост на газа 0,86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m/sec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400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bg-BG" sz="2400" i="1">
                            <a:latin typeface="Cambria Math"/>
                          </a:rPr>
                          <m:t>𝑔</m:t>
                        </m:r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ес</m:t>
                        </m:r>
                      </m:sub>
                    </m:sSub>
                    <m:r>
                      <a:rPr lang="bg-BG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sz="2400" i="1">
                            <a:latin typeface="Cambria Math"/>
                          </a:rPr>
                          <m:t>𝐻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bg-BG" sz="2400" i="1">
                                <a:latin typeface="Cambria Math"/>
                              </a:rPr>
                              <m:t>𝜀</m:t>
                            </m:r>
                            <m:r>
                              <a:rPr lang="bg-BG" sz="2400" i="1">
                                <a:latin typeface="Cambria Math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bg-BG" sz="2400" i="1">
                                    <a:latin typeface="Cambria Math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bg-BG" sz="2400" i="1">
                                    <a:latin typeface="Cambria Math"/>
                                  </a:rPr>
                                  <m:t>𝐻𝐴𝐶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bg-BG" sz="2400" i="1">
                                            <a:latin typeface="Cambria Math"/>
                                          </a:rPr>
                                          <m:t>𝑑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4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bg-BG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p>
                                            <m:r>
                                              <a:rPr lang="bg-BG" sz="2400" i="1">
                                                <a:latin typeface="Cambria Math"/>
                                              </a:rPr>
                                              <m:t>∗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bg-BG" sz="2400" i="1">
                                            <a:latin typeface="Cambria Math"/>
                                          </a:rPr>
                                          <m:t>𝑑𝐶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bg-BG" sz="2400" i="1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bg-BG" sz="2400" i="1">
                                    <a:latin typeface="Cambria Math"/>
                                  </a:rPr>
                                  <m:t>=0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2400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bg-BG" sz="2400" i="1">
                                <a:latin typeface="Cambria Math"/>
                              </a:rPr>
                              <m:t>𝑔𝑒𝑐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8064" y="2235653"/>
                <a:ext cx="10031894" cy="2877524"/>
              </a:xfrm>
              <a:blipFill>
                <a:blip r:embed="rId3"/>
                <a:stretch>
                  <a:fillRect l="-973" t="-424" r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306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10093" y="315301"/>
            <a:ext cx="9371814" cy="13175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altLang="bg-BG" sz="2400" b="1" dirty="0">
                <a:latin typeface="Times New Roman" pitchFamily="18" charset="0"/>
                <a:cs typeface="Times New Roman" pitchFamily="18" charset="0"/>
              </a:rPr>
              <a:t>Участие в научни прояви 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bg-BG" altLang="bg-BG" sz="2400" b="1" dirty="0">
                <a:latin typeface="Times New Roman" pitchFamily="18" charset="0"/>
                <a:cs typeface="Times New Roman" pitchFamily="18" charset="0"/>
              </a:rPr>
              <a:t>с цел разпространение на постигнатите резултати</a:t>
            </a:r>
            <a:endParaRPr lang="bg-BG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1410093" y="2003676"/>
            <a:ext cx="937181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форуми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конференции, симпозиуми и конгреси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Научен </a:t>
            </a:r>
            <a:r>
              <a:rPr lang="ru-RU" dirty="0" err="1">
                <a:solidFill>
                  <a:srgbClr val="0070C0"/>
                </a:solidFill>
              </a:rPr>
              <a:t>колоквиум</a:t>
            </a:r>
            <a:r>
              <a:rPr lang="ru-RU" dirty="0">
                <a:solidFill>
                  <a:srgbClr val="0070C0"/>
                </a:solidFill>
              </a:rPr>
              <a:t> по “ПРИРОДНИ И ТЕХНИЧЕСКИ НАУКИ”</a:t>
            </a:r>
            <a:endParaRPr lang="bg-BG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</a:rPr>
              <a:t>УНИВЕРСИТЕТ “ПРОФ. Д-Р АСЕН ЗЛАТАРОВ” – БУРГАС</a:t>
            </a:r>
          </a:p>
          <a:p>
            <a:r>
              <a:rPr lang="ru-RU" dirty="0">
                <a:solidFill>
                  <a:srgbClr val="0070C0"/>
                </a:solidFill>
                <a:cs typeface="Times New Roman" panose="02020603050405020304" pitchFamily="18" charset="0"/>
              </a:rPr>
              <a:t>16.12.2021 г.</a:t>
            </a:r>
            <a:endParaRPr lang="bg-BG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Брой публикации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b="1" dirty="0">
              <a:cs typeface="Times New Roman" panose="02020603050405020304" pitchFamily="18" charset="0"/>
            </a:endParaRPr>
          </a:p>
          <a:p>
            <a:pPr algn="just"/>
            <a:r>
              <a:rPr lang="bg-BG" b="1" dirty="0">
                <a:solidFill>
                  <a:srgbClr val="0070C0"/>
                </a:solidFill>
                <a:cs typeface="Times New Roman" panose="02020603050405020304" pitchFamily="18" charset="0"/>
              </a:rPr>
              <a:t>Елена Моллова, Анелия </a:t>
            </a:r>
            <a:r>
              <a:rPr lang="bg-BG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Даракова</a:t>
            </a:r>
            <a:r>
              <a:rPr lang="bg-BG" b="1" dirty="0">
                <a:solidFill>
                  <a:srgbClr val="0070C0"/>
                </a:solidFill>
                <a:cs typeface="Times New Roman" panose="02020603050405020304" pitchFamily="18" charset="0"/>
              </a:rPr>
              <a:t>, Благовеста </a:t>
            </a:r>
            <a:r>
              <a:rPr lang="bg-BG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Мидюрова</a:t>
            </a:r>
            <a:r>
              <a:rPr lang="bg-BG" b="1" dirty="0">
                <a:solidFill>
                  <a:srgbClr val="0070C0"/>
                </a:solidFill>
                <a:cs typeface="Times New Roman" panose="02020603050405020304" pitchFamily="18" charset="0"/>
              </a:rPr>
              <a:t>, Димитър Гогов</a:t>
            </a:r>
            <a:r>
              <a:rPr lang="en-US" b="1" dirty="0">
                <a:solidFill>
                  <a:srgbClr val="0070C0"/>
                </a:solidFill>
                <a:cs typeface="Times New Roman" panose="02020603050405020304" pitchFamily="18" charset="0"/>
              </a:rPr>
              <a:t>, </a:t>
            </a:r>
            <a:r>
              <a:rPr lang="bg-BG" b="1" dirty="0">
                <a:solidFill>
                  <a:srgbClr val="0070C0"/>
                </a:solidFill>
                <a:cs typeface="Times New Roman" panose="02020603050405020304" pitchFamily="18" charset="0"/>
              </a:rPr>
              <a:t>Александър Димитров</a:t>
            </a:r>
            <a:r>
              <a:rPr lang="bg-BG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bg-BG" i="1" dirty="0">
                <a:solidFill>
                  <a:srgbClr val="0070C0"/>
                </a:solidFill>
                <a:cs typeface="Times New Roman" panose="02020603050405020304" pitchFamily="18" charset="0"/>
              </a:rPr>
              <a:t>Изчисляване на някои параметри на инсталация за </a:t>
            </a:r>
            <a:r>
              <a:rPr lang="bg-BG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адсорбционно</a:t>
            </a:r>
            <a:r>
              <a:rPr lang="bg-BG" i="1" dirty="0">
                <a:solidFill>
                  <a:srgbClr val="0070C0"/>
                </a:solidFill>
                <a:cs typeface="Times New Roman" panose="02020603050405020304" pitchFamily="18" charset="0"/>
              </a:rPr>
              <a:t> очистване на вентилационен въздух от летливи органични съединения</a:t>
            </a:r>
            <a:r>
              <a:rPr lang="bg-BG" dirty="0">
                <a:solidFill>
                  <a:srgbClr val="0070C0"/>
                </a:solidFill>
                <a:cs typeface="Times New Roman" panose="02020603050405020304" pitchFamily="18" charset="0"/>
              </a:rPr>
              <a:t>, </a:t>
            </a:r>
            <a:r>
              <a:rPr lang="en-GB" b="1" dirty="0">
                <a:solidFill>
                  <a:srgbClr val="0070C0"/>
                </a:solidFill>
              </a:rPr>
              <a:t>Annual </a:t>
            </a:r>
            <a:r>
              <a:rPr lang="en-US" b="1" dirty="0">
                <a:solidFill>
                  <a:srgbClr val="0070C0"/>
                </a:solidFill>
              </a:rPr>
              <a:t>o</a:t>
            </a:r>
            <a:r>
              <a:rPr lang="en-GB" b="1" dirty="0">
                <a:solidFill>
                  <a:srgbClr val="0070C0"/>
                </a:solidFill>
              </a:rPr>
              <a:t>f Assen </a:t>
            </a:r>
            <a:r>
              <a:rPr lang="en-GB" b="1" dirty="0" err="1">
                <a:solidFill>
                  <a:srgbClr val="0070C0"/>
                </a:solidFill>
              </a:rPr>
              <a:t>Zlatarov</a:t>
            </a:r>
            <a:r>
              <a:rPr lang="en-GB" b="1" dirty="0">
                <a:solidFill>
                  <a:srgbClr val="0070C0"/>
                </a:solidFill>
              </a:rPr>
              <a:t> University, </a:t>
            </a:r>
            <a:r>
              <a:rPr lang="en-GB" b="1" dirty="0" err="1">
                <a:solidFill>
                  <a:srgbClr val="0070C0"/>
                </a:solidFill>
              </a:rPr>
              <a:t>Burgas</a:t>
            </a:r>
            <a:r>
              <a:rPr lang="bg-BG" b="1" dirty="0">
                <a:solidFill>
                  <a:srgbClr val="0070C0"/>
                </a:solidFill>
              </a:rPr>
              <a:t>, </a:t>
            </a:r>
            <a:r>
              <a:rPr lang="en-GB" b="1" dirty="0">
                <a:solidFill>
                  <a:srgbClr val="0070C0"/>
                </a:solidFill>
              </a:rPr>
              <a:t>Bulgaria, 2021, v. L(1)</a:t>
            </a:r>
            <a:endParaRPr lang="bg-BG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77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106" y="3228392"/>
            <a:ext cx="9685176" cy="3116424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Научният колектив БЛАГОДАРИ</a:t>
            </a:r>
            <a:b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на НИИ при Университет “Проф. д-р Асен Златаров” Бургас</a:t>
            </a:r>
            <a:b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за финансирането и администрирането на </a:t>
            </a:r>
            <a:b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проект </a:t>
            </a:r>
            <a:r>
              <a:rPr lang="bg-BG" altLang="en-US" sz="2800" b="1" i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НИХ</a:t>
            </a:r>
            <a:r>
              <a:rPr lang="ru-RU" altLang="bg-BG" sz="2800" b="1" i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453/2021</a:t>
            </a:r>
            <a:endParaRPr lang="bg-BG" sz="2800" b="1" i="1" noProof="1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xmlns="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1794" y="433588"/>
            <a:ext cx="8999422" cy="1335503"/>
          </a:xfrm>
        </p:spPr>
        <p:txBody>
          <a:bodyPr rtlCol="0">
            <a:normAutofit fontScale="77500" lnSpcReduction="20000"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НАУЧЕН КОЛОКВИУМ ПО “ПРИРОДНИ И ТЕХНИЧЕСКИ НАУКИ”</a:t>
            </a:r>
            <a:endParaRPr lang="en-US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O</a:t>
            </a:r>
            <a:r>
              <a:rPr lang="bg-BG" altLang="en-US" sz="28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тчет</a:t>
            </a:r>
            <a:r>
              <a:rPr lang="bg-BG" altLang="en-US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на проект НИХ</a:t>
            </a:r>
            <a:r>
              <a:rPr lang="ru-RU" altLang="bg-BG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453/2021</a:t>
            </a:r>
            <a:endParaRPr lang="bg-BG" sz="2800" noProof="1">
              <a:solidFill>
                <a:srgbClr val="0070C0"/>
              </a:solidFill>
            </a:endParaRPr>
          </a:p>
        </p:txBody>
      </p:sp>
      <p:pic>
        <p:nvPicPr>
          <p:cNvPr id="15" name="Picture 3950" descr="logoaz">
            <a:extLst>
              <a:ext uri="{FF2B5EF4-FFF2-40B4-BE49-F238E27FC236}">
                <a16:creationId xmlns:a16="http://schemas.microsoft.com/office/drawing/2014/main" xmlns="" id="{7352F4ED-B763-4D80-A5CA-2E4EC3F1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20" y="625475"/>
            <a:ext cx="1317923" cy="9747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9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902" y="561316"/>
            <a:ext cx="9584674" cy="642795"/>
          </a:xfrm>
        </p:spPr>
        <p:txBody>
          <a:bodyPr/>
          <a:lstStyle/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5D72AAD-0A36-44D0-A1E4-0C5553D6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982" y="1276539"/>
            <a:ext cx="9419351" cy="5004991"/>
          </a:xfrm>
        </p:spPr>
        <p:txBody>
          <a:bodyPr>
            <a:normAutofit fontScale="55000" lnSpcReduction="2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bg-BG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работния колектив</a:t>
            </a:r>
            <a:r>
              <a:rPr lang="bg-BG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Благовеста Николаева </a:t>
            </a:r>
            <a:r>
              <a:rPr lang="bg-BG" altLang="bg-BG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Мидюрова</a:t>
            </a:r>
            <a:r>
              <a:rPr lang="bg-BG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buNone/>
            </a:pP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bg-BG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Георги Стефанов Антонов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Емилия Дечева Иванова 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Ас. Стела Иванова Найденова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Ас. Димитринка Славова Иванова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Инж. Елена Янкова Моллова </a:t>
            </a:r>
            <a:r>
              <a:rPr lang="bg-BG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докторант</a:t>
            </a:r>
            <a:endParaRPr lang="bg-BG" altLang="bg-BG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Анелия Димитрова </a:t>
            </a:r>
            <a:r>
              <a:rPr lang="bg-BG" altLang="bg-BG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Даракова</a:t>
            </a: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докторант</a:t>
            </a: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bg-BG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Андреа Бориславова Стамова</a:t>
            </a:r>
            <a:r>
              <a:rPr lang="en-US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магистър ЕООС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2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438" y="808038"/>
            <a:ext cx="7958137" cy="1077912"/>
          </a:xfrm>
        </p:spPr>
        <p:txBody>
          <a:bodyPr/>
          <a:lstStyle/>
          <a:p>
            <a:pPr algn="ctr"/>
            <a:r>
              <a:rPr lang="bg-BG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Цел </a:t>
            </a:r>
            <a:r>
              <a:rPr lang="ru-RU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на проекта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5D72AAD-0A36-44D0-A1E4-0C5553D6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243" y="1789043"/>
            <a:ext cx="8848227" cy="4492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 се състави алгоритъм за изчисление на параметри на инсталация за очистване на вентилационни въздушни потоци от органични летливи въглеводороди чрез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рекуперация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92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438" y="808038"/>
            <a:ext cx="7958137" cy="1077912"/>
          </a:xfrm>
        </p:spPr>
        <p:txBody>
          <a:bodyPr/>
          <a:lstStyle/>
          <a:p>
            <a:pPr algn="ctr"/>
            <a:r>
              <a:rPr lang="bg-BG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Задачи </a:t>
            </a:r>
            <a:r>
              <a:rPr lang="ru-RU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на проекта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5D72AAD-0A36-44D0-A1E4-0C5553D6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072" y="1789043"/>
            <a:ext cx="9586276" cy="44924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зададени изходни данни да се: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Определи метод за провеждане на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рекуперацията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 избрания метод да се определи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адсорбер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адсорбент, построяване на изотерма адсорбция.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От изотермата на адсорбция да се определи на времето на адсорбция и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десорбция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Определяне на необходимото количество адсорбент, хидравличното съпротивление на слоя,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адсорбера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апаратурата.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23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438" y="808038"/>
            <a:ext cx="7958137" cy="1077912"/>
          </a:xfrm>
        </p:spPr>
        <p:txBody>
          <a:bodyPr>
            <a:normAutofit/>
          </a:bodyPr>
          <a:lstStyle/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за провеждане на 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рекуперация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5D72AAD-0A36-44D0-A1E4-0C5553D6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42" y="1789043"/>
            <a:ext cx="10434826" cy="4492487"/>
          </a:xfrm>
        </p:spPr>
        <p:txBody>
          <a:bodyPr lIns="180000">
            <a:normAutofit/>
          </a:bodyPr>
          <a:lstStyle/>
          <a:p>
            <a:pPr marL="3600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Зададени са следните изходни данни: </a:t>
            </a:r>
          </a:p>
          <a:p>
            <a:pPr marL="360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Разход на </a:t>
            </a:r>
            <a:r>
              <a:rPr lang="bg-BG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паровъздушна</a:t>
            </a:r>
            <a:r>
              <a:rPr lang="bg-BG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смес; </a:t>
            </a:r>
          </a:p>
          <a:p>
            <a:pPr marL="360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Начална концентрация на етилов алкохол във въздуха; </a:t>
            </a:r>
          </a:p>
          <a:p>
            <a:pPr marL="360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Концентрация на етанола в очистеният въздух; </a:t>
            </a:r>
          </a:p>
          <a:p>
            <a:pPr marL="360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Работна температура и налягане.</a:t>
            </a:r>
          </a:p>
          <a:p>
            <a:pPr marL="360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за провеждане на </a:t>
            </a:r>
            <a:r>
              <a:rPr lang="bg-BG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рекуперация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адсорбционен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(позволява най-пълно извличане на парите на летливите разтворители от газовия поток).</a:t>
            </a:r>
          </a:p>
          <a:p>
            <a:pPr marL="360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98045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894" y="311426"/>
            <a:ext cx="7958137" cy="1077912"/>
          </a:xfrm>
        </p:spPr>
        <p:txBody>
          <a:bodyPr>
            <a:normAutofit/>
          </a:bodyPr>
          <a:lstStyle/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 на адсорбент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5D72AAD-0A36-44D0-A1E4-0C5553D6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761" y="1389338"/>
            <a:ext cx="10389107" cy="5157236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 е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активен въглен от </a:t>
            </a:r>
            <a:r>
              <a:rPr lang="bg-BG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рекуперационен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(АB-G),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адсорбент, подходящ при ниски концентрации на разтворителя, с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адсорбционен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капацитет, специфична повърхност, обем на порите,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ниска стойност, ниска задържаща способност, т.е. лесно се регенерира.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bg-BG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на адсорбента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bg-BG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bg-BG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bg-BG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70A97E4-40BF-40EA-A4BC-E377CAA51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25169"/>
              </p:ext>
            </p:extLst>
          </p:nvPr>
        </p:nvGraphicFramePr>
        <p:xfrm>
          <a:off x="1212979" y="4398880"/>
          <a:ext cx="9971258" cy="1875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048">
                  <a:extLst>
                    <a:ext uri="{9D8B030D-6E8A-4147-A177-3AD203B41FA5}">
                      <a16:colId xmlns:a16="http://schemas.microsoft.com/office/drawing/2014/main" xmlns="" val="3371771748"/>
                    </a:ext>
                  </a:extLst>
                </a:gridCol>
                <a:gridCol w="1402048">
                  <a:extLst>
                    <a:ext uri="{9D8B030D-6E8A-4147-A177-3AD203B41FA5}">
                      <a16:colId xmlns:a16="http://schemas.microsoft.com/office/drawing/2014/main" xmlns="" val="2154249196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1358972416"/>
                    </a:ext>
                  </a:extLst>
                </a:gridCol>
                <a:gridCol w="989382">
                  <a:extLst>
                    <a:ext uri="{9D8B030D-6E8A-4147-A177-3AD203B41FA5}">
                      <a16:colId xmlns:a16="http://schemas.microsoft.com/office/drawing/2014/main" xmlns="" val="3053364915"/>
                    </a:ext>
                  </a:extLst>
                </a:gridCol>
                <a:gridCol w="1697539">
                  <a:extLst>
                    <a:ext uri="{9D8B030D-6E8A-4147-A177-3AD203B41FA5}">
                      <a16:colId xmlns:a16="http://schemas.microsoft.com/office/drawing/2014/main" xmlns="" val="954381502"/>
                    </a:ext>
                  </a:extLst>
                </a:gridCol>
                <a:gridCol w="1555908">
                  <a:extLst>
                    <a:ext uri="{9D8B030D-6E8A-4147-A177-3AD203B41FA5}">
                      <a16:colId xmlns:a16="http://schemas.microsoft.com/office/drawing/2014/main" xmlns="" val="1582337643"/>
                    </a:ext>
                  </a:extLst>
                </a:gridCol>
                <a:gridCol w="1555908">
                  <a:extLst>
                    <a:ext uri="{9D8B030D-6E8A-4147-A177-3AD203B41FA5}">
                      <a16:colId xmlns:a16="http://schemas.microsoft.com/office/drawing/2014/main" xmlns="" val="4151473258"/>
                    </a:ext>
                  </a:extLst>
                </a:gridCol>
              </a:tblGrid>
              <a:tr h="6561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Адсорбент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Насипна плътност (</a:t>
                      </a:r>
                      <a:r>
                        <a:rPr lang="bg-BG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lang="bg-BG" sz="16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Фракционен състав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(фракция)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приложение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Структурна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кон­станта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3002685"/>
                  </a:ext>
                </a:extLst>
              </a:tr>
              <a:tr h="218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lang="bg-BG" sz="16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kg/сm</a:t>
                      </a:r>
                      <a:r>
                        <a:rPr lang="bg-BG" sz="16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В.10</a:t>
                      </a:r>
                      <a:r>
                        <a:rPr lang="bg-BG" sz="16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</a:t>
                      </a:r>
                      <a:r>
                        <a:rPr lang="bg-BG" sz="16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14680184"/>
                  </a:ext>
                </a:extLst>
              </a:tr>
              <a:tr h="21871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Активен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въглен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(АВ-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bg-BG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улавяне парите на разтворителя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59013603"/>
                  </a:ext>
                </a:extLst>
              </a:tr>
              <a:tr h="240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 </a:t>
                      </a: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</a:t>
                      </a: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2,8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8157927"/>
                  </a:ext>
                </a:extLst>
              </a:tr>
              <a:tr h="240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 </a:t>
                      </a: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</a:t>
                      </a: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200621"/>
                  </a:ext>
                </a:extLst>
              </a:tr>
              <a:tr h="240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r>
                        <a:rPr lang="bg-BG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</a:t>
                      </a: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928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674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894" y="311426"/>
            <a:ext cx="7958137" cy="828261"/>
          </a:xfrm>
        </p:spPr>
        <p:txBody>
          <a:bodyPr>
            <a:normAutofit/>
          </a:bodyPr>
          <a:lstStyle/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 на 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адсорбер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5D72AAD-0A36-44D0-A1E4-0C5553D6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761" y="1451113"/>
            <a:ext cx="10389107" cy="509546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bg-B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високата си ефективност е избран </a:t>
            </a: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пръстеновиден </a:t>
            </a:r>
            <a:r>
              <a:rPr lang="bg-BG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адсорбер</a:t>
            </a: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Ниският разход на </a:t>
            </a:r>
            <a:r>
              <a:rPr lang="bg-BG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паровъздушна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смес определя избора на </a:t>
            </a:r>
            <a:r>
              <a:rPr lang="bg-BG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адсорбционен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апарат</a:t>
            </a: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 периодично действие.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Задава се една от двете взаимосвързани величини - </a:t>
            </a: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височината на слоя или продължителността на фазите при процеса адсорбция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Зададена е </a:t>
            </a: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височина на слоя адсорбент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Тази стойност се определя от размерите на концентричните решетки, между които е насипан адсорбента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Приемаме размери на концентричните решетки. За да се изключи възможността за </a:t>
            </a:r>
            <a:r>
              <a:rPr lang="bg-BG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проскок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bg-BG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адсорбтива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височината на </a:t>
            </a:r>
            <a:r>
              <a:rPr lang="bg-BG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адсорбера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значително превишава височината на работещият слой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т.е. зоната на </a:t>
            </a:r>
            <a:r>
              <a:rPr lang="bg-BG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масопренасяне</a:t>
            </a:r>
            <a:r>
              <a:rPr lang="bg-BG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bg-BG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76964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894" y="311427"/>
            <a:ext cx="7958137" cy="5656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Построяване на изотерма адсорбция.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07761" y="1139687"/>
                <a:ext cx="10389107" cy="5587684"/>
              </a:xfrm>
            </p:spPr>
            <p:txBody>
              <a:bodyPr anchor="t">
                <a:normAutofit fontScale="77500" lnSpcReduction="20000"/>
              </a:bodyPr>
              <a:lstStyle/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bg-BG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Построена е изотерма на адсорбция на етилов алкохол върху AB-G (фиг.</a:t>
                </a:r>
                <a:r>
                  <a:rPr lang="en-US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bg-BG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по дадените изчислени стойности, съгласно следните зависимости:</a:t>
                </a:r>
                <a:endParaRPr lang="en-US" sz="3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300" i="1">
                            <a:latin typeface="Cambria Math"/>
                          </a:rPr>
                        </m:ctrlPr>
                      </m:sSubSupPr>
                      <m:e>
                        <m:r>
                          <a:rPr lang="bg-BG" sz="23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bg-BG" sz="23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bg-BG" sz="23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bg-BG" sz="23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300" i="1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bg-BG" sz="2300" i="1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2300" i="1">
                            <a:latin typeface="Cambria Math"/>
                          </a:rPr>
                        </m:ctrlPr>
                      </m:fPr>
                      <m:num>
                        <m:r>
                          <a:rPr lang="bg-BG" sz="23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bg-BG" sz="2300" i="1">
                            <a:latin typeface="Cambria Math"/>
                          </a:rPr>
                          <m:t>𝛽</m:t>
                        </m:r>
                      </m:den>
                    </m:f>
                  </m:oMath>
                </a14:m>
                <a:r>
                  <a:rPr lang="bg-BG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bg-BG" sz="2300" i="1">
                        <a:latin typeface="Cambria Math"/>
                      </a:rPr>
                      <m:t>𝑙𝑔</m:t>
                    </m:r>
                    <m:sSubSup>
                      <m:sSubSupPr>
                        <m:ctrlPr>
                          <a:rPr lang="en-US" sz="2300" i="1">
                            <a:latin typeface="Cambria Math"/>
                          </a:rPr>
                        </m:ctrlPr>
                      </m:sSubSupPr>
                      <m:e>
                        <m:r>
                          <a:rPr lang="bg-BG" sz="2300" i="1">
                            <a:latin typeface="Cambria Math"/>
                          </a:rPr>
                          <m:t> </m:t>
                        </m:r>
                        <m:r>
                          <a:rPr lang="bg-BG" sz="23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bg-BG" sz="23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bg-BG" sz="23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bg-BG" sz="23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3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bg-BG" sz="2300">
                            <a:latin typeface="Cambria Math"/>
                          </a:rPr>
                          <m:t>lg</m:t>
                        </m:r>
                      </m:fName>
                      <m:e>
                        <m:sSub>
                          <m:sSubPr>
                            <m:ctrlPr>
                              <a:rPr lang="en-US" sz="2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23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3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bg-BG" sz="23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bg-BG" sz="23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func>
                    <m:r>
                      <a:rPr lang="bg-BG" sz="2300" i="1">
                        <a:latin typeface="Cambria Math"/>
                      </a:rPr>
                      <m:t>−  </m:t>
                    </m:r>
                    <m:r>
                      <a:rPr lang="bg-BG" sz="2300" i="1">
                        <a:latin typeface="Cambria Math"/>
                      </a:rPr>
                      <m:t>𝛽</m:t>
                    </m:r>
                    <m:r>
                      <a:rPr lang="bg-BG" sz="23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3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23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bg-BG" sz="23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g-BG" sz="23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bg-BG" sz="23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bg-BG" sz="2300" i="1">
                        <a:latin typeface="Cambria Math"/>
                      </a:rPr>
                      <m:t> .</m:t>
                    </m:r>
                    <m:func>
                      <m:funcPr>
                        <m:ctrlPr>
                          <a:rPr lang="en-US" sz="23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bg-BG" sz="2300">
                            <a:latin typeface="Cambria Math"/>
                          </a:rPr>
                          <m:t>lg</m:t>
                        </m:r>
                      </m:fName>
                      <m:e>
                        <m:f>
                          <m:fPr>
                            <m:ctrlPr>
                              <a:rPr lang="en-US" sz="23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3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bg-BG" sz="23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3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23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bg-BG" sz="23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3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bg-BG" sz="23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bg-BG" sz="23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bg-BG" sz="23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sz="2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bg-BG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Съдържание на компоненти – 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bg-BG" sz="23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бензен</a:t>
                </a:r>
                <a:r>
                  <a:rPr lang="bg-BG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етанол в газовата и 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bg-BG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твърда фаза</a:t>
                </a: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bg-B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bg-BG" dirty="0"/>
                  <a:t>	</a:t>
                </a:r>
                <a:r>
                  <a:rPr lang="bg-BG" b="1" dirty="0"/>
                  <a:t> </a:t>
                </a:r>
                <a:r>
                  <a:rPr lang="bg-BG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Фиг. 1.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Изотерма на адсорбция по етанол при 25</a:t>
                </a:r>
                <a:r>
                  <a:rPr lang="bg-BG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bg-B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7761" y="1139687"/>
                <a:ext cx="10389107" cy="5587684"/>
              </a:xfrm>
              <a:blipFill>
                <a:blip r:embed="rId3"/>
                <a:stretch>
                  <a:fillRect l="-880" t="-2181" r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>
                <a:extLst>
                  <a:ext uri="{FF2B5EF4-FFF2-40B4-BE49-F238E27FC236}">
                    <a16:creationId xmlns:a16="http://schemas.microsoft.com/office/drawing/2014/main" xmlns="" id="{02F6D887-5818-464B-92F2-9D56828139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7174390"/>
                  </p:ext>
                </p:extLst>
              </p:nvPr>
            </p:nvGraphicFramePr>
            <p:xfrm>
              <a:off x="4182845" y="2453585"/>
              <a:ext cx="7214023" cy="10117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35360">
                      <a:extLst>
                        <a:ext uri="{9D8B030D-6E8A-4147-A177-3AD203B41FA5}">
                          <a16:colId xmlns:a16="http://schemas.microsoft.com/office/drawing/2014/main" xmlns="" val="3937255719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xmlns="" val="567912872"/>
                        </a:ext>
                      </a:extLst>
                    </a:gridCol>
                    <a:gridCol w="764553">
                      <a:extLst>
                        <a:ext uri="{9D8B030D-6E8A-4147-A177-3AD203B41FA5}">
                          <a16:colId xmlns:a16="http://schemas.microsoft.com/office/drawing/2014/main" xmlns="" val="1347638437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xmlns="" val="1376700053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xmlns="" val="3716448258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xmlns="" val="2194733199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xmlns="" val="1569607030"/>
                        </a:ext>
                      </a:extLst>
                    </a:gridCol>
                  </a:tblGrid>
                  <a:tr h="21547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</m:sup>
                              </m:sSubSup>
                            </m:oMath>
                          </a14:m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bg-BG" sz="14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бензен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к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bg-BG" sz="14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твърда фаза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109,0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134,2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139,8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143,0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147,3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151,2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282889861"/>
                      </a:ext>
                    </a:extLst>
                  </a:tr>
                  <a:tr h="3132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oMath>
                          </a14:m>
                          <a:r>
                            <a:rPr lang="bg-BG" sz="14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бензен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kg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sz="14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газова фаза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0,00854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0,02560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0,05125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0,09390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0,17060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0,25610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528538297"/>
                      </a:ext>
                    </a:extLst>
                  </a:tr>
                  <a:tr h="2415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′ </m:t>
                                  </m:r>
                                </m:sup>
                              </m:sSubSup>
                            </m:oMath>
                          </a14:m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етанол, к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bg-BG" sz="14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твърда фаза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178,0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220,0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229,0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234,5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241,47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247,9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4217767255"/>
                      </a:ext>
                    </a:extLst>
                  </a:tr>
                  <a:tr h="2414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bg-BG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oMath>
                          </a14:m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етанол, 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kg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sz="14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bg-BG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газова фаза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0,0053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0,0156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0,0318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0,0595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0,1116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0,1731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780772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>
                <a:extLst>
                  <a:ext uri="{FF2B5EF4-FFF2-40B4-BE49-F238E27FC236}">
                    <a16:creationId xmlns:a16="http://schemas.microsoft.com/office/drawing/2014/main" id="{02F6D887-5818-464B-92F2-9D56828139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7174390"/>
                  </p:ext>
                </p:extLst>
              </p:nvPr>
            </p:nvGraphicFramePr>
            <p:xfrm>
              <a:off x="4182845" y="2453585"/>
              <a:ext cx="7214023" cy="10117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35360">
                      <a:extLst>
                        <a:ext uri="{9D8B030D-6E8A-4147-A177-3AD203B41FA5}">
                          <a16:colId xmlns:a16="http://schemas.microsoft.com/office/drawing/2014/main" val="3937255719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val="567912872"/>
                        </a:ext>
                      </a:extLst>
                    </a:gridCol>
                    <a:gridCol w="764553">
                      <a:extLst>
                        <a:ext uri="{9D8B030D-6E8A-4147-A177-3AD203B41FA5}">
                          <a16:colId xmlns:a16="http://schemas.microsoft.com/office/drawing/2014/main" val="1347638437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val="1376700053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val="3716448258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val="2194733199"/>
                        </a:ext>
                      </a:extLst>
                    </a:gridCol>
                    <a:gridCol w="722822">
                      <a:extLst>
                        <a:ext uri="{9D8B030D-6E8A-4147-A177-3AD203B41FA5}">
                          <a16:colId xmlns:a16="http://schemas.microsoft.com/office/drawing/2014/main" val="1569607030"/>
                        </a:ext>
                      </a:extLst>
                    </a:gridCol>
                  </a:tblGrid>
                  <a:tr h="215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15" t="-25000" r="-15548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109,0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134,2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139,8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143,0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147,3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151,2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82889861"/>
                      </a:ext>
                    </a:extLst>
                  </a:tr>
                  <a:tr h="3132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15" t="-88235" r="-155484" b="-18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0,00854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0,02560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0,05125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0,09390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0,17060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0,25610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28538297"/>
                      </a:ext>
                    </a:extLst>
                  </a:tr>
                  <a:tr h="241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15" t="-240000" r="-155484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178,0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220,0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229,0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234,5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241,47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247,9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17767255"/>
                      </a:ext>
                    </a:extLst>
                  </a:tr>
                  <a:tr h="2414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15" t="-340000" r="-155484" b="-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0,0053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0,0156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0,0318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0,0595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0,1116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0,1731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07728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Chart 7">
            <a:extLst>
              <a:ext uri="{FF2B5EF4-FFF2-40B4-BE49-F238E27FC236}">
                <a16:creationId xmlns:a16="http://schemas.microsoft.com/office/drawing/2014/main" xmlns="" id="{6D3E8266-A992-4FF4-B7FE-16D68B4A43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619288"/>
              </p:ext>
            </p:extLst>
          </p:nvPr>
        </p:nvGraphicFramePr>
        <p:xfrm>
          <a:off x="1410075" y="3582956"/>
          <a:ext cx="5065369" cy="262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0165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авоъгълник 40">
            <a:extLst>
              <a:ext uri="{FF2B5EF4-FFF2-40B4-BE49-F238E27FC236}">
                <a16:creationId xmlns:a16="http://schemas.microsoft.com/office/drawing/2014/main" xmlns="" id="{EC0294F1-7EE2-4EB9-A41B-908481D40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 useBgFill="1">
        <p:nvSpPr>
          <p:cNvPr id="43" name="Правоъгълник 42">
            <a:extLst>
              <a:ext uri="{FF2B5EF4-FFF2-40B4-BE49-F238E27FC236}">
                <a16:creationId xmlns:a16="http://schemas.microsoft.com/office/drawing/2014/main" xmlns="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1"/>
          </a:p>
        </p:txBody>
      </p:sp>
      <p:sp>
        <p:nvSpPr>
          <p:cNvPr id="45" name="Правоъгълник 44">
            <a:extLst>
              <a:ext uri="{FF2B5EF4-FFF2-40B4-BE49-F238E27FC236}">
                <a16:creationId xmlns:a16="http://schemas.microsoft.com/office/drawing/2014/main" xmlns="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Правоъгълник 46">
            <a:extLst>
              <a:ext uri="{FF2B5EF4-FFF2-40B4-BE49-F238E27FC236}">
                <a16:creationId xmlns:a16="http://schemas.microsoft.com/office/drawing/2014/main" xmlns="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xmlns="" id="{906E9BC0-AF5B-479E-B505-6E3F9844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894" y="311426"/>
            <a:ext cx="7958137" cy="828261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времето на адсорбция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xmlns="" id="{95D72AAD-0A36-44D0-A1E4-0C5553D6B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0887" y="4040154"/>
                <a:ext cx="10031894" cy="2557737"/>
              </a:xfrm>
            </p:spPr>
            <p:txBody>
              <a:bodyPr anchor="t">
                <a:normAutofit fontScale="70000" lnSpcReduction="20000"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Необходимо е да се изчислят:</a:t>
                </a:r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Средната фиктивна скорост на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паровъздушната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смес -</a:t>
                </a:r>
                <a14:m>
                  <m:oMath xmlns:m="http://schemas.openxmlformats.org/officeDocument/2006/math">
                    <m:r>
                      <a:rPr lang="bg-BG" sz="24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bg-BG" sz="2400" b="0" i="0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bg-BG" sz="2400" b="0" i="0">
                            <a:latin typeface="Cambria Math"/>
                          </a:rPr>
                          <m:t>CP</m:t>
                        </m:r>
                      </m:sub>
                    </m:sSub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Коефициент на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масопренасяне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β</a:t>
                </a:r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Коефициент на Хенри - Г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Височината  на слоя адсорбент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bg-BG" sz="2400" i="1">
                            <a:latin typeface="Cambria Math" panose="02040503050406030204" pitchFamily="18" charset="0"/>
                          </a:rPr>
                          <m:t>Сл</m:t>
                        </m:r>
                      </m:sub>
                    </m:sSub>
                  </m:oMath>
                </a14:m>
                <a:endParaRPr lang="bg-BG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Константата b, която е пропорционална на реципрочната стойност на функцията на </a:t>
                </a:r>
                <a:r>
                  <a:rPr lang="bg-BG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Крамп</a:t>
                </a:r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g-BG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bg-BG" sz="2400" i="1">
                            <a:latin typeface="Cambria Math"/>
                          </a:rPr>
                          <m:t>Ф</m:t>
                        </m:r>
                      </m:e>
                      <m:sup>
                        <m:r>
                          <a:rPr lang="bg-BG" sz="24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bg-BG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95D72AAD-0A36-44D0-A1E4-0C5553D6B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0887" y="4040154"/>
                <a:ext cx="10031894" cy="2557737"/>
              </a:xfrm>
              <a:blipFill>
                <a:blip r:embed="rId3"/>
                <a:stretch>
                  <a:fillRect l="-365" t="-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Контейнер за съдържание 2">
                <a:extLst>
                  <a:ext uri="{FF2B5EF4-FFF2-40B4-BE49-F238E27FC236}">
                    <a16:creationId xmlns:a16="http://schemas.microsoft.com/office/drawing/2014/main" xmlns="" id="{54E380B6-F47D-432F-9656-E07B1AF44B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98063" y="1073019"/>
                <a:ext cx="10111629" cy="270239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25000" lnSpcReduction="20000"/>
              </a:bodyPr>
              <a:lstStyle>
                <a:lvl1pPr marL="344488" indent="-344488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95338" indent="-33813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58888" indent="-34448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709738" indent="-33813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173288" indent="-34448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642616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3108960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575304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4041648" indent="-338328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spcAft>
                    <a:spcPts val="600"/>
                  </a:spcAft>
                  <a:buClr>
                    <a:schemeClr val="accent6"/>
                  </a:buClr>
                  <a:buSzPct val="90000"/>
                  <a:buFont typeface="Wingdings" panose="05000000000000000000" pitchFamily="2" charset="2"/>
                  <a:buChar char="§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bg-BG" sz="6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Продължителността на адсорбция се определя по уравнения, които са различни за всяка област на изотермата на адсорбция.</a:t>
                </a:r>
                <a:endParaRPr lang="en-US" sz="6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Wingdings" panose="05000000000000000000" pitchFamily="2" charset="2"/>
                  <a:buNone/>
                </a:pPr>
                <a:r>
                  <a:rPr lang="bg-BG" sz="6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изотермата (фиг. 1) е отчетена равновесната начална концентрация на етиловия алкохол в твърдата фаза.</a:t>
                </a:r>
                <a:r>
                  <a:rPr lang="en-US" sz="6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sz="6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началната концентрация на етилов алкохол в газова смес се определя в коя от областите се намира величината </a:t>
                </a:r>
                <a:r>
                  <a:rPr lang="bg-BG" sz="6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bg-BG" sz="68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</a:t>
                </a:r>
                <a:r>
                  <a:rPr lang="bg-BG" sz="6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bg-BG" sz="6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в даденият случай се намира в първа област на изотермата и времето на адсорбция се изчислява съгласно следното уравнение:</a:t>
                </a:r>
                <a:endParaRPr lang="bg-BG" sz="68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7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bg-BG" sz="7000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bg-BG" sz="70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  <m:r>
                        <a:rPr lang="bg-BG" sz="7000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70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7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bg-BG" sz="7000" i="1">
                                  <a:latin typeface="Cambria Math" panose="02040503050406030204" pitchFamily="18" charset="0"/>
                                </a:rPr>
                                <m:t>Г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7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bg-BG" sz="7000" i="1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bg-BG" sz="7000" i="1">
                                      <a:latin typeface="Cambria Math"/>
                                    </a:rPr>
                                    <m:t>𝐶𝑃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bg-BG" sz="7000" i="1">
                          <a:latin typeface="Cambria Math" panose="02040503050406030204" pitchFamily="18" charset="0"/>
                        </a:rPr>
                        <m:t> . </m:t>
                      </m:r>
                      <m:rad>
                        <m:radPr>
                          <m:degHide m:val="on"/>
                          <m:ctrlPr>
                            <a:rPr lang="en-US" sz="7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7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bg-BG" sz="7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bg-BG" sz="7000" i="1">
                                  <a:latin typeface="Cambria Math" panose="02040503050406030204" pitchFamily="18" charset="0"/>
                                </a:rPr>
                                <m:t>Сл</m:t>
                              </m:r>
                            </m:sub>
                          </m:sSub>
                        </m:e>
                      </m:rad>
                      <m:r>
                        <a:rPr lang="bg-BG" sz="7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g-BG" sz="7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bg-BG" sz="7000" i="1"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sz="70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7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bg-BG" sz="7000" i="1">
                                  <a:latin typeface="Cambria Math" panose="02040503050406030204" pitchFamily="18" charset="0"/>
                                </a:rPr>
                                <m:t>Г</m:t>
                              </m:r>
                            </m:num>
                            <m:den>
                              <m:r>
                                <a:rPr lang="bg-BG" sz="7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7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86850" lvl="1" indent="0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bg-BG" sz="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9" name="Контейнер за съдържание 2">
                <a:extLst>
                  <a:ext uri="{FF2B5EF4-FFF2-40B4-BE49-F238E27FC236}">
                    <a16:creationId xmlns:a16="http://schemas.microsoft.com/office/drawing/2014/main" id="{54E380B6-F47D-432F-9656-E07B1AF44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063" y="1073019"/>
                <a:ext cx="10111629" cy="2702395"/>
              </a:xfrm>
              <a:prstGeom prst="rect">
                <a:avLst/>
              </a:prstGeom>
              <a:blipFill>
                <a:blip r:embed="rId4"/>
                <a:stretch>
                  <a:fillRect l="-422" t="-451" r="-422" b="-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52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дисъ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4013_TF45439525.potx" id="{1C1FF992-8C2F-4284-82ED-2321D40CE4E3}" vid="{8B6663D3-83C5-4016-B185-F4A6ABBD7B3B}"/>
    </a:ext>
  </a:extLst>
</a:theme>
</file>

<file path=ppt/theme/theme2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38766F-4A4C-4A97-A586-D473DB738966}">
  <ds:schemaRefs>
    <ds:schemaRef ds:uri="http://purl.org/dc/elements/1.1/"/>
    <ds:schemaRef ds:uri="http://schemas.microsoft.com/office/2006/documentManagement/types"/>
    <ds:schemaRef ds:uri="http://purl.org/dc/terms/"/>
    <ds:schemaRef ds:uri="16c05727-aa75-4e4a-9b5f-8a80a1165891"/>
    <ds:schemaRef ds:uri="71af3243-3dd4-4a8d-8c0d-dd76da1f02a5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864</Words>
  <Application>Microsoft Office PowerPoint</Application>
  <PresentationFormat>Custom</PresentationFormat>
  <Paragraphs>207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Медисън</vt:lpstr>
      <vt:lpstr>ТЕМА:   „Изчисляване на някои параметри на инсталации за адсобционно очистване на вентилационен въздух от летливи органични съединения“</vt:lpstr>
      <vt:lpstr>Работен колектив</vt:lpstr>
      <vt:lpstr>Цел на проекта</vt:lpstr>
      <vt:lpstr>Задачи на проекта</vt:lpstr>
      <vt:lpstr>Метод за провеждане на рекуперация</vt:lpstr>
      <vt:lpstr>Избор на адсорбент</vt:lpstr>
      <vt:lpstr>Избор на адсорбер </vt:lpstr>
      <vt:lpstr>Построяване на изотерма адсорбция.</vt:lpstr>
      <vt:lpstr>Определяне на времето на адсорбция</vt:lpstr>
      <vt:lpstr>Определяне на средната фиктивна скорост </vt:lpstr>
      <vt:lpstr>Коефициент на Хенри</vt:lpstr>
      <vt:lpstr>Изчисляване на слоя адсорбент  </vt:lpstr>
      <vt:lpstr>Определяне фиктивната дължина на слоя адсорбент</vt:lpstr>
      <vt:lpstr>Определяне минималното време за десорбция </vt:lpstr>
      <vt:lpstr>Определяне минималната скорост на десорбция </vt:lpstr>
      <vt:lpstr>PowerPoint Presentation</vt:lpstr>
      <vt:lpstr>Научният колектив БЛАГОДАРИ на НИИ при Университет “Проф. д-р Асен Златаров” Бургас за финансирането и администрирането на  проект НИХ 453/2021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2021-12-10T07:03:05Z</dcterms:created>
  <dcterms:modified xsi:type="dcterms:W3CDTF">2021-12-20T10:33:03Z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