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6" r:id="rId6"/>
    <p:sldId id="269" r:id="rId7"/>
    <p:sldId id="271" r:id="rId8"/>
    <p:sldId id="267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32" y="8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48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76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5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3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3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71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18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6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95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126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3FF-975F-4003-8D29-802B585CA45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85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F73FF-975F-4003-8D29-802B585CA45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6A3C8-928C-4FCD-BC41-4A53F56E1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52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24800" cy="1470025"/>
          </a:xfrm>
        </p:spPr>
        <p:txBody>
          <a:bodyPr>
            <a:normAutofit fontScale="90000"/>
          </a:bodyPr>
          <a:lstStyle/>
          <a:p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</a:t>
            </a:r>
            <a:r>
              <a:rPr lang="bg-BG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ПРОЕКТ НИХ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452</a:t>
            </a:r>
            <a:r>
              <a:rPr lang="bg-BG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/20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на проекта: </a:t>
            </a:r>
            <a:r>
              <a:rPr lang="bg-BG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bg-BG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ПРЕДВИЖДАНЕ НА ТОКСИЧНОТО ВЛИЯНИЕ НА СЯРООРГАНИЧНИТЕ СЪЕДИНЕНИЯ ОТ НЕФТА ВЪРХУ ЖИВИТЕ ОРГАНИЗМИ И ОКОЛНАТА СРЕДА</a:t>
            </a:r>
            <a:r>
              <a:rPr lang="bg-BG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Ръководител на работния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доц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д-р Я.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Колева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Декември 202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67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685800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РАБОТЕН КОЛЕКТИВ НА ПРОЕКТА</a:t>
            </a:r>
            <a:endParaRPr lang="en-US" sz="18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10600" cy="5638800"/>
          </a:xfrm>
        </p:spPr>
        <p:txBody>
          <a:bodyPr vert="horz" lIns="91440" tIns="45720" rIns="91440" bIns="45720" rtlCol="0">
            <a:normAutofit/>
          </a:bodyPr>
          <a:lstStyle/>
          <a:p>
            <a:pPr algn="just"/>
            <a:endParaRPr lang="bg-BG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доц. д-р Яна Колева Колева - У-т „Проф. д-р А. Златаров“ – Бургас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гл. ас. д-р Христивелина Костадинова Жечева -  У-т „Проф. д-р А. Златаров“ - Бургас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гл. ас. д-р Виктория Трифонова Трифонова - У-т „Проф. д-р А. Златаров“ – Бургас 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Георги Василев Русев - докторант при Университет „Проф. д-р А. Златаров”-Бургас 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Защитил </a:t>
            </a:r>
            <a:r>
              <a:rPr lang="bg-BG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дипломната си работа </a:t>
            </a:r>
            <a:r>
              <a:rPr lang="bg-BG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магистър по </a:t>
            </a:r>
            <a:r>
              <a:rPr lang="bg-BG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проекта!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Елисавета Стойкова Тодорова-Койнова - студент при Университет „Проф. д-р А. Златаров”-Бургас </a:t>
            </a:r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Фатме Халил Рамадан - Студент при Университет „Проф. д-р А. Златаров”-Бургас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67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685800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НА ПРОЕКТА</a:t>
            </a:r>
            <a:endParaRPr lang="en-US" sz="18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10600" cy="5638800"/>
          </a:xfrm>
        </p:spPr>
        <p:txBody>
          <a:bodyPr>
            <a:noAutofit/>
          </a:bodyPr>
          <a:lstStyle/>
          <a:p>
            <a:pPr algn="just"/>
            <a:endParaRPr lang="bg-BG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Целта на настоящият проект е</a:t>
            </a:r>
            <a:r>
              <a:rPr lang="bg-BG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се използват алтернативни (изчислителни) методи за предсказване вероятната токсичност на сяроорганичните съединения от нефта върху живите организми и околната среда.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 задачи на проекта: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Проучване на научната световна литература и патентни източници с цел съставяне на информационна база данни относно наличните сяроорганични съединения в различните видове нефт и нефтопродукти.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Подбиране на основни представители от различните групи сяроорганични съединения за изучаване на рисковата им оценка.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Прилагане на специализиран софтуер за предсказване токсичността на сяроорганични съединения от нефта и нефтопродукти. Предсказване на физикохимичните им свойства, съдбата им в околната среда, изучаване токсичността им, метаболитната им активация, изучаване реакционната им способност (механизъм на действие); прилагане на различни (Q)SAR модели.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Формулиране на изводи от получените резултати и представяне резултатите на различни научни форуми.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Краен отчет на проекта и публикуване на получените резултати.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08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685800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ПОСТИГНАТИ НАУЧНИ РЕЗУЛТАТИ КЪМ ПРОЕКТА</a:t>
            </a:r>
            <a:endParaRPr lang="en-US" sz="18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10600" cy="5638800"/>
          </a:xfrm>
        </p:spPr>
        <p:txBody>
          <a:bodyPr>
            <a:normAutofit/>
          </a:bodyPr>
          <a:lstStyle/>
          <a:p>
            <a:pPr algn="just"/>
            <a:r>
              <a:rPr lang="bg-BG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Към първата година</a:t>
            </a:r>
            <a:r>
              <a:rPr lang="bg-BG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28600" lvl="0" indent="-228600" algn="just">
              <a:buAutoNum type="arabicPeriod"/>
            </a:pPr>
            <a:r>
              <a:rPr lang="bg-BG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Направена 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беше литературна справка относно наличните сяроорганични съединения в различни видове нефт и нефтопродукти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основните групи сяроорганични съединения и техните производни</a:t>
            </a:r>
            <a:r>
              <a:rPr lang="bg-BG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indent="-228600" algn="just">
              <a:buFont typeface="Arial" panose="020B0604020202020204" pitchFamily="34" charset="0"/>
              <a:buAutoNum type="arabicPeriod"/>
            </a:pP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Подбрани бяха основни представители сяроорганични съединения от различни групи за изучаване на рисковата им оценка – алифатни, циклични, ароматни.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Font typeface="Arial" panose="020B0604020202020204" pitchFamily="34" charset="0"/>
              <a:buAutoNum type="arabicPeriod"/>
            </a:pP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Специализиран софтуер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(QSAR Toolbox, 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CompTox Chemicals Dashboard и др.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беше приложен за изучаване рисковата оценка на сяроорганични съединения от нефта – метаболитна активация в черния дроб (</a:t>
            </a:r>
            <a:r>
              <a:rPr lang="en-US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vivo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vitro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микробиална активация, оценка на различни токсичности и т.н. (резултатите са представени на научни форуми) .</a:t>
            </a:r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Font typeface="Arial" panose="020B0604020202020204" pitchFamily="34" charset="0"/>
              <a:buAutoNum type="arabicPeriod"/>
            </a:pP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Някои изводи, които могат да бъдат направени относно петролните сяроорганичните съединения е, че проявяват метаболитна активация в черния дроб, т.е. генерират се метаболити (активни и не актини). Активните проявяват реакционна способност в определени механистични области. За много малко сяроорганични съединения са определени експериментални токсични данни. Бяха приложени специализирани софтуери за предсказване на токсичността им, а също така микробиална активация. Реакционно способните генерирани метаболити проявяват електрофилен характер спрямо ДНК и протеин. 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Font typeface="Arial" panose="020B0604020202020204" pitchFamily="34" charset="0"/>
              <a:buAutoNum type="arabicPeriod"/>
            </a:pP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Резултатите бяха представени на научни конференции и съответно написани статии.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 algn="just">
              <a:buAutoNum type="arabicPeriod"/>
            </a:pPr>
            <a:endParaRPr lang="en-US" sz="1200" dirty="0"/>
          </a:p>
          <a:p>
            <a:pPr algn="just"/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91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685800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ПУБЛИКАЦИОННА ДЕЙНОСТ КЪМ ПРОЕКТА</a:t>
            </a:r>
            <a:endParaRPr lang="en-US" sz="18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10600" cy="5638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bg-BG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Списък на научните публикации, които са реферирани и индексирани в световни литературни източници</a:t>
            </a: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bg-BG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Към </a:t>
            </a:r>
            <a:r>
              <a:rPr lang="bg-BG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първата година</a:t>
            </a:r>
            <a:r>
              <a:rPr lang="bg-BG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5 статии</a:t>
            </a:r>
            <a:endParaRPr lang="en-US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</a:t>
            </a:r>
            <a:r>
              <a:rPr lang="en-US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TOXICOLOGICAL EVALUATION OF 2-METHYLTHIOPHENE FROM PETROLEUM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INDUSTRIAL TECHNOLOGIES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VOL. 8 (1)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134-138,</a:t>
            </a:r>
            <a:r>
              <a:rPr lang="bg-BG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bg-BG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</a:t>
            </a:r>
            <a:r>
              <a:rPr lang="en-US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PROBABLE REACTIVITY OF 2-METHYLTHIOPENE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INDUSTRIAL TECHNOLOGIES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VOL. 8 (1)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139-144,</a:t>
            </a:r>
            <a:r>
              <a:rPr lang="bg-BG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bg-BG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Yana </a:t>
            </a:r>
            <a:r>
              <a:rPr lang="bg-BG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Koleva, </a:t>
            </a:r>
            <a:r>
              <a:rPr lang="bg-BG" sz="1300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Stydying the environmental fate of 2-methylthiophene</a:t>
            </a:r>
            <a:r>
              <a:rPr lang="en-US" sz="1300" b="1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Scientific and Practical Conference “Ukraine, Bulgaria, EU: Economic and Social Development Trends”, </a:t>
            </a:r>
            <a:r>
              <a:rPr lang="bg-BG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185-188, 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2021.</a:t>
            </a:r>
          </a:p>
          <a:p>
            <a:pPr lvl="0" algn="just"/>
            <a:r>
              <a:rPr lang="bg-BG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</a:t>
            </a:r>
            <a:r>
              <a:rPr lang="en-US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GB" sz="1300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probable reactivity of a petroleum component, BULGARIAN CHEMICAL COMMUNICATIONS (submitted).</a:t>
            </a:r>
            <a:endParaRPr lang="en-US" sz="1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Viktoria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Trifonova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Krasimir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Vasilev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Yana </a:t>
            </a:r>
            <a:r>
              <a:rPr lang="en-US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PREPARATION OF ARGININE COMPLEXES WITH HEAVY METAL IONS, </a:t>
            </a:r>
            <a:r>
              <a:rPr lang="bg-BG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BULGARIAN CHEMICAL COMMUNICATIONS (submitted)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bg-BG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en-US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</a:t>
            </a:r>
            <a:r>
              <a:rPr lang="en-US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Viktoria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Trifonova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Hritivelina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Zhecheva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300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Probable environmental fate of benzothiophene and its asymmetric dibenzothiophene isomers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Annual of </a:t>
            </a:r>
            <a:r>
              <a:rPr lang="en-US" sz="1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Assen</a:t>
            </a:r>
            <a:r>
              <a:rPr lang="en-US" sz="1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Zlatarov</a:t>
            </a:r>
            <a:r>
              <a:rPr lang="en-US" sz="1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University </a:t>
            </a:r>
            <a:r>
              <a:rPr lang="en-US" sz="1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Burgas</a:t>
            </a:r>
            <a:r>
              <a:rPr lang="en-US" sz="1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(submitted).</a:t>
            </a:r>
          </a:p>
          <a:p>
            <a:pPr lvl="0" algn="just"/>
            <a:endParaRPr lang="bg-BG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Списък на участията в научни форуми:</a:t>
            </a:r>
          </a:p>
          <a:p>
            <a:pPr lvl="0" algn="just"/>
            <a:r>
              <a:rPr lang="bg-BG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Към първата година: </a:t>
            </a:r>
            <a:r>
              <a:rPr lang="bg-BG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статии</a:t>
            </a:r>
          </a:p>
          <a:p>
            <a:pPr lvl="0" algn="just"/>
            <a:r>
              <a:rPr lang="bg-BG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Yana </a:t>
            </a:r>
            <a:r>
              <a:rPr lang="bg-BG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Koleva, TOXICOLOGICAL EVALUATION OF 2-METHYLTHIOPHENE FROM PETROLEUM, International conference Education, Science, Economics and Technologies, 2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bg-BG" sz="13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bg-BG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bg-BG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 June 20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bg-BG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Burgas.</a:t>
            </a:r>
            <a:endParaRPr lang="en-US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Yana </a:t>
            </a:r>
            <a:r>
              <a:rPr lang="bg-BG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Koleva, PROBABLE REACTIVITY OF 2-METHYLTHIOPENE, International conference Education, Science, Economics and Technologies, 2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bg-BG" sz="13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bg-BG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bg-BG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 June 20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bg-BG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Burgas.</a:t>
            </a:r>
            <a:endParaRPr lang="en-US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Yana </a:t>
            </a:r>
            <a:r>
              <a:rPr lang="bg-BG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Koleva, </a:t>
            </a:r>
            <a:r>
              <a:rPr lang="bg-BG" sz="1300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Stydying the environmental fate of 2-methylthiophene</a:t>
            </a:r>
            <a:r>
              <a:rPr lang="bg-BG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Международна научно-практическа конференция „Украйна, България, ЕС: икономически, технически и социални тенденции в развитието“, 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bg-BG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юни 2021, Бургас, България.</a:t>
            </a:r>
            <a:endParaRPr lang="en-US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Yana </a:t>
            </a:r>
            <a:r>
              <a:rPr lang="bg-BG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Koleva, The</a:t>
            </a:r>
            <a:r>
              <a:rPr lang="bg-BG" sz="1300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probable reactivity of a petroleum component, Ninth International Conference of FMNS “Modern Trends in Science” – 15-19.09.2021, Blagoevgrad, Bulgaria.</a:t>
            </a:r>
            <a:endParaRPr lang="en-US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1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Viktoria</a:t>
            </a:r>
            <a:r>
              <a:rPr lang="en-US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Trifonova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Krasimir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Vasilev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Koleva, 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PREPARATION OF ARGININE COMPLEXES WITH HEAVY METAL IONS</a:t>
            </a:r>
            <a:r>
              <a:rPr lang="bg-BG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Ninth International Conference of FMNS “Modern Trends in Science” – 15-19.09.2021, Blagoevgrad, Bulgaria.</a:t>
            </a:r>
            <a:endParaRPr lang="en-US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bg-BG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bg-BG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28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685800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ПУБЛИКАЦИОННА ДЕЙНОСТ КЪМ ПРОЕКТА</a:t>
            </a:r>
            <a:endParaRPr lang="en-US" sz="18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10600" cy="5638800"/>
          </a:xfrm>
        </p:spPr>
        <p:txBody>
          <a:bodyPr>
            <a:normAutofit/>
          </a:bodyPr>
          <a:lstStyle/>
          <a:p>
            <a:pPr algn="just"/>
            <a:r>
              <a:rPr lang="bg-BG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Списък </a:t>
            </a:r>
            <a:r>
              <a:rPr lang="bg-BG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научните публикации, публикувани в издания с импакт фактор (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 of Science</a:t>
            </a:r>
            <a:r>
              <a:rPr lang="bg-BG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 импакт ранг 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(Scopus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r>
              <a:rPr lang="bg-BG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статии</a:t>
            </a:r>
            <a:endParaRPr lang="en-US" sz="1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</a:t>
            </a:r>
            <a:r>
              <a:rPr lang="en-US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GB" sz="1300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probable reactivity of a petroleum component, BULGARIAN CHEMICAL COMMUNICATIONS (submitted)</a:t>
            </a:r>
            <a:endParaRPr lang="en-US" sz="1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1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Viktoria</a:t>
            </a:r>
            <a:r>
              <a:rPr lang="en-US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Trifonova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Krasimir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Vasilev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Yana </a:t>
            </a:r>
            <a:r>
              <a:rPr lang="en-US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PREPARATION OF ARGININE COMPLEXES WITH HEAVY METAL IONS, </a:t>
            </a:r>
            <a:r>
              <a:rPr lang="bg-BG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BULGARIAN CHEMICAL COMMUNICATIONS (submitted)</a:t>
            </a:r>
            <a:endParaRPr lang="en-US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Брой </a:t>
            </a:r>
            <a:r>
              <a:rPr lang="bg-BG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статии в сборници от научни конференции, представени в 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 Proceedings </a:t>
            </a:r>
            <a:r>
              <a:rPr lang="bg-BG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Thomson Reuters </a:t>
            </a:r>
            <a:r>
              <a:rPr lang="bg-BG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и/или 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SCOPUS: </a:t>
            </a:r>
            <a:endParaRPr lang="bg-BG" sz="1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Към първата година: </a:t>
            </a:r>
            <a:r>
              <a:rPr lang="bg-BG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статии</a:t>
            </a:r>
            <a:endParaRPr lang="en-US" sz="1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</a:t>
            </a:r>
            <a:r>
              <a:rPr lang="en-US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TOXICOLOGICAL EVALUATION OF 2-METHYLTHIOPHENE FROM PETROLEUM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INDUSTRIAL TECHNOLOGIES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VOL. 8 (1)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134-138,</a:t>
            </a:r>
            <a:r>
              <a:rPr lang="bg-BG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bg-BG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</a:t>
            </a:r>
            <a:r>
              <a:rPr lang="en-US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PROBABLE REACTIVITY OF 2-METHYLTHIOPENE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INDUSTRIAL TECHNOLOGIES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VOL. 8 (1)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139-144,</a:t>
            </a:r>
            <a:r>
              <a:rPr lang="bg-BG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bg-BG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Yana </a:t>
            </a:r>
            <a:r>
              <a:rPr lang="bg-BG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Koleva, </a:t>
            </a:r>
            <a:r>
              <a:rPr lang="bg-BG" sz="1300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Stydying the environmental fate of 2-methylthiophene</a:t>
            </a:r>
            <a:r>
              <a:rPr lang="en-US" sz="1300" b="1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Scientific and Practical Conference “Ukraine, Bulgaria, EU: Economic and Social Development Trends”, </a:t>
            </a:r>
            <a:r>
              <a:rPr lang="bg-BG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185-188, 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2021.</a:t>
            </a:r>
          </a:p>
          <a:p>
            <a:pPr lvl="0" algn="just"/>
            <a:r>
              <a:rPr lang="bg-BG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Yana </a:t>
            </a:r>
            <a:r>
              <a:rPr lang="en-US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GB" sz="1300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probable reactivity of a petroleum component, BULGARIAN CHEMICAL COMMUNICATIONS (submitted)</a:t>
            </a:r>
            <a:endParaRPr lang="en-US" sz="1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bg-BG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1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Viktoria</a:t>
            </a:r>
            <a:r>
              <a:rPr lang="en-US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Trifonova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Krasimir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Vasilev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Yana </a:t>
            </a:r>
            <a:r>
              <a:rPr lang="en-US" sz="1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Koleva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PREPARATION OF ARGININE COMPLEXES WITH HEAVY METAL IONS, </a:t>
            </a:r>
            <a:r>
              <a:rPr lang="bg-BG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BULGARIAN CHEMICAL COMMUNICATIONS (submitted)</a:t>
            </a:r>
            <a:endParaRPr lang="en-US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bg-BG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68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685800"/>
          </a:xfrm>
        </p:spPr>
        <p:txBody>
          <a:bodyPr>
            <a:normAutofit/>
          </a:bodyPr>
          <a:lstStyle/>
          <a:p>
            <a:r>
              <a:rPr lang="bg-BG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на студенти в научни сесии и конференции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10600" cy="5638800"/>
          </a:xfrm>
        </p:spPr>
        <p:txBody>
          <a:bodyPr>
            <a:normAutofit/>
          </a:bodyPr>
          <a:lstStyle/>
          <a:p>
            <a:pPr algn="just"/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Научната сесия за 2021 г. за студенти, докторанти и млади научни работници „Природни и технически науки”: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Елисавета Стойкова Тодорова-Койнова, Фак. №: ХКС497, „Химия на козметичните и повърхностно активните вещества“– Тема: „МЕТАБОЛИТНА АКТИВАЦИЯ НА КОНСЕРВАНТА МЕТИЛИЗОТИАЗОЛИНОНЪТ В КОЖАТА“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Георги Василев Русев, Фак. №: ИИТХшп32, Специалност: ИИТХХО – Тема: „ВЕРОЯТНА МЕТАБОЛИТНА АКТИВАЦИЯ НА БЕНЗОТИОФЕН В ЧЕРНИЯ ДРОБ“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 Еко Конференция 2021: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Георги Василев Русев, Фак. №: ИИТХшп32, Специалност: ИИТХХО – Тема: „Влияние на бензотиофена върху околната среда“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Представяне в гр. Поморие (град Поморие-02/09/2021 Природозащитна бригада „Поморийско езеро 2021) във връзка с БФБ финансиран проект за дипломна работа на тема: „</a:t>
            </a:r>
            <a:r>
              <a:rPr lang="bg-BG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Предсказване вероятното токсично влияние на нефтосъдържащи сяроорганични съединения върху живите организми и околната среда“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Георги Василев Русев, Фак. №: ИИТХшп32, Специалност: ИИТХХО 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Защитена дипломна работа по темата: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Георги Василев Русев, Фак. №: ИИТХшп32, Специалност: ИИТХХО: тема: „</a:t>
            </a:r>
            <a:r>
              <a:rPr lang="bg-BG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Предсказване вероятното токсично влияние на нефтосъдържащи сяроорганични съединения върху живите организми и околната среда“, както и спечелен и финансиран проект по темата към </a:t>
            </a:r>
            <a:r>
              <a:rPr lang="bg-BG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БФБ.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02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685800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 ФИНАНСОВ ОТЧЕТ НА ПРОЕКТА</a:t>
            </a:r>
            <a:endParaRPr lang="en-US" sz="18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10600" cy="5638800"/>
          </a:xfrm>
        </p:spPr>
        <p:txBody>
          <a:bodyPr>
            <a:normAutofit/>
          </a:bodyPr>
          <a:lstStyle/>
          <a:p>
            <a:pPr algn="just"/>
            <a:r>
              <a:rPr 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 СТОЙНОСТ НА ПРОЕКТА: 3300 ЛЕВА</a:t>
            </a:r>
            <a:r>
              <a:rPr lang="bg-BG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-ва година – 1300 лв;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-ра година – 2000 лв.)</a:t>
            </a:r>
          </a:p>
          <a:p>
            <a:pPr algn="just"/>
            <a:r>
              <a:rPr 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Други материали и активи: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Външен диск – 198.86 лв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Лазерен принтер – 390.00 лв</a:t>
            </a:r>
          </a:p>
          <a:p>
            <a:pPr algn="just"/>
            <a:r>
              <a:rPr 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Такси правоучастия: 210.00 лв</a:t>
            </a:r>
          </a:p>
          <a:p>
            <a:pPr algn="just"/>
            <a:r>
              <a:rPr 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Външни услуги: 305.75 лв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Монографии</a:t>
            </a:r>
          </a:p>
          <a:p>
            <a:pPr algn="just"/>
            <a:r>
              <a:rPr 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Рецензенти: 65.00 лв</a:t>
            </a:r>
          </a:p>
          <a:p>
            <a:pPr algn="just"/>
            <a:r>
              <a:rPr 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Административно/финансово-счетоводно обслужване: 130.00 лв</a:t>
            </a:r>
          </a:p>
          <a:p>
            <a:pPr algn="just"/>
            <a:endParaRPr lang="bg-BG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Общо извършени разходи по проекта (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година):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1299</a:t>
            </a:r>
            <a:r>
              <a:rPr 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61</a:t>
            </a:r>
            <a:r>
              <a:rPr 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лева</a:t>
            </a:r>
          </a:p>
          <a:p>
            <a:pPr algn="just"/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66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10600" cy="5638800"/>
          </a:xfrm>
        </p:spPr>
        <p:txBody>
          <a:bodyPr>
            <a:normAutofit/>
          </a:bodyPr>
          <a:lstStyle/>
          <a:p>
            <a:pPr algn="just"/>
            <a:endParaRPr lang="bg-BG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ВИ ЗА ВНИМАНИЕТО!</a:t>
            </a:r>
            <a:endParaRPr lang="bg-BG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46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3349</TotalTime>
  <Words>1079</Words>
  <Application>Microsoft Office PowerPoint</Application>
  <PresentationFormat>On-screen Show (4:3)</PresentationFormat>
  <Paragraphs>129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      ОТЧЕТ НА ПРОЕКТ НИХ 452/2021     тема на проекта: “ПРЕДВИЖДАНЕ НА ТОКСИЧНОТО ВЛИЯНИЕ НА СЯРООРГАНИЧНИТЕ СЪЕДИНЕНИЯ ОТ НЕФТА ВЪРХУ ЖИВИТЕ ОРГАНИЗМИ И ОКОЛНАТА СРЕДА”   Ръководител на работния колектив: доц. д-р Я. Колева     Декември 2021 г.  </vt:lpstr>
      <vt:lpstr>РАБОТЕН КОЛЕКТИВ НА ПРОЕКТА</vt:lpstr>
      <vt:lpstr>ЦЕЛИ И ЗАДАЧИ НА ПРОЕКТА</vt:lpstr>
      <vt:lpstr>ПОСТИГНАТИ НАУЧНИ РЕЗУЛТАТИ КЪМ ПРОЕКТА</vt:lpstr>
      <vt:lpstr>ПУБЛИКАЦИОННА ДЕЙНОСТ КЪМ ПРОЕКТА</vt:lpstr>
      <vt:lpstr>ПУБЛИКАЦИОННА ДЕЙНОСТ КЪМ ПРОЕКТА</vt:lpstr>
      <vt:lpstr>Участие на студенти в научни сесии и конференции</vt:lpstr>
      <vt:lpstr>ОБОБЩЕН ФИНАНСОВ ОТЧЕТ НА ПРОЕКТА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HP Pavilion</cp:lastModifiedBy>
  <cp:revision>338</cp:revision>
  <dcterms:created xsi:type="dcterms:W3CDTF">2020-10-27T18:39:18Z</dcterms:created>
  <dcterms:modified xsi:type="dcterms:W3CDTF">2021-12-16T14:57:07Z</dcterms:modified>
</cp:coreProperties>
</file>