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37A9-D1FE-4E59-A20D-13DA579D8F95}" type="datetimeFigureOut">
              <a:rPr lang="bg-BG" smtClean="0"/>
              <a:t>08.12.2020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B19A-7A21-4CEA-A0E0-26D4AC5C365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85658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37A9-D1FE-4E59-A20D-13DA579D8F95}" type="datetimeFigureOut">
              <a:rPr lang="bg-BG" smtClean="0"/>
              <a:t>08.12.2020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B19A-7A21-4CEA-A0E0-26D4AC5C365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99867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37A9-D1FE-4E59-A20D-13DA579D8F95}" type="datetimeFigureOut">
              <a:rPr lang="bg-BG" smtClean="0"/>
              <a:t>08.12.2020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B19A-7A21-4CEA-A0E0-26D4AC5C365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21992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37A9-D1FE-4E59-A20D-13DA579D8F95}" type="datetimeFigureOut">
              <a:rPr lang="bg-BG" smtClean="0"/>
              <a:t>08.12.2020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B19A-7A21-4CEA-A0E0-26D4AC5C365B}" type="slidenum">
              <a:rPr lang="bg-BG" smtClean="0"/>
              <a:t>‹#›</a:t>
            </a:fld>
            <a:endParaRPr lang="bg-BG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7970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37A9-D1FE-4E59-A20D-13DA579D8F95}" type="datetimeFigureOut">
              <a:rPr lang="bg-BG" smtClean="0"/>
              <a:t>08.12.2020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B19A-7A21-4CEA-A0E0-26D4AC5C365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12149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37A9-D1FE-4E59-A20D-13DA579D8F95}" type="datetimeFigureOut">
              <a:rPr lang="bg-BG" smtClean="0"/>
              <a:t>08.12.2020 г.</a:t>
            </a:fld>
            <a:endParaRPr lang="bg-B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B19A-7A21-4CEA-A0E0-26D4AC5C365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182978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37A9-D1FE-4E59-A20D-13DA579D8F95}" type="datetimeFigureOut">
              <a:rPr lang="bg-BG" smtClean="0"/>
              <a:t>08.12.2020 г.</a:t>
            </a:fld>
            <a:endParaRPr lang="bg-B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B19A-7A21-4CEA-A0E0-26D4AC5C365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506793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37A9-D1FE-4E59-A20D-13DA579D8F95}" type="datetimeFigureOut">
              <a:rPr lang="bg-BG" smtClean="0"/>
              <a:t>08.12.2020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B19A-7A21-4CEA-A0E0-26D4AC5C365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33797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37A9-D1FE-4E59-A20D-13DA579D8F95}" type="datetimeFigureOut">
              <a:rPr lang="bg-BG" smtClean="0"/>
              <a:t>08.12.2020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B19A-7A21-4CEA-A0E0-26D4AC5C365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3840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37A9-D1FE-4E59-A20D-13DA579D8F95}" type="datetimeFigureOut">
              <a:rPr lang="bg-BG" smtClean="0"/>
              <a:t>08.12.2020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B19A-7A21-4CEA-A0E0-26D4AC5C365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32301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37A9-D1FE-4E59-A20D-13DA579D8F95}" type="datetimeFigureOut">
              <a:rPr lang="bg-BG" smtClean="0"/>
              <a:t>08.12.2020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B19A-7A21-4CEA-A0E0-26D4AC5C365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24932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37A9-D1FE-4E59-A20D-13DA579D8F95}" type="datetimeFigureOut">
              <a:rPr lang="bg-BG" smtClean="0"/>
              <a:t>08.12.2020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B19A-7A21-4CEA-A0E0-26D4AC5C365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10230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37A9-D1FE-4E59-A20D-13DA579D8F95}" type="datetimeFigureOut">
              <a:rPr lang="bg-BG" smtClean="0"/>
              <a:t>08.12.2020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B19A-7A21-4CEA-A0E0-26D4AC5C365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6830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37A9-D1FE-4E59-A20D-13DA579D8F95}" type="datetimeFigureOut">
              <a:rPr lang="bg-BG" smtClean="0"/>
              <a:t>08.12.2020 г.</a:t>
            </a:fld>
            <a:endParaRPr lang="bg-BG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B19A-7A21-4CEA-A0E0-26D4AC5C365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23557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37A9-D1FE-4E59-A20D-13DA579D8F95}" type="datetimeFigureOut">
              <a:rPr lang="bg-BG" smtClean="0"/>
              <a:t>08.12.2020 г.</a:t>
            </a:fld>
            <a:endParaRPr lang="bg-BG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B19A-7A21-4CEA-A0E0-26D4AC5C365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87246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37A9-D1FE-4E59-A20D-13DA579D8F95}" type="datetimeFigureOut">
              <a:rPr lang="bg-BG" smtClean="0"/>
              <a:t>08.12.2020 г.</a:t>
            </a:fld>
            <a:endParaRPr lang="bg-BG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B19A-7A21-4CEA-A0E0-26D4AC5C365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16678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37A9-D1FE-4E59-A20D-13DA579D8F95}" type="datetimeFigureOut">
              <a:rPr lang="bg-BG" smtClean="0"/>
              <a:t>08.12.2020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B19A-7A21-4CEA-A0E0-26D4AC5C365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8824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9EC37A9-D1FE-4E59-A20D-13DA579D8F95}" type="datetimeFigureOut">
              <a:rPr lang="bg-BG" smtClean="0"/>
              <a:t>08.12.2020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0B19A-7A21-4CEA-A0E0-26D4AC5C365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522297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7937" y="0"/>
            <a:ext cx="8825658" cy="3845662"/>
          </a:xfrm>
        </p:spPr>
        <p:txBody>
          <a:bodyPr/>
          <a:lstStyle/>
          <a:p>
            <a:r>
              <a:rPr lang="bg-BG" sz="2400" b="1" dirty="0"/>
              <a:t>Проект: </a:t>
            </a:r>
            <a:r>
              <a:rPr lang="bg-BG" sz="2400" dirty="0"/>
              <a:t>РАЗРАБОТВАНЕ НА МОЛЕКУЛЯРНО-ГЕНЕТИЧЕН МЕТОД ЗА БЪРЗА ОЦЕНКА НА ЕЛEКТРОГЕННИЯ ПОТЕНЦИАЛ НА БАКТЕРИАЛНИ КУЛТУРИ ПРИЛАГАНИ В БИО-ЕЛЕКТРОХИМИЧНИ СИСТЕМИ ЗА ПРЕЧИСТВАНЕ НА ОТПАДЪЧНИ ВОДИ</a:t>
            </a:r>
            <a:br>
              <a:rPr lang="bg-BG" sz="2400" dirty="0"/>
            </a:br>
            <a:r>
              <a:rPr lang="bg-BG" sz="2400" dirty="0"/>
              <a:t> </a:t>
            </a:r>
            <a:br>
              <a:rPr lang="bg-BG" sz="2400" dirty="0"/>
            </a:br>
            <a:r>
              <a:rPr lang="bg-BG" sz="2400" b="1" dirty="0"/>
              <a:t>ДОГОВОР:</a:t>
            </a:r>
            <a:r>
              <a:rPr lang="bg-BG" sz="2400" dirty="0"/>
              <a:t> НИХД-</a:t>
            </a:r>
            <a:r>
              <a:rPr lang="en-US" sz="2400" dirty="0"/>
              <a:t> № НИХ - 446/2020 </a:t>
            </a:r>
            <a:r>
              <a:rPr lang="en-US" sz="2400" dirty="0" smtClean="0"/>
              <a:t>г</a:t>
            </a:r>
            <a:r>
              <a:rPr lang="bg-BG" sz="2400" dirty="0" smtClean="0"/>
              <a:t>.</a:t>
            </a:r>
            <a:br>
              <a:rPr lang="bg-BG" sz="2400" dirty="0" smtClean="0"/>
            </a:br>
            <a:r>
              <a:rPr lang="bg-BG" sz="2400" dirty="0" smtClean="0"/>
              <a:t/>
            </a:r>
            <a:br>
              <a:rPr lang="bg-BG" sz="2400" dirty="0" smtClean="0"/>
            </a:br>
            <a:r>
              <a:rPr lang="bg-BG" sz="2400" b="1" dirty="0" smtClean="0"/>
              <a:t>СРОК на проекта</a:t>
            </a:r>
            <a:r>
              <a:rPr lang="bg-BG" sz="2400" dirty="0" smtClean="0"/>
              <a:t>: едногодишен</a:t>
            </a:r>
            <a:endParaRPr lang="bg-BG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7937" y="4462999"/>
            <a:ext cx="9272899" cy="2265840"/>
          </a:xfrm>
        </p:spPr>
        <p:txBody>
          <a:bodyPr>
            <a:noAutofit/>
          </a:bodyPr>
          <a:lstStyle/>
          <a:p>
            <a:r>
              <a:rPr lang="bg-BG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НАУЧЕН КОЛЕКТИВ:</a:t>
            </a:r>
          </a:p>
          <a:p>
            <a:r>
              <a:rPr lang="bg-BG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Доц</a:t>
            </a:r>
            <a:r>
              <a:rPr lang="bg-BG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Хюсеин Йеменджиев – ръководител на </a:t>
            </a:r>
            <a:r>
              <a:rPr lang="bg-BG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проекта</a:t>
            </a:r>
          </a:p>
          <a:p>
            <a:r>
              <a:rPr lang="bg-BG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</a:t>
            </a:r>
            <a:r>
              <a:rPr lang="bg-BG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ас д-р Гергана Пеева – млад учен (пост докторант)</a:t>
            </a:r>
          </a:p>
          <a:p>
            <a:r>
              <a:rPr lang="bg-BG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Д-р Ралица Колева - млад учен (пост докторант)</a:t>
            </a:r>
          </a:p>
          <a:p>
            <a:r>
              <a:rPr lang="bg-BG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Инж. Мая Станчева – редовен докторант </a:t>
            </a:r>
          </a:p>
          <a:p>
            <a:endParaRPr lang="bg-BG" sz="1800" dirty="0"/>
          </a:p>
        </p:txBody>
      </p:sp>
    </p:spTree>
    <p:extLst>
      <p:ext uri="{BB962C8B-B14F-4D97-AF65-F5344CB8AC3E}">
        <p14:creationId xmlns:p14="http://schemas.microsoft.com/office/powerpoint/2010/main" val="2774689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Цели на проекта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370" y="2012827"/>
            <a:ext cx="5900603" cy="4319877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bg-BG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рамките на проекта </a:t>
            </a:r>
            <a:r>
              <a:rPr lang="bg-BG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беше поставена целта да се </a:t>
            </a:r>
            <a:r>
              <a:rPr lang="bg-BG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анализират нуклеотидни секвенции на гени, за които е известно, че са асоциирани с екстрацелуларния транспорт на електрони при безкислородно дишане. Този процес дава биохимичния фундамент за осъществяването на </a:t>
            </a:r>
            <a:r>
              <a:rPr lang="bg-BG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процесите в така </a:t>
            </a:r>
            <a:r>
              <a:rPr lang="bg-BG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популярните </a:t>
            </a:r>
            <a:r>
              <a:rPr lang="bg-BG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последните </a:t>
            </a:r>
            <a:r>
              <a:rPr lang="bg-BG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години биоелектрохимични системи (БЕС) и в частност микробиологичните горивни клетки (МГК). </a:t>
            </a:r>
            <a:endParaRPr lang="bg-BG" sz="3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 descr="https://news.berkeley.edu/wp-content/uploads/2018/09/bacteria-crop7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2162" y="2012827"/>
            <a:ext cx="5604326" cy="40475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225628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Основни дейности и резултати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371" y="1853248"/>
            <a:ext cx="5813055" cy="4195481"/>
          </a:xfrm>
        </p:spPr>
        <p:txBody>
          <a:bodyPr/>
          <a:lstStyle/>
          <a:p>
            <a:pPr lvl="0"/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Биоинформатичен </a:t>
            </a:r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дизайн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специфични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олигонуклеотидни и праймери</a:t>
            </a:r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Разработване на PCR протокол </a:t>
            </a:r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амплификация на </a:t>
            </a:r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целеви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гени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свързани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 елктрогенната </a:t>
            </a:r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активност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бактерии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Експериментална проверка за специфичност и тестове на колекционни щамове и проби от местни природни ресурси.</a:t>
            </a:r>
          </a:p>
          <a:p>
            <a:endParaRPr lang="bg-BG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420" y="1255250"/>
            <a:ext cx="2960154" cy="37350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ectangle 4"/>
          <p:cNvSpPr/>
          <p:nvPr/>
        </p:nvSpPr>
        <p:spPr>
          <a:xfrm>
            <a:off x="7421421" y="5175114"/>
            <a:ext cx="2960154" cy="1673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g-BG" sz="16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Фигура 1.</a:t>
            </a:r>
            <a:r>
              <a:rPr lang="bg-BG" sz="16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1600" dirty="0" err="1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Електрофоретичен</a:t>
            </a:r>
            <a:r>
              <a:rPr lang="bg-BG" sz="16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анализ на </a:t>
            </a:r>
            <a:r>
              <a:rPr lang="en-US" sz="16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PCR </a:t>
            </a:r>
            <a:r>
              <a:rPr lang="bg-BG" sz="16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продукти – </a:t>
            </a:r>
            <a:r>
              <a:rPr lang="en-US" sz="16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</a:t>
            </a:r>
            <a:r>
              <a:rPr lang="bg-BG" sz="16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маркер; 1, 2, 3, 4 и 10 негативни контроли. 5, 6, 7, 8 и 9 ДНК от електрохимично активни бактерии</a:t>
            </a:r>
            <a:endParaRPr lang="bg-BG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316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Разпространение на резултатите и публикационната активност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2870041"/>
            <a:ext cx="8946541" cy="2081337"/>
          </a:xfrm>
        </p:spPr>
        <p:txBody>
          <a:bodyPr/>
          <a:lstStyle/>
          <a:p>
            <a:pPr lvl="0"/>
            <a:r>
              <a:rPr lang="en-GB" dirty="0" smtClean="0"/>
              <a:t>Yana </a:t>
            </a:r>
            <a:r>
              <a:rPr lang="en-GB" dirty="0"/>
              <a:t>Mersinkova, Valentin Nenov and Hyusein Yemendzhiev: </a:t>
            </a:r>
            <a:r>
              <a:rPr lang="en-GB" b="1" dirty="0"/>
              <a:t>Comparative study of the metabolic profile of anodic culture in microbial fuel cell operated at different external resistances</a:t>
            </a:r>
            <a:r>
              <a:rPr lang="en-GB" dirty="0"/>
              <a:t>. </a:t>
            </a:r>
            <a:r>
              <a:rPr lang="en-US" dirty="0" smtClean="0"/>
              <a:t>Accepted for publication- </a:t>
            </a:r>
            <a:r>
              <a:rPr lang="en-US" i="1" dirty="0"/>
              <a:t>Biotechnology and Biotechnological Equipment</a:t>
            </a:r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50229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Обобщен финансов отчет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714500"/>
            <a:ext cx="10707688" cy="4902200"/>
          </a:xfrm>
        </p:spPr>
        <p:txBody>
          <a:bodyPr/>
          <a:lstStyle/>
          <a:p>
            <a:pPr marL="0" indent="0">
              <a:buNone/>
            </a:pPr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ПОЛУЧЕНИ СРЕДСТВА: 5000.00 ЛВ  / ИЗРАЗХОДВАНИ СРЕДСТВА: 4537.61 ЛВ.</a:t>
            </a:r>
          </a:p>
          <a:p>
            <a:pPr marL="0" indent="0">
              <a:buNone/>
            </a:pPr>
            <a:endParaRPr lang="bg-BG" dirty="0" smtClean="0"/>
          </a:p>
          <a:p>
            <a:r>
              <a:rPr lang="bg-BG" dirty="0"/>
              <a:t> Дълготрайни материални </a:t>
            </a:r>
            <a:r>
              <a:rPr lang="bg-BG" dirty="0" smtClean="0"/>
              <a:t>активи – 0 лв.</a:t>
            </a:r>
          </a:p>
          <a:p>
            <a:r>
              <a:rPr lang="bg-BG" dirty="0"/>
              <a:t>Други материали и </a:t>
            </a:r>
            <a:r>
              <a:rPr lang="bg-BG" dirty="0" smtClean="0"/>
              <a:t>активи – 3262.04 лв. (консумативи, реактиви и материали)</a:t>
            </a:r>
          </a:p>
          <a:p>
            <a:r>
              <a:rPr lang="bg-BG" dirty="0" smtClean="0"/>
              <a:t>Програмни </a:t>
            </a:r>
            <a:r>
              <a:rPr lang="bg-BG" dirty="0"/>
              <a:t>продукти и </a:t>
            </a:r>
            <a:r>
              <a:rPr lang="bg-BG" dirty="0" smtClean="0"/>
              <a:t>литература – 0 лв.</a:t>
            </a:r>
          </a:p>
          <a:p>
            <a:r>
              <a:rPr lang="bg-BG" dirty="0" smtClean="0"/>
              <a:t>Външни услуги – 629.77 лв. (</a:t>
            </a:r>
            <a:r>
              <a:rPr lang="bg-BG" dirty="0"/>
              <a:t>С</a:t>
            </a:r>
            <a:r>
              <a:rPr lang="bg-BG" dirty="0" smtClean="0"/>
              <a:t>еквенционна анализ)</a:t>
            </a:r>
          </a:p>
          <a:p>
            <a:r>
              <a:rPr lang="bg-BG" dirty="0" smtClean="0"/>
              <a:t>Такси правоучастие – 0 лв.</a:t>
            </a:r>
          </a:p>
          <a:p>
            <a:r>
              <a:rPr lang="bg-BG" dirty="0" smtClean="0"/>
              <a:t>Командировки – 80лв. (Пробонабиране)</a:t>
            </a:r>
          </a:p>
          <a:p>
            <a:r>
              <a:rPr lang="bg-BG" dirty="0"/>
              <a:t>Заплащане на </a:t>
            </a:r>
            <a:r>
              <a:rPr lang="bg-BG" dirty="0" smtClean="0"/>
              <a:t>възнаграждения – 0 лв.</a:t>
            </a:r>
          </a:p>
          <a:p>
            <a:r>
              <a:rPr lang="bg-BG" dirty="0" smtClean="0"/>
              <a:t>Рецензенти – 65лв.</a:t>
            </a:r>
          </a:p>
          <a:p>
            <a:r>
              <a:rPr lang="bg-BG" dirty="0"/>
              <a:t>Административно/финансово-счетоводно </a:t>
            </a:r>
            <a:r>
              <a:rPr lang="bg-BG" dirty="0" smtClean="0"/>
              <a:t>обслужване – 500 лв.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428183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28</TotalTime>
  <Words>340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Times New Roman</vt:lpstr>
      <vt:lpstr>Wingdings 3</vt:lpstr>
      <vt:lpstr>Ion</vt:lpstr>
      <vt:lpstr>Проект: РАЗРАБОТВАНЕ НА МОЛЕКУЛЯРНО-ГЕНЕТИЧЕН МЕТОД ЗА БЪРЗА ОЦЕНКА НА ЕЛEКТРОГЕННИЯ ПОТЕНЦИАЛ НА БАКТЕРИАЛНИ КУЛТУРИ ПРИЛАГАНИ В БИО-ЕЛЕКТРОХИМИЧНИ СИСТЕМИ ЗА ПРЕЧИСТВАНЕ НА ОТПАДЪЧНИ ВОДИ   ДОГОВОР: НИХД- № НИХ - 446/2020 г.  СРОК на проекта: едногодишен</vt:lpstr>
      <vt:lpstr>Цели на проекта</vt:lpstr>
      <vt:lpstr>Основни дейности и резултати</vt:lpstr>
      <vt:lpstr>Разпространение на резултатите и публикационната активност</vt:lpstr>
      <vt:lpstr>Обобщен финансов отчет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Проект: РАЗРАБОТВАНЕ НА МОЛЕКУЛЯРНО-ГЕНЕТИЧЕН МЕТОД ЗА БЪРЗА ОЦЕНКА НА ЕЛEКТРОГЕННИЯ ПОТЕНЦИАЛ НА БАКТЕРИАЛНИ КУЛТУРИ ПРИЛАГАНИ В БИО-ЕЛЕКТРОХИМИЧНИ СИСТЕМИ ЗА ПРЕЧИСТВАНЕ НА ОТПАДЪЧНИ ВОДИ   ДОГОВОР: НИХД- № НИХ - 446/2020 г.</dc:title>
  <dc:creator>H Yemendzhiev</dc:creator>
  <cp:lastModifiedBy>V.Manova</cp:lastModifiedBy>
  <cp:revision>5</cp:revision>
  <dcterms:created xsi:type="dcterms:W3CDTF">2020-12-07T11:39:31Z</dcterms:created>
  <dcterms:modified xsi:type="dcterms:W3CDTF">2020-12-08T06:57:52Z</dcterms:modified>
</cp:coreProperties>
</file>