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5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9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E73B84-1B9A-4802-9FC5-64BD514A84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1408" y="702366"/>
            <a:ext cx="9700592" cy="4293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Университет „Проф. </a:t>
            </a:r>
            <a:r>
              <a:rPr lang="ru-RU" sz="2400" b="1" dirty="0" smtClean="0"/>
              <a:t>д-р Асен </a:t>
            </a:r>
            <a:r>
              <a:rPr lang="ru-RU" sz="2400" b="1" dirty="0"/>
              <a:t>Златаров“ -  Бургас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ОТЧЕТ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 </a:t>
            </a:r>
            <a:r>
              <a:rPr lang="ru-RU" sz="2400" dirty="0" smtClean="0"/>
              <a:t> </a:t>
            </a:r>
            <a:r>
              <a:rPr lang="ru-RU" sz="2400" dirty="0" err="1" smtClean="0"/>
              <a:t>целия</a:t>
            </a:r>
            <a:r>
              <a:rPr lang="ru-RU" sz="2400" dirty="0" smtClean="0"/>
              <a:t> период </a:t>
            </a:r>
            <a:r>
              <a:rPr lang="ru-RU" sz="2400" dirty="0"/>
              <a:t>на договор НИХ - </a:t>
            </a:r>
            <a:r>
              <a:rPr lang="ru-RU" sz="2400" dirty="0" smtClean="0"/>
              <a:t>445/2020 </a:t>
            </a:r>
            <a:br>
              <a:rPr lang="ru-RU" sz="2400" dirty="0" smtClean="0"/>
            </a:br>
            <a:r>
              <a:rPr lang="ru-RU" sz="2400" dirty="0" smtClean="0"/>
              <a:t>(2 </a:t>
            </a:r>
            <a:r>
              <a:rPr lang="ru-RU" sz="2400" dirty="0" err="1" smtClean="0"/>
              <a:t>години</a:t>
            </a:r>
            <a:r>
              <a:rPr lang="ru-RU" sz="2400" dirty="0" smtClean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Наименование на проекта: </a:t>
            </a:r>
            <a:br>
              <a:rPr lang="ru-RU" sz="2400" dirty="0"/>
            </a:br>
            <a:r>
              <a:rPr lang="ru-RU" sz="2400" b="1" dirty="0"/>
              <a:t>Изследвания върху синтеза на цирконови и гранатови пигменти, с оглед възможното им  приложение в керамичното производство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Ръководител: </a:t>
            </a:r>
            <a:r>
              <a:rPr lang="bg-BG" sz="2400" b="1" dirty="0" smtClean="0"/>
              <a:t>гл. </a:t>
            </a:r>
            <a:r>
              <a:rPr lang="ru-RU" sz="2400" b="1" dirty="0" smtClean="0"/>
              <a:t>ас</a:t>
            </a:r>
            <a:r>
              <a:rPr lang="ru-RU" sz="2400" b="1" dirty="0"/>
              <a:t>. д-р Фила Славова Йовкова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061" y="1349706"/>
            <a:ext cx="1527096" cy="132723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986" y="5453784"/>
            <a:ext cx="5327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3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7426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Благодаря за вниманието !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067" y="1920027"/>
            <a:ext cx="4652529" cy="28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486" y="1901585"/>
            <a:ext cx="5530725" cy="28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732" y="322908"/>
            <a:ext cx="10018713" cy="798443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Научен колектив на проекта за първата година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540" y="1351721"/>
            <a:ext cx="9577118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284" y="288099"/>
            <a:ext cx="10018713" cy="967636"/>
          </a:xfrm>
        </p:spPr>
        <p:txBody>
          <a:bodyPr>
            <a:normAutofit/>
          </a:bodyPr>
          <a:lstStyle/>
          <a:p>
            <a:r>
              <a:rPr lang="ru-RU" sz="2800" b="1" dirty="0"/>
              <a:t>Научен </a:t>
            </a:r>
            <a:r>
              <a:rPr lang="ru-RU" sz="2800" b="1" dirty="0" err="1"/>
              <a:t>колектив</a:t>
            </a:r>
            <a:r>
              <a:rPr lang="ru-RU" sz="2800" b="1" dirty="0"/>
              <a:t> на проекта за </a:t>
            </a:r>
            <a:r>
              <a:rPr lang="ru-RU" sz="2800" b="1" dirty="0" err="1" smtClean="0"/>
              <a:t>втората</a:t>
            </a:r>
            <a:r>
              <a:rPr lang="ru-RU" sz="2800" b="1" dirty="0" smtClean="0"/>
              <a:t> </a:t>
            </a:r>
            <a:r>
              <a:rPr lang="ru-RU" sz="2800" b="1" dirty="0"/>
              <a:t>година</a:t>
            </a:r>
            <a:endParaRPr lang="en-US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101" y="1386314"/>
            <a:ext cx="8421081" cy="54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8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1000"/>
            <a:ext cx="10018713" cy="917713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Цели и задачи на проекта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37253"/>
            <a:ext cx="10018713" cy="4253948"/>
          </a:xfrm>
        </p:spPr>
        <p:txBody>
          <a:bodyPr/>
          <a:lstStyle/>
          <a:p>
            <a:pPr algn="just"/>
            <a:r>
              <a:rPr lang="ru-RU" dirty="0"/>
              <a:t>Целта на настоящия проект е да се синтезират нови керамични пигменти, които да се </a:t>
            </a:r>
            <a:r>
              <a:rPr lang="ru-RU" dirty="0" err="1" smtClean="0"/>
              <a:t>използват</a:t>
            </a:r>
            <a:r>
              <a:rPr lang="ru-RU" dirty="0" smtClean="0"/>
              <a:t> </a:t>
            </a:r>
            <a:r>
              <a:rPr lang="ru-RU" dirty="0"/>
              <a:t>в керамичната и стъкларската промишленост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 В проекта са определени 2 основни </a:t>
            </a:r>
            <a:r>
              <a:rPr lang="ru-RU" dirty="0" smtClean="0"/>
              <a:t>задачи: </a:t>
            </a:r>
            <a:r>
              <a:rPr lang="ru-RU" dirty="0"/>
              <a:t>синтез на керамични пигменти; изследване и охарактеризиране на получените  керамични  пигменти.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61730"/>
            <a:ext cx="10018713" cy="1036983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Постигнати научни резултати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258" y="1325763"/>
            <a:ext cx="10018713" cy="422744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-BG" sz="2000" dirty="0">
                <a:latin typeface="+mj-lt"/>
                <a:ea typeface="Calibri" panose="020F0502020204030204" pitchFamily="34" charset="0"/>
              </a:rPr>
              <a:t>Синтезирани са циркониеви </a:t>
            </a:r>
            <a:r>
              <a:rPr lang="bg-BG" sz="2000" dirty="0" smtClean="0">
                <a:latin typeface="+mj-lt"/>
                <a:ea typeface="Calibri" panose="020F0502020204030204" pitchFamily="34" charset="0"/>
              </a:rPr>
              <a:t>и гранатови пигменти 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чрез метода на </a:t>
            </a:r>
            <a:r>
              <a:rPr lang="bg-BG" sz="2000" dirty="0" err="1">
                <a:latin typeface="+mj-lt"/>
                <a:ea typeface="Calibri" panose="020F0502020204030204" pitchFamily="34" charset="0"/>
              </a:rPr>
              <a:t>твърдофазен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 синтез. Като изходни  суровини са използвани както  чисти така и отпадни суровини.</a:t>
            </a:r>
            <a:r>
              <a:rPr lang="bg-BG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Тези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пигментите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използват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често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керамичната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индустрия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поради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тяхната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висока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химическа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стабилност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превъзходна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устойчивост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разтваряне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време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изпичане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глазури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endParaRPr lang="bg-BG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-BG" sz="2000" dirty="0" smtClean="0">
                <a:latin typeface="+mj-lt"/>
                <a:ea typeface="Calibri" panose="020F0502020204030204" pitchFamily="34" charset="0"/>
              </a:rPr>
              <a:t>Създаден 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е полезен модел за получаване на син на цвят керамичен пигмент на основа отпадъчен </a:t>
            </a:r>
            <a:r>
              <a:rPr lang="bg-BG" sz="2000" dirty="0" err="1">
                <a:latin typeface="+mj-lt"/>
                <a:ea typeface="Calibri" panose="020F0502020204030204" pitchFamily="34" charset="0"/>
              </a:rPr>
              <a:t>Co-Mo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 катализатор от нефтопреработвателната промишленост.</a:t>
            </a:r>
            <a:r>
              <a:rPr lang="bg-BG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Издадено е свидетелство за регистрация на полезен </a:t>
            </a:r>
            <a:r>
              <a:rPr lang="bg-BG" sz="2000" dirty="0" smtClean="0">
                <a:latin typeface="+mj-lt"/>
                <a:ea typeface="Calibri" panose="020F0502020204030204" pitchFamily="34" charset="0"/>
              </a:rPr>
              <a:t>модел.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000" dirty="0" err="1" smtClean="0"/>
              <a:t>Създаден</a:t>
            </a:r>
            <a:r>
              <a:rPr lang="ru-RU" sz="2000" dirty="0" smtClean="0"/>
              <a:t> </a:t>
            </a:r>
            <a:r>
              <a:rPr lang="ru-RU" sz="2000" dirty="0"/>
              <a:t>е полезен </a:t>
            </a:r>
            <a:r>
              <a:rPr lang="ru-RU" sz="2000" dirty="0" err="1"/>
              <a:t>модел</a:t>
            </a:r>
            <a:r>
              <a:rPr lang="ru-RU" sz="2000" dirty="0"/>
              <a:t> за </a:t>
            </a:r>
            <a:r>
              <a:rPr lang="ru-RU" sz="2000" dirty="0" err="1"/>
              <a:t>получаване</a:t>
            </a:r>
            <a:r>
              <a:rPr lang="ru-RU" sz="2000" dirty="0"/>
              <a:t> на </a:t>
            </a:r>
            <a:r>
              <a:rPr lang="ru-RU" sz="2000" dirty="0" err="1"/>
              <a:t>лилав</a:t>
            </a:r>
            <a:r>
              <a:rPr lang="ru-RU" sz="2000" dirty="0"/>
              <a:t> </a:t>
            </a:r>
            <a:r>
              <a:rPr lang="ru-RU" sz="2000" dirty="0" err="1"/>
              <a:t>керамичен</a:t>
            </a:r>
            <a:r>
              <a:rPr lang="ru-RU" sz="2000" dirty="0"/>
              <a:t> пигмент с </a:t>
            </a:r>
            <a:r>
              <a:rPr lang="ru-RU" sz="2000" dirty="0" err="1"/>
              <a:t>използване</a:t>
            </a:r>
            <a:r>
              <a:rPr lang="ru-RU" sz="2000" dirty="0"/>
              <a:t> на </a:t>
            </a:r>
            <a:r>
              <a:rPr lang="ru-RU" sz="2000" dirty="0" err="1"/>
              <a:t>отпадъчни</a:t>
            </a:r>
            <a:r>
              <a:rPr lang="ru-RU" sz="2000" dirty="0"/>
              <a:t> </a:t>
            </a:r>
            <a:r>
              <a:rPr lang="ru-RU" sz="2000" dirty="0" err="1"/>
              <a:t>оризови</a:t>
            </a:r>
            <a:r>
              <a:rPr lang="ru-RU" sz="2000" dirty="0"/>
              <a:t> </a:t>
            </a:r>
            <a:r>
              <a:rPr lang="ru-RU" sz="2000" dirty="0" err="1"/>
              <a:t>люспи</a:t>
            </a:r>
            <a:r>
              <a:rPr lang="ru-RU" sz="2000" dirty="0"/>
              <a:t>. </a:t>
            </a:r>
            <a:r>
              <a:rPr lang="ru-RU" sz="2000" dirty="0" err="1"/>
              <a:t>Подадена</a:t>
            </a:r>
            <a:r>
              <a:rPr lang="ru-RU" sz="2000" dirty="0"/>
              <a:t> е заявка за полезен </a:t>
            </a:r>
            <a:r>
              <a:rPr lang="ru-RU" sz="2000" dirty="0" err="1"/>
              <a:t>модел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5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836" y="375781"/>
            <a:ext cx="10018713" cy="391438"/>
          </a:xfrm>
        </p:spPr>
        <p:txBody>
          <a:bodyPr>
            <a:normAutofit fontScale="90000"/>
          </a:bodyPr>
          <a:lstStyle/>
          <a:p>
            <a:r>
              <a:rPr lang="bg-BG" sz="2800" b="1" dirty="0" err="1" smtClean="0"/>
              <a:t>Публикационна</a:t>
            </a:r>
            <a:r>
              <a:rPr lang="bg-BG" sz="2800" b="1" dirty="0" smtClean="0"/>
              <a:t> дейност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362" y="1478072"/>
            <a:ext cx="10018713" cy="481417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bg-BG" sz="18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Fila</a:t>
            </a:r>
            <a:r>
              <a:rPr lang="bg-BG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Yovkova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Irena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Markovska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Tsvetan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Dimitrov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zircon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ceramic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pigments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synthesized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pure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bg-BG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 </a:t>
            </a:r>
            <a:r>
              <a:rPr lang="bg-BG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bg-BG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 </a:t>
            </a:r>
            <a:r>
              <a:rPr lang="bg-BG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Ruse</a:t>
            </a:r>
            <a:r>
              <a:rPr lang="bg-BG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bg-BG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Angel</a:t>
            </a:r>
            <a:r>
              <a:rPr lang="bg-BG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Kanchev</a:t>
            </a:r>
            <a:r>
              <a:rPr lang="bg-BG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59,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10.1, </a:t>
            </a:r>
            <a:r>
              <a:rPr lang="bg-BG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2020.</a:t>
            </a:r>
          </a:p>
          <a:p>
            <a:pPr marL="34290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Irena </a:t>
            </a:r>
            <a:r>
              <a:rPr lang="en-GB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Markovska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Fila </a:t>
            </a:r>
            <a:r>
              <a:rPr lang="en-GB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Yovkova</a:t>
            </a:r>
            <a:r>
              <a:rPr lang="en-GB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vetan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Dimitrov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zircon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pigments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synthesized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agricultural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Annual of   </a:t>
            </a:r>
            <a:r>
              <a:rPr lang="en-US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Assen</a:t>
            </a:r>
            <a:r>
              <a:rPr lang="en-US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Zlatarov</a:t>
            </a:r>
            <a:r>
              <a:rPr lang="en-US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University,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2020,  volume  </a:t>
            </a:r>
            <a:r>
              <a:rPr 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ХLIX</a:t>
            </a:r>
            <a:r>
              <a:rPr lang="bg-BG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Yovkova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Markovska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Garnet Ceramic Pigments doped with several d-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Chromophore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Elements, Annual of  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Zlatarov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University, 2021,   volume L, book 1 (in press).</a:t>
            </a:r>
          </a:p>
          <a:p>
            <a:pPr marL="34290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Fila </a:t>
            </a: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Yovkova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Irena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Markovska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Tsvetan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Dimitrov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Synthesis of  garnet pigments at low temperature, Proceedings of  University of  Ruse “Angel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Kanchev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”, vol</a:t>
            </a:r>
            <a:r>
              <a:rPr 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g-BG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book</a:t>
            </a:r>
            <a:r>
              <a:rPr lang="bg-BG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10.1</a:t>
            </a:r>
            <a:r>
              <a:rPr 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2021.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Irena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Markovska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Tsvetan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Dimitrov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Fila </a:t>
            </a: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Yovkova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Zircon Ceramic Pigments synthesized by utilization of waste  rice husk as silica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</a:t>
            </a:r>
            <a:r>
              <a:rPr lang="bg-BG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е, 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Journal of Environmental Protection and Ecology, Vol. 22, Issue 4, pp. 1458–1467.</a:t>
            </a:r>
          </a:p>
          <a:p>
            <a:pPr marL="342900" indent="-342900" algn="just">
              <a:lnSpc>
                <a:spcPct val="107000"/>
              </a:lnSpc>
              <a:spcAft>
                <a:spcPts val="1000"/>
              </a:spcAft>
              <a:buAutoNum type="arabicPeriod"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166" y="836113"/>
            <a:ext cx="10018713" cy="817322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Участия в научни конференции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674" y="2217108"/>
            <a:ext cx="7459274" cy="3724406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Fila </a:t>
            </a:r>
            <a:r>
              <a:rPr lang="en-US" b="1" dirty="0" err="1"/>
              <a:t>Yovkova</a:t>
            </a:r>
            <a:r>
              <a:rPr lang="en-US" dirty="0"/>
              <a:t>, Irena </a:t>
            </a:r>
            <a:r>
              <a:rPr lang="en-US" dirty="0" err="1"/>
              <a:t>Markovska</a:t>
            </a:r>
            <a:r>
              <a:rPr lang="en-US" dirty="0"/>
              <a:t>, </a:t>
            </a:r>
            <a:r>
              <a:rPr lang="en-US" dirty="0" err="1"/>
              <a:t>Tsvetan</a:t>
            </a:r>
            <a:r>
              <a:rPr lang="en-US" dirty="0"/>
              <a:t> </a:t>
            </a:r>
            <a:r>
              <a:rPr lang="en-US" dirty="0" err="1"/>
              <a:t>Dimitrov</a:t>
            </a:r>
            <a:r>
              <a:rPr lang="en-US" dirty="0"/>
              <a:t>, Study of the color parameters of zircon ceramic pigments synthesized from pure raw materials, Proceedings of  University of  Ruse “Angel </a:t>
            </a:r>
            <a:r>
              <a:rPr lang="en-US" dirty="0" err="1"/>
              <a:t>Kanchev</a:t>
            </a:r>
            <a:r>
              <a:rPr lang="en-US" dirty="0"/>
              <a:t>”, vol. 59, book 10.1, 2020</a:t>
            </a:r>
            <a:r>
              <a:rPr lang="en-US" dirty="0" smtClean="0"/>
              <a:t>.</a:t>
            </a:r>
            <a:endParaRPr lang="bg-BG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/>
              <a:t>Fila </a:t>
            </a:r>
            <a:r>
              <a:rPr lang="en-US" b="1" dirty="0" err="1"/>
              <a:t>Yovkova</a:t>
            </a:r>
            <a:r>
              <a:rPr lang="en-US" dirty="0"/>
              <a:t>, Irena </a:t>
            </a:r>
            <a:r>
              <a:rPr lang="en-US" dirty="0" err="1"/>
              <a:t>Markovska</a:t>
            </a:r>
            <a:r>
              <a:rPr lang="en-US" dirty="0"/>
              <a:t>, </a:t>
            </a:r>
            <a:r>
              <a:rPr lang="en-US" dirty="0" err="1"/>
              <a:t>Tsvetan</a:t>
            </a:r>
            <a:r>
              <a:rPr lang="en-US" dirty="0"/>
              <a:t> </a:t>
            </a:r>
            <a:r>
              <a:rPr lang="en-US" dirty="0" err="1"/>
              <a:t>Dimitrov</a:t>
            </a:r>
            <a:r>
              <a:rPr lang="en-US" dirty="0"/>
              <a:t>, Ceramic pigments of the garnet type synthesized by utilization of rice husk ash, International seminar "Theory and Application of Sinter-Crystallization", 27-30 September, </a:t>
            </a:r>
            <a:r>
              <a:rPr lang="en-US" dirty="0" err="1"/>
              <a:t>Sandanski</a:t>
            </a:r>
            <a:r>
              <a:rPr lang="en-US" dirty="0"/>
              <a:t>, Bulgaria, 2021.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/>
              <a:t>Fila </a:t>
            </a:r>
            <a:r>
              <a:rPr lang="en-US" b="1" dirty="0" err="1"/>
              <a:t>Yovkova</a:t>
            </a:r>
            <a:r>
              <a:rPr lang="en-US" dirty="0"/>
              <a:t>, Irena </a:t>
            </a:r>
            <a:r>
              <a:rPr lang="en-US" dirty="0" err="1"/>
              <a:t>Markovska</a:t>
            </a:r>
            <a:r>
              <a:rPr lang="en-US" dirty="0"/>
              <a:t>, </a:t>
            </a:r>
            <a:r>
              <a:rPr lang="en-US" dirty="0" err="1"/>
              <a:t>Tsvetan</a:t>
            </a:r>
            <a:r>
              <a:rPr lang="en-US" dirty="0"/>
              <a:t> </a:t>
            </a:r>
            <a:r>
              <a:rPr lang="en-US" dirty="0" err="1"/>
              <a:t>Dimitrov</a:t>
            </a:r>
            <a:r>
              <a:rPr lang="en-US" dirty="0"/>
              <a:t>, Synthesis of  garnet pigments at low temperature, The 60th annual scientific conference of University of Ruse branch- </a:t>
            </a:r>
            <a:r>
              <a:rPr lang="en-US" dirty="0" err="1"/>
              <a:t>Razgrad</a:t>
            </a:r>
            <a:r>
              <a:rPr lang="en-US" dirty="0"/>
              <a:t>, 05- 06 November, </a:t>
            </a:r>
            <a:r>
              <a:rPr lang="en-US" dirty="0" err="1"/>
              <a:t>Razgrad</a:t>
            </a:r>
            <a:r>
              <a:rPr lang="en-US" dirty="0"/>
              <a:t>,  Bulgaria, 2021. 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729" y="3620022"/>
            <a:ext cx="2697271" cy="323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729" y="363256"/>
            <a:ext cx="2697271" cy="32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49" y="384087"/>
            <a:ext cx="10018713" cy="679174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Финансов отчет</a:t>
            </a:r>
            <a:endParaRPr lang="en-US" sz="28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1277656"/>
            <a:ext cx="5810878" cy="54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732" y="447806"/>
            <a:ext cx="10018713" cy="504173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Финансов отчет</a:t>
            </a:r>
            <a:endParaRPr lang="en-US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918" y="1327759"/>
            <a:ext cx="5973867" cy="49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149</TotalTime>
  <Words>499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Symbol</vt:lpstr>
      <vt:lpstr>Times New Roman</vt:lpstr>
      <vt:lpstr>Parallax</vt:lpstr>
      <vt:lpstr>Университет „Проф. д-р Асен Златаров“ -  Бургас  ОТЧЕТ  за  целия период на договор НИХ - 445/2020  (2 години)  Наименование на проекта:  Изследвания върху синтеза на цирконови и гранатови пигменти, с оглед възможното им  приложение в керамичното производство  Ръководител: гл. ас. д-р Фила Славова Йовкова </vt:lpstr>
      <vt:lpstr>Научен колектив на проекта за първата година</vt:lpstr>
      <vt:lpstr>Научен колектив на проекта за втората година</vt:lpstr>
      <vt:lpstr>Цели и задачи на проекта</vt:lpstr>
      <vt:lpstr>Постигнати научни резултати</vt:lpstr>
      <vt:lpstr>Публикационна дейност</vt:lpstr>
      <vt:lpstr>Участия в научни конференции</vt:lpstr>
      <vt:lpstr>Финансов отчет</vt:lpstr>
      <vt:lpstr>Финансов отчет</vt:lpstr>
      <vt:lpstr>Благодаря за вниманието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Iliana R. Ishmerieva</cp:lastModifiedBy>
  <cp:revision>51</cp:revision>
  <dcterms:created xsi:type="dcterms:W3CDTF">2020-12-01T12:29:29Z</dcterms:created>
  <dcterms:modified xsi:type="dcterms:W3CDTF">2022-01-11T11:09:40Z</dcterms:modified>
</cp:coreProperties>
</file>