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AEDE7"/>
          </a:solidFill>
        </a:fill>
      </a:tcStyle>
    </a:wholeTbl>
    <a:band1H>
      <a:tcStyle>
        <a:tcBdr/>
        <a:fill>
          <a:solidFill>
            <a:srgbClr val="F6D9CC"/>
          </a:solidFill>
        </a:fill>
      </a:tcStyle>
    </a:band1H>
    <a:band2H>
      <a:tcStyle>
        <a:tcBdr/>
      </a:tcStyle>
    </a:band2H>
    <a:band1V>
      <a:tcStyle>
        <a:tcBdr/>
        <a:fill>
          <a:solidFill>
            <a:srgbClr val="F6D9CC"/>
          </a:solidFill>
        </a:fill>
      </a:tcStyle>
    </a:band1V>
    <a:band2V>
      <a:tcStyle>
        <a:tcBdr/>
      </a:tcStyle>
    </a:band2V>
    <a:lastCol>
      <a:tcTxStyle b="on">
        <a:font>
          <a:latin typeface="+mn-lt"/>
          <a:ea typeface="+mn-ea"/>
          <a:cs typeface="+mn-cs"/>
        </a:font>
        <a:srgbClr val="FFFFFF"/>
      </a:tcTxStyle>
      <a:tcStyle>
        <a:tcBdr/>
        <a:fill>
          <a:solidFill>
            <a:srgbClr val="E78712"/>
          </a:solidFill>
        </a:fill>
      </a:tcStyle>
    </a:lastCol>
    <a:firstCol>
      <a:tcTxStyle b="on">
        <a:font>
          <a:latin typeface="+mn-lt"/>
          <a:ea typeface="+mn-ea"/>
          <a:cs typeface="+mn-cs"/>
        </a:font>
        <a:srgbClr val="FFFFFF"/>
      </a:tcTxStyle>
      <a:tcStyle>
        <a:tcBdr/>
        <a:fill>
          <a:solidFill>
            <a:srgbClr val="E78712"/>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E78712"/>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E7871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2589215" y="2514600"/>
            <a:ext cx="8915400" cy="2262783"/>
          </a:xfrm>
        </p:spPr>
        <p:txBody>
          <a:bodyPr anchor="b"/>
          <a:lstStyle>
            <a:lvl1pPr>
              <a:defRPr sz="5400"/>
            </a:lvl1pPr>
          </a:lstStyle>
          <a:p>
            <a:pPr lvl="0"/>
            <a:r>
              <a:rPr lang="en-US"/>
              <a:t>Click to edit Master title style</a:t>
            </a:r>
          </a:p>
        </p:txBody>
      </p:sp>
      <p:sp>
        <p:nvSpPr>
          <p:cNvPr id="3" name="Subtitle 2"/>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2914F929-839E-4AFF-8DEC-B44D841F7FC6}" type="datetime1">
              <a:rPr lang="en-US"/>
              <a:pPr lvl="0"/>
              <a:t>12/8/2020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Freeform 6"/>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 f4 0 f2"/>
              <a:gd name="f24" fmla="+- f3 0 f2"/>
              <a:gd name="f25" fmla="*/ f24 1 372"/>
              <a:gd name="f26" fmla="*/ f23 1 166"/>
              <a:gd name="f27" fmla="*/ 0 1 f25"/>
              <a:gd name="f28" fmla="*/ f3 1 f25"/>
              <a:gd name="f29" fmla="*/ 0 1 f26"/>
              <a:gd name="f30" fmla="*/ f4 1 f26"/>
              <a:gd name="f31" fmla="*/ f27 f21 1"/>
              <a:gd name="f32" fmla="*/ f28 f21 1"/>
              <a:gd name="f33" fmla="*/ f30 f22 1"/>
              <a:gd name="f34" fmla="*/ f29 f22 1"/>
            </a:gdLst>
            <a:ahLst/>
            <a:cxnLst>
              <a:cxn ang="3cd4">
                <a:pos x="hc" y="t"/>
              </a:cxn>
              <a:cxn ang="0">
                <a:pos x="r" y="vc"/>
              </a:cxn>
              <a:cxn ang="cd4">
                <a:pos x="hc" y="b"/>
              </a:cxn>
              <a:cxn ang="cd2">
                <a:pos x="l" y="vc"/>
              </a:cxn>
            </a:cxnLst>
            <a:rect l="f31" t="f34" r="f32" b="f33"/>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a:xfrm>
            <a:off x="531815" y="4529544"/>
            <a:ext cx="779763" cy="365129"/>
          </a:xfrm>
        </p:spPr>
        <p:txBody>
          <a:bodyPr/>
          <a:lstStyle>
            <a:lvl1pPr>
              <a:defRPr/>
            </a:lvl1pPr>
          </a:lstStyle>
          <a:p>
            <a:pPr lvl="0"/>
            <a:fld id="{3F94E448-BA1B-4150-B8F6-58CC6BD08C79}" type="slidenum">
              <a:t>‹#›</a:t>
            </a:fld>
            <a:endParaRPr lang="en-US"/>
          </a:p>
        </p:txBody>
      </p:sp>
    </p:spTree>
    <p:extLst>
      <p:ext uri="{BB962C8B-B14F-4D97-AF65-F5344CB8AC3E}">
        <p14:creationId xmlns:p14="http://schemas.microsoft.com/office/powerpoint/2010/main" val="2698918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609603"/>
            <a:ext cx="8915400" cy="3117043"/>
          </a:xfrm>
        </p:spPr>
        <p:txBody>
          <a:bodyPr anchor="ctr"/>
          <a:lstStyle>
            <a:lvl1pPr>
              <a:defRPr sz="4800"/>
            </a:lvl1pPr>
          </a:lstStyle>
          <a:p>
            <a:pPr lvl="0"/>
            <a:r>
              <a:rPr lang="en-US"/>
              <a:t>Click to edit Master title style</a:t>
            </a:r>
          </a:p>
        </p:txBody>
      </p:sp>
      <p:sp>
        <p:nvSpPr>
          <p:cNvPr id="3" name="Text Placeholder 2"/>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100FCCB5-2511-4290-A1D7-85EDE8BD2164}" type="datetime1">
              <a:rPr lang="en-US"/>
              <a:pPr lvl="0"/>
              <a:t>12/8/2020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a:xfrm>
            <a:off x="531815" y="3244135"/>
            <a:ext cx="779763" cy="365129"/>
          </a:xfrm>
        </p:spPr>
        <p:txBody>
          <a:bodyPr/>
          <a:lstStyle>
            <a:lvl1pPr>
              <a:defRPr/>
            </a:lvl1pPr>
          </a:lstStyle>
          <a:p>
            <a:pPr lvl="0"/>
            <a:fld id="{C5DE37E9-3E7C-4606-BE1A-F441108444DA}" type="slidenum">
              <a:t>‹#›</a:t>
            </a:fld>
            <a:endParaRPr lang="en-US"/>
          </a:p>
        </p:txBody>
      </p:sp>
    </p:spTree>
    <p:extLst>
      <p:ext uri="{BB962C8B-B14F-4D97-AF65-F5344CB8AC3E}">
        <p14:creationId xmlns:p14="http://schemas.microsoft.com/office/powerpoint/2010/main" val="3707537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849947" y="609603"/>
            <a:ext cx="8393926" cy="2895603"/>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n-US"/>
              <a:t>Edit Master text styles</a:t>
            </a:r>
          </a:p>
        </p:txBody>
      </p:sp>
      <p:sp>
        <p:nvSpPr>
          <p:cNvPr id="4" name="Text Placeholder 2"/>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n-US"/>
              <a:t>Edit Master text styles</a:t>
            </a:r>
          </a:p>
        </p:txBody>
      </p:sp>
      <p:sp>
        <p:nvSpPr>
          <p:cNvPr id="5" name="Date Placeholder 3"/>
          <p:cNvSpPr txBox="1">
            <a:spLocks noGrp="1"/>
          </p:cNvSpPr>
          <p:nvPr>
            <p:ph type="dt" sz="half" idx="7"/>
          </p:nvPr>
        </p:nvSpPr>
        <p:spPr/>
        <p:txBody>
          <a:bodyPr/>
          <a:lstStyle>
            <a:lvl1pPr>
              <a:defRPr/>
            </a:lvl1pPr>
          </a:lstStyle>
          <a:p>
            <a:pPr lvl="0"/>
            <a:fld id="{6D7F488D-7D2C-4E64-B238-17412373AADB}" type="datetime1">
              <a:rPr lang="en-US"/>
              <a:pPr lvl="0"/>
              <a:t>12/8/2020</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Slide Number Placeholder 5"/>
          <p:cNvSpPr txBox="1">
            <a:spLocks noGrp="1"/>
          </p:cNvSpPr>
          <p:nvPr>
            <p:ph type="sldNum" sz="quarter" idx="8"/>
          </p:nvPr>
        </p:nvSpPr>
        <p:spPr>
          <a:xfrm>
            <a:off x="531815" y="3244135"/>
            <a:ext cx="779763" cy="365129"/>
          </a:xfrm>
        </p:spPr>
        <p:txBody>
          <a:bodyPr/>
          <a:lstStyle>
            <a:lvl1pPr>
              <a:defRPr/>
            </a:lvl1pPr>
          </a:lstStyle>
          <a:p>
            <a:pPr lvl="0"/>
            <a:fld id="{37CC52D8-75AB-4773-A751-D448085AABF6}" type="slidenum">
              <a:t>‹#›</a:t>
            </a:fld>
            <a:endParaRPr lang="en-US"/>
          </a:p>
        </p:txBody>
      </p:sp>
      <p:sp>
        <p:nvSpPr>
          <p:cNvPr id="9" name="TextBox 13"/>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4"/>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val="3550941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2438403"/>
            <a:ext cx="8915400" cy="2724847"/>
          </a:xfrm>
        </p:spPr>
        <p:txBody>
          <a:bodyPr anchor="b"/>
          <a:lstStyle>
            <a:lvl1pPr>
              <a:defRPr sz="4800"/>
            </a:lvl1pPr>
          </a:lstStyle>
          <a:p>
            <a:pPr lvl="0"/>
            <a:r>
              <a:rPr lang="en-US"/>
              <a:t>Click to edit Master title style</a:t>
            </a:r>
          </a:p>
        </p:txBody>
      </p:sp>
      <p:sp>
        <p:nvSpPr>
          <p:cNvPr id="3"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Edit Master text styles</a:t>
            </a:r>
          </a:p>
        </p:txBody>
      </p:sp>
      <p:sp>
        <p:nvSpPr>
          <p:cNvPr id="4" name="Date Placeholder 4"/>
          <p:cNvSpPr txBox="1">
            <a:spLocks noGrp="1"/>
          </p:cNvSpPr>
          <p:nvPr>
            <p:ph type="dt" sz="half" idx="7"/>
          </p:nvPr>
        </p:nvSpPr>
        <p:spPr/>
        <p:txBody>
          <a:bodyPr/>
          <a:lstStyle>
            <a:lvl1pPr>
              <a:defRPr/>
            </a:lvl1pPr>
          </a:lstStyle>
          <a:p>
            <a:pPr lvl="0"/>
            <a:fld id="{6970B24E-09C2-4772-810D-2376B95CB639}" type="datetime1">
              <a:rPr lang="en-US"/>
              <a:pPr lvl="0"/>
              <a:t>12/8/2020</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6"/>
          <p:cNvSpPr txBox="1">
            <a:spLocks noGrp="1"/>
          </p:cNvSpPr>
          <p:nvPr>
            <p:ph type="sldNum" sz="quarter" idx="8"/>
          </p:nvPr>
        </p:nvSpPr>
        <p:spPr>
          <a:xfrm>
            <a:off x="531815" y="4983086"/>
            <a:ext cx="779763" cy="365129"/>
          </a:xfrm>
        </p:spPr>
        <p:txBody>
          <a:bodyPr/>
          <a:lstStyle>
            <a:lvl1pPr>
              <a:defRPr/>
            </a:lvl1pPr>
          </a:lstStyle>
          <a:p>
            <a:pPr lvl="0"/>
            <a:fld id="{77D5ED87-F498-4F34-966B-182F35A72C92}" type="slidenum">
              <a:t>‹#›</a:t>
            </a:fld>
            <a:endParaRPr lang="en-US"/>
          </a:p>
        </p:txBody>
      </p:sp>
    </p:spTree>
    <p:extLst>
      <p:ext uri="{BB962C8B-B14F-4D97-AF65-F5344CB8AC3E}">
        <p14:creationId xmlns:p14="http://schemas.microsoft.com/office/powerpoint/2010/main" val="320948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2849947" y="609603"/>
            <a:ext cx="8393926" cy="2895603"/>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en-US"/>
              <a:t>Edit Master text styles</a:t>
            </a:r>
          </a:p>
        </p:txBody>
      </p:sp>
      <p:sp>
        <p:nvSpPr>
          <p:cNvPr id="4"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E0995AD7-CD9F-4D0C-92CE-CF0888EE0BE6}" type="datetime1">
              <a:rPr lang="en-US"/>
              <a:pPr lvl="0"/>
              <a:t>12/8/2020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233E6355-7DD9-4EF7-8F0E-DA80E2B42026}" type="slidenum">
              <a:t>‹#›</a:t>
            </a:fld>
            <a:endParaRPr lang="en-US"/>
          </a:p>
        </p:txBody>
      </p:sp>
      <p:sp>
        <p:nvSpPr>
          <p:cNvPr id="9" name="TextBox 16"/>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7"/>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val="2124207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627406"/>
            <a:ext cx="8915400" cy="2880021"/>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en-US"/>
              <a:t>Edit Master text styles</a:t>
            </a:r>
          </a:p>
        </p:txBody>
      </p:sp>
      <p:sp>
        <p:nvSpPr>
          <p:cNvPr id="4"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F33757FA-1E95-4B08-B9DC-C4D25F16A5F5}" type="datetime1">
              <a:rPr lang="en-US"/>
              <a:pPr lvl="0"/>
              <a:t>12/8/2020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E6E85436-5E9E-4406-A7CD-5F3A1ED6E37E}" type="slidenum">
              <a:t>‹#›</a:t>
            </a:fld>
            <a:endParaRPr lang="en-US"/>
          </a:p>
        </p:txBody>
      </p:sp>
    </p:spTree>
    <p:extLst>
      <p:ext uri="{BB962C8B-B14F-4D97-AF65-F5344CB8AC3E}">
        <p14:creationId xmlns:p14="http://schemas.microsoft.com/office/powerpoint/2010/main" val="1321532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5AA1C186-4EAE-440D-BFDC-0C7819338F2D}" type="datetime1">
              <a:rPr lang="en-US"/>
              <a:pPr lvl="0"/>
              <a:t>12/8/2020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p:txBody>
          <a:bodyPr/>
          <a:lstStyle>
            <a:lvl1pPr>
              <a:defRPr/>
            </a:lvl1pPr>
          </a:lstStyle>
          <a:p>
            <a:pPr lvl="0"/>
            <a:fld id="{896B29D6-BC89-4E60-BDB3-AC72FD4172D0}" type="slidenum">
              <a:t>‹#›</a:t>
            </a:fld>
            <a:endParaRPr lang="en-US"/>
          </a:p>
        </p:txBody>
      </p:sp>
    </p:spTree>
    <p:extLst>
      <p:ext uri="{BB962C8B-B14F-4D97-AF65-F5344CB8AC3E}">
        <p14:creationId xmlns:p14="http://schemas.microsoft.com/office/powerpoint/2010/main" val="3229441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9294811" y="627406"/>
            <a:ext cx="2207599" cy="5283814"/>
          </a:xfrm>
        </p:spPr>
        <p:txBody>
          <a:bodyPr vert="eaVert" anchor="ct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5A09532-FDAD-4AE0-8115-EF7EBFE6C0F9}" type="datetime1">
              <a:rPr lang="en-US"/>
              <a:pPr lvl="0"/>
              <a:t>12/8/2020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p:txBody>
          <a:bodyPr/>
          <a:lstStyle>
            <a:lvl1pPr>
              <a:defRPr/>
            </a:lvl1pPr>
          </a:lstStyle>
          <a:p>
            <a:pPr lvl="0"/>
            <a:fld id="{2C3F393A-611F-46E6-96C5-6CB4DE21A572}" type="slidenum">
              <a:t>‹#›</a:t>
            </a:fld>
            <a:endParaRPr lang="en-US"/>
          </a:p>
        </p:txBody>
      </p:sp>
    </p:spTree>
    <p:extLst>
      <p:ext uri="{BB962C8B-B14F-4D97-AF65-F5344CB8AC3E}">
        <p14:creationId xmlns:p14="http://schemas.microsoft.com/office/powerpoint/2010/main" val="2245200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DE19D41B-968B-415D-B0FC-ED93A3B4FF61}" type="datetime1">
              <a:rPr lang="en-US"/>
              <a:pPr lvl="0"/>
              <a:t>12/8/2020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p:txBody>
          <a:bodyPr/>
          <a:lstStyle>
            <a:lvl1pPr>
              <a:defRPr/>
            </a:lvl1pPr>
          </a:lstStyle>
          <a:p>
            <a:pPr lvl="0"/>
            <a:fld id="{61254F5F-56EE-4E9B-B30C-2D58989EF884}" type="slidenum">
              <a:t>‹#›</a:t>
            </a:fld>
            <a:endParaRPr lang="en-US"/>
          </a:p>
        </p:txBody>
      </p:sp>
    </p:spTree>
    <p:extLst>
      <p:ext uri="{BB962C8B-B14F-4D97-AF65-F5344CB8AC3E}">
        <p14:creationId xmlns:p14="http://schemas.microsoft.com/office/powerpoint/2010/main" val="3974106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2058753"/>
            <a:ext cx="8915400" cy="1468800"/>
          </a:xfrm>
        </p:spPr>
        <p:txBody>
          <a:bodyPr anchor="b"/>
          <a:lstStyle>
            <a:lvl1pPr>
              <a:defRPr sz="4000"/>
            </a:lvl1pPr>
          </a:lstStyle>
          <a:p>
            <a:pPr lvl="0"/>
            <a:r>
              <a:rPr lang="en-US"/>
              <a:t>Click to edit Master title style</a:t>
            </a:r>
          </a:p>
        </p:txBody>
      </p:sp>
      <p:sp>
        <p:nvSpPr>
          <p:cNvPr id="3" name="Text Placeholder 2"/>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63E84DAD-ECED-42EF-9474-E0802333A4F9}" type="datetime1">
              <a:rPr lang="en-US"/>
              <a:pPr lvl="0"/>
              <a:t>12/8/2020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a:xfrm>
            <a:off x="531815" y="3244135"/>
            <a:ext cx="779763" cy="365129"/>
          </a:xfrm>
        </p:spPr>
        <p:txBody>
          <a:bodyPr/>
          <a:lstStyle>
            <a:lvl1pPr>
              <a:defRPr/>
            </a:lvl1pPr>
          </a:lstStyle>
          <a:p>
            <a:pPr lvl="0"/>
            <a:fld id="{A1DE8649-EC10-495D-842F-748ABC748942}" type="slidenum">
              <a:t>‹#›</a:t>
            </a:fld>
            <a:endParaRPr lang="en-US"/>
          </a:p>
        </p:txBody>
      </p:sp>
    </p:spTree>
    <p:extLst>
      <p:ext uri="{BB962C8B-B14F-4D97-AF65-F5344CB8AC3E}">
        <p14:creationId xmlns:p14="http://schemas.microsoft.com/office/powerpoint/2010/main" val="635101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7"/>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AEDE8708-231F-4A05-AA72-032BCB106665}" type="datetime1">
              <a:rPr lang="en-US"/>
              <a:pPr lvl="0"/>
              <a:t>12/8/2020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Slide Number Placeholder 5"/>
          <p:cNvSpPr txBox="1">
            <a:spLocks noGrp="1"/>
          </p:cNvSpPr>
          <p:nvPr>
            <p:ph type="sldNum" sz="quarter" idx="8"/>
          </p:nvPr>
        </p:nvSpPr>
        <p:spPr/>
        <p:txBody>
          <a:bodyPr/>
          <a:lstStyle>
            <a:lvl1pPr>
              <a:defRPr/>
            </a:lvl1pPr>
          </a:lstStyle>
          <a:p>
            <a:pPr lvl="0"/>
            <a:fld id="{2ACF0850-AA6D-4668-AAB0-2F469BD3E22C}" type="slidenum">
              <a:t>‹#›</a:t>
            </a:fld>
            <a:endParaRPr lang="en-US"/>
          </a:p>
        </p:txBody>
      </p:sp>
    </p:spTree>
    <p:extLst>
      <p:ext uri="{BB962C8B-B14F-4D97-AF65-F5344CB8AC3E}">
        <p14:creationId xmlns:p14="http://schemas.microsoft.com/office/powerpoint/2010/main" val="3602793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3"/>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n-US"/>
              <a:t>Edit Master text styles</a:t>
            </a:r>
          </a:p>
        </p:txBody>
      </p:sp>
      <p:sp>
        <p:nvSpPr>
          <p:cNvPr id="4" name="Content Placeholder 3"/>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n-US"/>
              <a:t>Edit Master text styles</a:t>
            </a:r>
          </a:p>
        </p:txBody>
      </p:sp>
      <p:sp>
        <p:nvSpPr>
          <p:cNvPr id="6" name="Content Placeholder 5"/>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18D284CD-D041-4C13-9EA9-276BEB8E8E70}" type="datetime1">
              <a:rPr lang="en-US"/>
              <a:pPr lvl="0"/>
              <a:t>12/8/2020</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0" name="Slide Number Placeholder 5"/>
          <p:cNvSpPr txBox="1">
            <a:spLocks noGrp="1"/>
          </p:cNvSpPr>
          <p:nvPr>
            <p:ph type="sldNum" sz="quarter" idx="8"/>
          </p:nvPr>
        </p:nvSpPr>
        <p:spPr/>
        <p:txBody>
          <a:bodyPr/>
          <a:lstStyle>
            <a:lvl1pPr>
              <a:defRPr/>
            </a:lvl1pPr>
          </a:lstStyle>
          <a:p>
            <a:pPr lvl="0"/>
            <a:fld id="{A4E9C631-FC22-4A8F-BDE1-C9FC0EF7E2D9}" type="slidenum">
              <a:t>‹#›</a:t>
            </a:fld>
            <a:endParaRPr lang="en-US"/>
          </a:p>
        </p:txBody>
      </p:sp>
    </p:spTree>
    <p:extLst>
      <p:ext uri="{BB962C8B-B14F-4D97-AF65-F5344CB8AC3E}">
        <p14:creationId xmlns:p14="http://schemas.microsoft.com/office/powerpoint/2010/main" val="1670096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48365843-ED79-424E-BE7E-8793F6FA9390}" type="datetime1">
              <a:rPr lang="en-US"/>
              <a:pPr lvl="0"/>
              <a:t>12/8/2020</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Slide Number Placeholder 4"/>
          <p:cNvSpPr txBox="1">
            <a:spLocks noGrp="1"/>
          </p:cNvSpPr>
          <p:nvPr>
            <p:ph type="sldNum" sz="quarter" idx="8"/>
          </p:nvPr>
        </p:nvSpPr>
        <p:spPr/>
        <p:txBody>
          <a:bodyPr/>
          <a:lstStyle>
            <a:lvl1pPr>
              <a:defRPr/>
            </a:lvl1pPr>
          </a:lstStyle>
          <a:p>
            <a:pPr lvl="0"/>
            <a:fld id="{5B363FB1-3385-4A75-B723-FF794451F89C}" type="slidenum">
              <a:t>‹#›</a:t>
            </a:fld>
            <a:endParaRPr lang="en-US"/>
          </a:p>
        </p:txBody>
      </p:sp>
    </p:spTree>
    <p:extLst>
      <p:ext uri="{BB962C8B-B14F-4D97-AF65-F5344CB8AC3E}">
        <p14:creationId xmlns:p14="http://schemas.microsoft.com/office/powerpoint/2010/main" val="1460361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3B34F52C-3717-49AB-9985-48B8EA8C8D52}" type="datetime1">
              <a:rPr lang="en-US"/>
              <a:pPr lvl="0"/>
              <a:t>12/8/2020</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Slide Number Placeholder 3"/>
          <p:cNvSpPr txBox="1">
            <a:spLocks noGrp="1"/>
          </p:cNvSpPr>
          <p:nvPr>
            <p:ph type="sldNum" sz="quarter" idx="8"/>
          </p:nvPr>
        </p:nvSpPr>
        <p:spPr/>
        <p:txBody>
          <a:bodyPr/>
          <a:lstStyle>
            <a:lvl1pPr>
              <a:defRPr/>
            </a:lvl1pPr>
          </a:lstStyle>
          <a:p>
            <a:pPr lvl="0"/>
            <a:fld id="{033FE89C-C4C6-48CB-B7DC-8E8DDC90C538}" type="slidenum">
              <a:t>‹#›</a:t>
            </a:fld>
            <a:endParaRPr lang="en-US"/>
          </a:p>
        </p:txBody>
      </p:sp>
    </p:spTree>
    <p:extLst>
      <p:ext uri="{BB962C8B-B14F-4D97-AF65-F5344CB8AC3E}">
        <p14:creationId xmlns:p14="http://schemas.microsoft.com/office/powerpoint/2010/main" val="923078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446090"/>
            <a:ext cx="3505196" cy="976314"/>
          </a:xfrm>
        </p:spPr>
        <p:txBody>
          <a:bodyPr anchor="b"/>
          <a:lstStyle>
            <a:lvl1pPr>
              <a:defRPr sz="2000"/>
            </a:lvl1pPr>
          </a:lstStyle>
          <a:p>
            <a:pPr lvl="0"/>
            <a:r>
              <a:rPr lang="en-US"/>
              <a:t>Click to edit Master title style</a:t>
            </a:r>
          </a:p>
        </p:txBody>
      </p:sp>
      <p:sp>
        <p:nvSpPr>
          <p:cNvPr id="3" name="Content Placeholder 2"/>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2589215" y="1598608"/>
            <a:ext cx="3505196" cy="4262439"/>
          </a:xfrm>
        </p:spPr>
        <p:txBody>
          <a:bodyPr/>
          <a:lstStyle>
            <a:lvl1pPr marL="0" indent="0">
              <a:buNone/>
              <a:defRPr sz="14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F8DBB03C-6F9F-467E-9771-BDD0388E405B}" type="datetime1">
              <a:rPr lang="en-US"/>
              <a:pPr lvl="0"/>
              <a:t>12/8/2020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p:txBody>
          <a:bodyPr/>
          <a:lstStyle>
            <a:lvl1pPr>
              <a:defRPr/>
            </a:lvl1pPr>
          </a:lstStyle>
          <a:p>
            <a:pPr lvl="0"/>
            <a:fld id="{A90517DD-6DA8-4BBF-8905-CF2622F2CF6C}" type="slidenum">
              <a:t>‹#›</a:t>
            </a:fld>
            <a:endParaRPr lang="en-US"/>
          </a:p>
        </p:txBody>
      </p:sp>
    </p:spTree>
    <p:extLst>
      <p:ext uri="{BB962C8B-B14F-4D97-AF65-F5344CB8AC3E}">
        <p14:creationId xmlns:p14="http://schemas.microsoft.com/office/powerpoint/2010/main" val="452782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4800600"/>
            <a:ext cx="8915400" cy="566735"/>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n-US"/>
              <a:t>Click icon to add picture</a:t>
            </a:r>
          </a:p>
        </p:txBody>
      </p:sp>
      <p:sp>
        <p:nvSpPr>
          <p:cNvPr id="4" name="Text Placeholder 3"/>
          <p:cNvSpPr txBox="1">
            <a:spLocks noGrp="1"/>
          </p:cNvSpPr>
          <p:nvPr>
            <p:ph type="body" idx="2"/>
          </p:nvPr>
        </p:nvSpPr>
        <p:spPr>
          <a:xfrm>
            <a:off x="2589215" y="5367335"/>
            <a:ext cx="8915400" cy="493711"/>
          </a:xfrm>
        </p:spPr>
        <p:txBody>
          <a:bodyPr/>
          <a:lstStyle>
            <a:lvl1pPr marL="0" indent="0">
              <a:buNone/>
              <a:defRPr sz="12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6256B3E5-1094-44D5-B9B4-3DE7E8F23034}" type="datetime1">
              <a:rPr lang="en-US"/>
              <a:pPr lvl="0"/>
              <a:t>12/8/2020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7FEBF4EE-FC93-45BD-9066-2AD239F1330F}" type="slidenum">
              <a:t>‹#›</a:t>
            </a:fld>
            <a:endParaRPr lang="en-US"/>
          </a:p>
        </p:txBody>
      </p:sp>
    </p:spTree>
    <p:extLst>
      <p:ext uri="{BB962C8B-B14F-4D97-AF65-F5344CB8AC3E}">
        <p14:creationId xmlns:p14="http://schemas.microsoft.com/office/powerpoint/2010/main" val="2160930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E8E5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p:cNvGrpSpPr/>
          <p:nvPr/>
        </p:nvGrpSpPr>
        <p:grpSpPr>
          <a:xfrm>
            <a:off x="0" y="228600"/>
            <a:ext cx="2851510" cy="6638634"/>
            <a:chOff x="0" y="228600"/>
            <a:chExt cx="2851510" cy="6638634"/>
          </a:xfrm>
        </p:grpSpPr>
        <p:sp>
          <p:nvSpPr>
            <p:cNvPr id="3" name="Freeform 11"/>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 name="Freeform 12"/>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13"/>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14"/>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Freeform 15"/>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Freeform 16"/>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9" name="Freeform 17"/>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0" name="Freeform 18"/>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1" name="Freeform 19"/>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2" name="Freeform 20"/>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3" name="Freeform 21"/>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4" name="Freeform 22"/>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grpSp>
        <p:nvGrpSpPr>
          <p:cNvPr id="15" name="Group 9"/>
          <p:cNvGrpSpPr/>
          <p:nvPr/>
        </p:nvGrpSpPr>
        <p:grpSpPr>
          <a:xfrm>
            <a:off x="27221" y="-27"/>
            <a:ext cx="2356674" cy="6853280"/>
            <a:chOff x="27221" y="-27"/>
            <a:chExt cx="2356674" cy="6853280"/>
          </a:xfrm>
        </p:grpSpPr>
        <p:sp>
          <p:nvSpPr>
            <p:cNvPr id="16" name="Freeform 27"/>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7" name="Freeform 28"/>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8" name="Freeform 29"/>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9" name="Freeform 30"/>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0" name="Freeform 31"/>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1" name="Freeform 32"/>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2" name="Freeform 33"/>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3" name="Freeform 34"/>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4" name="Freeform 35"/>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5" name="Freeform 36"/>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6" name="Freeform 37"/>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7" name="Freeform 38"/>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grpSp>
      <p:sp>
        <p:nvSpPr>
          <p:cNvPr id="28" name="Rectangle 6"/>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9" name="Title Placeholder 1"/>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30" name="Text Placeholder 2"/>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Date Placeholder 3"/>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fld id="{056B2821-78E0-4371-A417-36CCA9C97FBE}" type="datetime1">
              <a:rPr lang="en-US"/>
              <a:pPr lvl="0"/>
              <a:t>12/8/2020</a:t>
            </a:fld>
            <a:endParaRPr lang="en-US"/>
          </a:p>
        </p:txBody>
      </p:sp>
      <p:sp>
        <p:nvSpPr>
          <p:cNvPr id="32" name="Footer Placeholder 4"/>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endParaRPr lang="en-US"/>
          </a:p>
        </p:txBody>
      </p:sp>
      <p:sp>
        <p:nvSpPr>
          <p:cNvPr id="33" name="Slide Number Placeholder 5"/>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2000" b="0" i="0" u="none" strike="noStrike" kern="1200" cap="none" spc="0" baseline="0">
                <a:solidFill>
                  <a:srgbClr val="FEFFFF"/>
                </a:solidFill>
                <a:uFillTx/>
                <a:latin typeface="Century Gothic"/>
              </a:defRPr>
            </a:lvl1pPr>
          </a:lstStyle>
          <a:p>
            <a:pPr lvl="0"/>
            <a:fld id="{74DCDDC2-2406-448A-9F6D-09800E7AE8E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457200" rtl="0" fontAlgn="auto" hangingPunct="1">
        <a:lnSpc>
          <a:spcPct val="100000"/>
        </a:lnSpc>
        <a:spcBef>
          <a:spcPts val="0"/>
        </a:spcBef>
        <a:spcAft>
          <a:spcPts val="0"/>
        </a:spcAft>
        <a:buNone/>
        <a:tabLst/>
        <a:defRPr lang="en-US"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E78712"/>
        </a:buClr>
        <a:buSzPct val="100000"/>
        <a:buFont typeface="Wingdings 3"/>
        <a:buChar char=""/>
        <a:tabLst/>
        <a:defRPr lang="en-US"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E78712"/>
        </a:buClr>
        <a:buSzPct val="100000"/>
        <a:buFont typeface="Wingdings 3"/>
        <a:buChar char=""/>
        <a:tabLst/>
        <a:defRPr lang="en-US"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E78712"/>
        </a:buClr>
        <a:buSzPct val="100000"/>
        <a:buFont typeface="Wingdings 3"/>
        <a:buChar char=""/>
        <a:tabLst/>
        <a:defRPr lang="en-US"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E78712"/>
        </a:buClr>
        <a:buSzPct val="100000"/>
        <a:buFont typeface="Wingdings 3"/>
        <a:buChar char=""/>
        <a:tabLst/>
        <a:defRPr lang="en-US"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E78712"/>
        </a:buClr>
        <a:buSzPct val="100000"/>
        <a:buFont typeface="Wingdings 3"/>
        <a:buChar char=""/>
        <a:tabLst/>
        <a:defRPr lang="en-US"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5"/>
          <p:cNvSpPr/>
          <p:nvPr/>
        </p:nvSpPr>
        <p:spPr>
          <a:xfrm>
            <a:off x="1487052" y="418100"/>
            <a:ext cx="9448796" cy="1200332"/>
          </a:xfrm>
          <a:prstGeom prst="rect">
            <a:avLst/>
          </a:prstGeom>
          <a:noFill/>
          <a:ln cap="flat">
            <a:noFill/>
            <a:prstDash val="solid"/>
          </a:ln>
        </p:spPr>
        <p:txBody>
          <a:bodyPr vert="horz" wrap="square" lIns="91440" tIns="45720" rIns="91440" bIns="45720" anchor="t" anchorCtr="1" compatLnSpc="1">
            <a:spAutoFit/>
          </a:bodyPr>
          <a:lstStyle/>
          <a:p>
            <a:pPr marL="0" marR="0" lvl="0" indent="449583"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Университет “Проф. д-р Асен Златаров” - Бургас “</a:t>
            </a:r>
            <a:endParaRPr lang="en-US" sz="2400" b="0" i="0" u="none" strike="noStrike" kern="1200" cap="none" spc="0" baseline="0">
              <a:solidFill>
                <a:srgbClr val="000000"/>
              </a:solidFill>
              <a:uFillTx/>
              <a:latin typeface="Century Schoolbook" pitchFamily="18"/>
              <a:ea typeface="Times New Roman" pitchFamily="18"/>
            </a:endParaRPr>
          </a:p>
          <a:p>
            <a:pPr marL="0" marR="0" lvl="0" indent="0"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 Научна и художествено-творческа дейност</a:t>
            </a:r>
            <a:endParaRPr lang="en-US" sz="2400" b="0" i="0" u="none" strike="noStrike" kern="1200" cap="none" spc="0" baseline="0">
              <a:solidFill>
                <a:srgbClr val="000000"/>
              </a:solidFill>
              <a:uFillTx/>
              <a:latin typeface="Century Schoolbook" pitchFamily="18"/>
              <a:ea typeface="Times New Roman" pitchFamily="18"/>
            </a:endParaRPr>
          </a:p>
        </p:txBody>
      </p:sp>
      <p:sp>
        <p:nvSpPr>
          <p:cNvPr id="3" name="Rectangle 6"/>
          <p:cNvSpPr/>
          <p:nvPr/>
        </p:nvSpPr>
        <p:spPr>
          <a:xfrm>
            <a:off x="1487052" y="1886343"/>
            <a:ext cx="10076870" cy="4924428"/>
          </a:xfrm>
          <a:prstGeom prst="rect">
            <a:avLst/>
          </a:prstGeom>
          <a:noFill/>
          <a:ln cap="flat">
            <a:noFill/>
            <a:prstDash val="solid"/>
          </a:ln>
        </p:spPr>
        <p:txBody>
          <a:bodyPr vert="horz" wrap="square" lIns="91440" tIns="45720" rIns="91440" bIns="45720" anchor="t" anchorCtr="0" compatLnSpc="1">
            <a:spAutoFit/>
          </a:bodyPr>
          <a:lstStyle/>
          <a:p>
            <a:pPr marL="0" marR="0" lvl="0" indent="0"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800" b="1" i="0" u="none" strike="noStrike" kern="1200" cap="none" spc="0" baseline="0">
                <a:solidFill>
                  <a:srgbClr val="000000"/>
                </a:solidFill>
                <a:uFillTx/>
                <a:latin typeface="Century Schoolbook" pitchFamily="18"/>
                <a:ea typeface="Times New Roman" pitchFamily="18"/>
              </a:rPr>
              <a:t>ОТЧЕТ</a:t>
            </a:r>
            <a:r>
              <a:rPr lang="bg-BG" sz="2800" b="0" i="0" u="none" strike="noStrike" kern="1200" cap="none" spc="0" baseline="0">
                <a:solidFill>
                  <a:srgbClr val="000000"/>
                </a:solidFill>
                <a:uFillTx/>
                <a:latin typeface="Century Schoolbook" pitchFamily="18"/>
                <a:ea typeface="Times New Roman" pitchFamily="18"/>
              </a:rPr>
              <a:t> </a:t>
            </a:r>
            <a:endParaRPr lang="en-US" sz="2800" b="0" i="0" u="none" strike="noStrike" kern="1200" cap="none" spc="0" baseline="0">
              <a:solidFill>
                <a:srgbClr val="000000"/>
              </a:solidFill>
              <a:uFillTx/>
              <a:latin typeface="Century Schoolbook" pitchFamily="18"/>
              <a:ea typeface="Times New Roman" pitchFamily="18"/>
            </a:endParaRPr>
          </a:p>
          <a:p>
            <a:pPr marL="0" marR="0" lvl="0" indent="0"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000" b="0" i="0" u="none" strike="noStrike" kern="1200" cap="none" spc="0" baseline="0">
                <a:solidFill>
                  <a:srgbClr val="000000"/>
                </a:solidFill>
                <a:uFillTx/>
                <a:latin typeface="Century Schoolbook" pitchFamily="18"/>
                <a:ea typeface="Times New Roman" pitchFamily="18"/>
              </a:rPr>
              <a:t>по договор НИХ-</a:t>
            </a:r>
            <a:r>
              <a:rPr lang="en-US" sz="2000" b="0" i="0" u="none" strike="noStrike" kern="1200" cap="none" spc="0" baseline="0">
                <a:solidFill>
                  <a:srgbClr val="000000"/>
                </a:solidFill>
                <a:uFillTx/>
                <a:latin typeface="Century Schoolbook" pitchFamily="18"/>
                <a:ea typeface="Times New Roman" pitchFamily="18"/>
              </a:rPr>
              <a:t>426</a:t>
            </a:r>
          </a:p>
          <a:p>
            <a:pPr marL="0" marR="0" lvl="0" indent="0"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000" b="0" i="0" u="none" strike="noStrike" kern="1200" cap="none" spc="0" baseline="0">
                <a:solidFill>
                  <a:srgbClr val="000000"/>
                </a:solidFill>
                <a:uFillTx/>
                <a:latin typeface="Century Schoolbook" pitchFamily="18"/>
                <a:ea typeface="Times New Roman" pitchFamily="18"/>
              </a:rPr>
              <a:t> </a:t>
            </a:r>
            <a:endParaRPr lang="en-US" sz="2000" b="0" i="0" u="none" strike="noStrike" kern="1200" cap="none" spc="0" baseline="0">
              <a:solidFill>
                <a:srgbClr val="000000"/>
              </a:solidFill>
              <a:uFillTx/>
              <a:latin typeface="Century Schoolbook"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bg-BG" sz="2000" b="0" i="0" u="none" strike="noStrike" kern="1200" cap="none" spc="0" baseline="0">
                <a:solidFill>
                  <a:srgbClr val="000000"/>
                </a:solidFill>
                <a:uFillTx/>
                <a:latin typeface="Century Schoolbook" pitchFamily="18"/>
                <a:ea typeface="Times New Roman" pitchFamily="18"/>
              </a:rPr>
              <a:t>Т Е М А</a:t>
            </a:r>
            <a:endParaRPr lang="en-US" sz="2000" b="0" i="0" u="none" strike="noStrike" kern="1200" cap="none" spc="0" baseline="0">
              <a:solidFill>
                <a:srgbClr val="000000"/>
              </a:solidFill>
              <a:uFillTx/>
              <a:latin typeface="Century Schoolbook"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на проекта:</a:t>
            </a:r>
            <a:endParaRPr lang="en-US" sz="2400" b="0" i="0" u="none" strike="noStrike" kern="1200" cap="none" spc="0" baseline="0">
              <a:solidFill>
                <a:srgbClr val="000000"/>
              </a:solidFill>
              <a:uFillTx/>
              <a:latin typeface="Century Schoolbook" pitchFamily="18"/>
              <a:ea typeface="Times New Roman" pitchFamily="18"/>
            </a:endParaRPr>
          </a:p>
          <a:p>
            <a:pPr marL="0" marR="0" lvl="0" indent="0"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 </a:t>
            </a:r>
            <a:endParaRPr lang="en-US" sz="2400" b="0" i="0" u="none" strike="noStrike" kern="1200" cap="none" spc="0" baseline="0">
              <a:solidFill>
                <a:srgbClr val="000000"/>
              </a:solidFill>
              <a:uFillTx/>
              <a:latin typeface="Century Schoolbook"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 Определяне на броя и жизнеспособността на бели кръвни клетки в капилярна и венозна кръв”</a:t>
            </a:r>
            <a:endParaRPr lang="en-US" sz="1200" b="0" i="0" u="none" strike="noStrike" kern="1200" cap="none" spc="0" baseline="0">
              <a:solidFill>
                <a:srgbClr val="000000"/>
              </a:solidFill>
              <a:uFillTx/>
              <a:latin typeface="Century Schoolbook" pitchFamily="18"/>
              <a:ea typeface="Times New Roman" pitchFamily="18"/>
            </a:endParaRPr>
          </a:p>
          <a:p>
            <a:pPr marL="0" marR="0" lvl="0" indent="0" algn="l"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entury Schoolbook" pitchFamily="18"/>
                <a:ea typeface="Times New Roman" pitchFamily="18"/>
              </a:rPr>
              <a:t> </a:t>
            </a:r>
            <a:endParaRPr lang="en-US" sz="1200" b="0" i="0" u="none" strike="noStrike" kern="1200" cap="none" spc="0" baseline="0">
              <a:solidFill>
                <a:srgbClr val="000000"/>
              </a:solidFill>
              <a:uFillTx/>
              <a:latin typeface="Century Schoolbook" pitchFamily="18"/>
              <a:ea typeface="Times New Roman" pitchFamily="18"/>
            </a:endParaRPr>
          </a:p>
          <a:p>
            <a:pPr marL="0" marR="0" lvl="0" indent="0" algn="l"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entury Schoolbook" pitchFamily="18"/>
                <a:ea typeface="Times New Roman" pitchFamily="18"/>
              </a:rPr>
              <a:t> </a:t>
            </a:r>
            <a:r>
              <a:rPr lang="bg-BG" sz="2000" b="0" i="0" u="none" strike="noStrike" kern="1200" cap="none" spc="0" baseline="0">
                <a:solidFill>
                  <a:srgbClr val="000000"/>
                </a:solidFill>
                <a:uFillTx/>
                <a:latin typeface="Century Schoolbook" pitchFamily="18"/>
                <a:ea typeface="Times New Roman" pitchFamily="18"/>
              </a:rPr>
              <a:t>Ръководител на работния колектив:</a:t>
            </a:r>
            <a:endParaRPr lang="en-US" sz="2000" b="0" i="0" u="none" strike="noStrike" kern="1200" cap="none" spc="0" baseline="0">
              <a:solidFill>
                <a:srgbClr val="000000"/>
              </a:solidFill>
              <a:uFillTx/>
              <a:latin typeface="Century Schoolbook" pitchFamily="18"/>
              <a:ea typeface="Times New Roman" pitchFamily="18"/>
            </a:endParaRPr>
          </a:p>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000" b="0" i="0" u="none" strike="noStrike" kern="1200" cap="none" spc="0" baseline="0">
                <a:solidFill>
                  <a:srgbClr val="000000"/>
                </a:solidFill>
                <a:uFillTx/>
                <a:latin typeface="Century Schoolbook" pitchFamily="18"/>
                <a:ea typeface="Times New Roman" pitchFamily="18"/>
              </a:rPr>
              <a:t>доц. д-р Катя Габровска</a:t>
            </a:r>
            <a:endParaRPr lang="en-US" sz="2000" b="0" i="0" u="none" strike="noStrike" kern="1200" cap="none" spc="0" baseline="0">
              <a:solidFill>
                <a:srgbClr val="000000"/>
              </a:solidFill>
              <a:uFillTx/>
              <a:latin typeface="Century Schoolbook" pitchFamily="18"/>
              <a:ea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3"/>
          <p:cNvSpPr/>
          <p:nvPr/>
        </p:nvSpPr>
        <p:spPr>
          <a:xfrm>
            <a:off x="1052940" y="1154548"/>
            <a:ext cx="10704944" cy="4154987"/>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Научен колектив, участвал в изпълнението на проекта:</a:t>
            </a:r>
            <a:endParaRPr lang="en-US" sz="2400" b="0" i="0" u="none" strike="noStrike" kern="1200" cap="none" spc="0" baseline="0">
              <a:solidFill>
                <a:srgbClr val="000000"/>
              </a:solidFill>
              <a:uFillTx/>
              <a:latin typeface="Century Schoolbook" pitchFamily="18"/>
              <a:ea typeface="Times New Roman" pitchFamily="18"/>
            </a:endParaRPr>
          </a:p>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000" b="0" i="0" u="none" strike="noStrike" kern="1200" cap="none" spc="0" baseline="0">
                <a:solidFill>
                  <a:srgbClr val="000000"/>
                </a:solidFill>
                <a:uFillTx/>
                <a:latin typeface="Century Schoolbook" pitchFamily="18"/>
                <a:ea typeface="Times New Roman" pitchFamily="18"/>
              </a:rPr>
              <a:t> </a:t>
            </a:r>
            <a:endParaRPr lang="en-US" sz="2000" b="0" i="0" u="none" strike="noStrike" kern="1200" cap="none" spc="0" baseline="0">
              <a:solidFill>
                <a:srgbClr val="000000"/>
              </a:solidFill>
              <a:uFillTx/>
              <a:latin typeface="Century Schoolbook" pitchFamily="18"/>
              <a:ea typeface="Times New Roman" pitchFamily="18"/>
            </a:endParaRPr>
          </a:p>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200" b="0" i="0" u="none" strike="noStrike" kern="1200" cap="none" spc="0" baseline="0">
                <a:solidFill>
                  <a:srgbClr val="000000"/>
                </a:solidFill>
                <a:uFillTx/>
                <a:latin typeface="Century Schoolbook" pitchFamily="18"/>
                <a:ea typeface="Times New Roman" pitchFamily="18"/>
              </a:rPr>
              <a:t>1. доц. д-р Катя Габровска               	           		У-т „Проф. д-р Ас. Златаров”</a:t>
            </a:r>
            <a:endParaRPr lang="en-US" sz="2200" b="0" i="0" u="none" strike="noStrike" kern="1200" cap="none" spc="0" baseline="0">
              <a:solidFill>
                <a:srgbClr val="000000"/>
              </a:solidFill>
              <a:uFillTx/>
              <a:latin typeface="Century Schoolbook" pitchFamily="18"/>
              <a:ea typeface="Times New Roman" pitchFamily="18"/>
            </a:endParaRPr>
          </a:p>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200" b="0" i="0" u="none" strike="noStrike" kern="1200" cap="none" spc="0" baseline="0">
                <a:solidFill>
                  <a:srgbClr val="000000"/>
                </a:solidFill>
                <a:uFillTx/>
                <a:latin typeface="Century Schoolbook" pitchFamily="18"/>
                <a:ea typeface="Times New Roman" pitchFamily="18"/>
              </a:rPr>
              <a:t>2. доц. д-р Явор Иванов		       	           			У-т „Проф. д-р Ас. Златаров”</a:t>
            </a:r>
            <a:endParaRPr lang="en-US" sz="2200" b="0" i="0" u="none" strike="noStrike" kern="1200" cap="none" spc="0" baseline="0">
              <a:solidFill>
                <a:srgbClr val="000000"/>
              </a:solidFill>
              <a:uFillTx/>
              <a:latin typeface="Century Schoolbook" pitchFamily="18"/>
              <a:ea typeface="Times New Roman" pitchFamily="18"/>
            </a:endParaRPr>
          </a:p>
          <a:p>
            <a:pPr marL="0" marR="0" lvl="0" indent="0" algn="l"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200" b="0" i="0" u="none" strike="noStrike" kern="1200" cap="none" spc="0" baseline="0">
                <a:solidFill>
                  <a:srgbClr val="000000"/>
                </a:solidFill>
                <a:uFillTx/>
                <a:latin typeface="Century Schoolbook" pitchFamily="18"/>
                <a:ea typeface="Times New Roman" pitchFamily="18"/>
              </a:rPr>
              <a:t>3. ас. д-р Милка Атанасова	                     			У-т „Проф. д-р Ас. Златаров”</a:t>
            </a:r>
            <a:endParaRPr lang="en-US" sz="2200" b="0" i="0" u="none" strike="noStrike" kern="1200" cap="none" spc="0" baseline="0">
              <a:solidFill>
                <a:srgbClr val="000000"/>
              </a:solidFill>
              <a:uFillTx/>
              <a:latin typeface="Century Schoolbook" pitchFamily="18"/>
              <a:ea typeface="Times New Roman" pitchFamily="18"/>
            </a:endParaRPr>
          </a:p>
          <a:p>
            <a:pPr marL="0" marR="0" lvl="0" indent="0" algn="l"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200" b="0" i="0" u="none" strike="noStrike" kern="1200" cap="none" spc="0" baseline="0">
                <a:solidFill>
                  <a:srgbClr val="000000"/>
                </a:solidFill>
                <a:uFillTx/>
                <a:latin typeface="Century Schoolbook" pitchFamily="18"/>
                <a:ea typeface="Times New Roman" pitchFamily="18"/>
              </a:rPr>
              <a:t>4. докторант Димитрина Кръстева	            	У-т „Проф. д-р Ас. Златаров”</a:t>
            </a:r>
            <a:endParaRPr lang="en-US" sz="2200" b="0" i="0" u="none" strike="noStrike" kern="1200" cap="none" spc="0" baseline="0">
              <a:solidFill>
                <a:srgbClr val="000000"/>
              </a:solidFill>
              <a:uFillTx/>
              <a:latin typeface="Century Schoolbook" pitchFamily="18"/>
              <a:ea typeface="Times New Roman" pitchFamily="18"/>
            </a:endParaRPr>
          </a:p>
          <a:p>
            <a:pPr marL="0" marR="0" lvl="0" indent="0" algn="l"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200" b="0" i="0" u="none" strike="noStrike" kern="1200" cap="none" spc="0" baseline="0">
                <a:solidFill>
                  <a:srgbClr val="000000"/>
                </a:solidFill>
                <a:uFillTx/>
                <a:latin typeface="Century Schoolbook" pitchFamily="18"/>
                <a:ea typeface="Times New Roman" pitchFamily="18"/>
              </a:rPr>
              <a:t>5. Яница Вълева, студент, Биотехнологии	 	У-т „Проф. д-р Ас. Златаров”</a:t>
            </a:r>
            <a:endParaRPr lang="en-US" sz="2200" b="0" i="0" u="none" strike="noStrike" kern="1200" cap="none" spc="0" baseline="0">
              <a:solidFill>
                <a:srgbClr val="000000"/>
              </a:solidFill>
              <a:uFillTx/>
              <a:latin typeface="Century Schoolbook" pitchFamily="18"/>
              <a:ea typeface="Times New Roman" pitchFamily="18"/>
            </a:endParaRPr>
          </a:p>
          <a:p>
            <a:pPr marL="0" marR="0" lvl="0" indent="0" algn="l"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US" sz="2200" b="0" i="0" u="none" strike="noStrike" kern="1200" cap="none" spc="0" baseline="0">
                <a:solidFill>
                  <a:srgbClr val="000000"/>
                </a:solidFill>
                <a:uFillTx/>
                <a:latin typeface="Century Schoolbook" pitchFamily="18"/>
                <a:ea typeface="Times New Roman" pitchFamily="18"/>
              </a:rPr>
              <a:t>6. </a:t>
            </a:r>
            <a:r>
              <a:rPr lang="bg-BG" sz="2200" b="0" i="0" u="none" strike="noStrike" kern="1200" cap="none" spc="0" baseline="0">
                <a:solidFill>
                  <a:srgbClr val="000000"/>
                </a:solidFill>
                <a:uFillTx/>
                <a:latin typeface="Century Schoolbook" pitchFamily="18"/>
                <a:ea typeface="Times New Roman" pitchFamily="18"/>
              </a:rPr>
              <a:t>Радина Иванова, студент, Биотехнологии		У-т „Проф. д-р Ас. Златаров”</a:t>
            </a:r>
            <a:endParaRPr lang="en-US" sz="2200" b="0" i="0" u="none" strike="noStrike" kern="1200" cap="none" spc="0" baseline="0">
              <a:solidFill>
                <a:srgbClr val="000000"/>
              </a:solidFill>
              <a:uFillTx/>
              <a:latin typeface="Century Schoolbook" pitchFamily="18"/>
              <a:ea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ectangle 4"/>
          <p:cNvSpPr/>
          <p:nvPr/>
        </p:nvSpPr>
        <p:spPr>
          <a:xfrm>
            <a:off x="905164" y="333134"/>
            <a:ext cx="6724067" cy="6524865"/>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000" b="1" i="0" u="none" strike="noStrike" kern="1200" cap="none" spc="0" baseline="0">
                <a:solidFill>
                  <a:srgbClr val="000000"/>
                </a:solidFill>
                <a:uFillTx/>
                <a:latin typeface="Century Schoolbook" pitchFamily="18"/>
              </a:rPr>
              <a:t>Изследователски цели и задачи:</a:t>
            </a:r>
          </a:p>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2000" b="1" i="0" u="none" strike="noStrike" kern="1200" cap="none" spc="0" baseline="0">
              <a:solidFill>
                <a:srgbClr val="000000"/>
              </a:solidFill>
              <a:uFillTx/>
              <a:latin typeface="Century Schoolbook" pitchFamily="18"/>
            </a:endParaRPr>
          </a:p>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000" b="1" i="0" u="sng" strike="noStrike" kern="1200" cap="none" spc="0" baseline="0">
                <a:solidFill>
                  <a:srgbClr val="000000"/>
                </a:solidFill>
                <a:uFillTx/>
                <a:latin typeface="Century Schoolbook" pitchFamily="18"/>
              </a:rPr>
              <a:t>Целта</a:t>
            </a:r>
            <a:r>
              <a:rPr lang="ru-RU" sz="2000" b="0" i="0" u="none" strike="noStrike" kern="1200" cap="none" spc="0" baseline="0">
                <a:solidFill>
                  <a:srgbClr val="000000"/>
                </a:solidFill>
                <a:uFillTx/>
                <a:latin typeface="Century Schoolbook" pitchFamily="18"/>
              </a:rPr>
              <a:t> на настоящият проект е да се създаде бърз, точен и качествен метод  за  определяне на общият брой бели клетки и броя на мъртвите бели клетки. На базата на тези два резултата и разработен софтуер да се изчисли жизнеспособността на левкоцитите в проценти. </a:t>
            </a:r>
          </a:p>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2000" b="0" i="0" u="none" strike="noStrike" kern="1200" cap="none" spc="0" baseline="0">
              <a:solidFill>
                <a:srgbClr val="000000"/>
              </a:solidFill>
              <a:uFillTx/>
              <a:latin typeface="Century Schoolbook" pitchFamily="18"/>
            </a:endParaRPr>
          </a:p>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000" b="0" i="0" u="none" strike="noStrike" kern="1200" cap="none" spc="0" baseline="0">
                <a:solidFill>
                  <a:srgbClr val="000000"/>
                </a:solidFill>
                <a:uFillTx/>
                <a:latin typeface="Century Schoolbook" pitchFamily="18"/>
              </a:rPr>
              <a:t>За целта ще бъде разработена методика за определяне на мъртви клетки и методика за опреледеляне на общ брой клетки на дадена проба с различна степен на разреждане. За тяхното измерване ще се използва нов флуоресцентен брояч EASYCOUNTER ВС, производство на българска фирма Милкотроник ООД.  На базата на получените данни ще бъде изследвана жизненоспособността на клетките. Получените анализи могат да бъдат внедрени в бъдеще в клиничната практика с цел вземане на бързо решение за диагностика и лечение. </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entury Gothic"/>
            </a:endParaRPr>
          </a:p>
        </p:txBody>
      </p:sp>
      <p:pic>
        <p:nvPicPr>
          <p:cNvPr id="3" name="Picture 6">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7786253" y="1671011"/>
            <a:ext cx="4082475" cy="2781202"/>
          </a:xfrm>
          <a:prstGeom prst="rect">
            <a:avLst/>
          </a:prstGeom>
          <a:noFill/>
          <a:ln cap="flat">
            <a:noFill/>
          </a:ln>
        </p:spPr>
      </p:pic>
      <p:sp>
        <p:nvSpPr>
          <p:cNvPr id="4" name="Rectangle 7"/>
          <p:cNvSpPr/>
          <p:nvPr/>
        </p:nvSpPr>
        <p:spPr>
          <a:xfrm>
            <a:off x="8328739" y="4867854"/>
            <a:ext cx="2908166" cy="646334"/>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bg-BG" sz="1800" b="0" i="0" u="none" strike="noStrike" kern="1200" cap="none" spc="0" baseline="0">
                <a:solidFill>
                  <a:srgbClr val="000000"/>
                </a:solidFill>
                <a:uFillTx/>
                <a:latin typeface="Century Gothic"/>
              </a:rPr>
              <a:t>флуоресцентен брояч </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entury Gothic"/>
              </a:rPr>
              <a:t>EASYCOUNTER </a:t>
            </a:r>
            <a:r>
              <a:rPr lang="bg-BG" sz="1800" b="0" i="0" u="none" strike="noStrike" kern="1200" cap="none" spc="0" baseline="0">
                <a:solidFill>
                  <a:srgbClr val="000000"/>
                </a:solidFill>
                <a:uFillTx/>
                <a:latin typeface="Century Gothic"/>
              </a:rPr>
              <a:t>ВС</a:t>
            </a:r>
            <a:endParaRPr lang="en-US" sz="1800" b="0" i="0" u="none" strike="noStrike" kern="1200" cap="none" spc="0" baseline="0">
              <a:solidFill>
                <a:srgbClr val="00000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Rectangle 3"/>
          <p:cNvSpPr/>
          <p:nvPr/>
        </p:nvSpPr>
        <p:spPr>
          <a:xfrm>
            <a:off x="1228432" y="629857"/>
            <a:ext cx="10538688" cy="1061828"/>
          </a:xfrm>
          <a:prstGeom prst="rect">
            <a:avLst/>
          </a:prstGeom>
          <a:noFill/>
          <a:ln cap="flat">
            <a:noFill/>
            <a:prstDash val="solid"/>
          </a:ln>
        </p:spPr>
        <p:txBody>
          <a:bodyPr vert="horz" wrap="square" lIns="91440" tIns="45720" rIns="91440" bIns="45720" anchor="t" anchorCtr="0" compatLnSpc="1">
            <a:spAutoFit/>
          </a:bodyPr>
          <a:lstStyle/>
          <a:p>
            <a:pPr marL="0" marR="0" lvl="0" indent="45720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1400" b="1" i="0" u="none" strike="noStrike" kern="1200" cap="none" spc="0" baseline="0">
                <a:solidFill>
                  <a:srgbClr val="000000"/>
                </a:solidFill>
                <a:uFillTx/>
                <a:latin typeface="Century Schoolbook" pitchFamily="18"/>
                <a:ea typeface="Times New Roman" pitchFamily="18"/>
              </a:rPr>
              <a:t>През </a:t>
            </a:r>
            <a:r>
              <a:rPr lang="bg-BG" sz="1400" b="1" i="0" u="sng" strike="noStrike" kern="1200" cap="none" spc="0" baseline="0">
                <a:solidFill>
                  <a:srgbClr val="000000"/>
                </a:solidFill>
                <a:uFillTx/>
                <a:latin typeface="Century Schoolbook" pitchFamily="18"/>
                <a:ea typeface="Times New Roman" pitchFamily="18"/>
              </a:rPr>
              <a:t>първата година</a:t>
            </a:r>
            <a:r>
              <a:rPr lang="bg-BG" sz="1400" b="1" i="0" u="none" strike="noStrike" kern="1200" cap="none" spc="0" baseline="0">
                <a:solidFill>
                  <a:srgbClr val="000000"/>
                </a:solidFill>
                <a:uFillTx/>
                <a:latin typeface="Century Schoolbook" pitchFamily="18"/>
                <a:ea typeface="Times New Roman" pitchFamily="18"/>
              </a:rPr>
              <a:t> от проекта </a:t>
            </a:r>
            <a:r>
              <a:rPr lang="bg-BG" sz="1400" b="0" i="0" u="none" strike="noStrike" kern="1200" cap="none" spc="0" baseline="0">
                <a:solidFill>
                  <a:srgbClr val="000000"/>
                </a:solidFill>
                <a:uFillTx/>
                <a:latin typeface="Century Schoolbook" pitchFamily="18"/>
                <a:ea typeface="Times New Roman" pitchFamily="18"/>
              </a:rPr>
              <a:t>за </a:t>
            </a:r>
            <a:r>
              <a:rPr lang="en-US" sz="1400" b="0" i="0" u="none" strike="noStrike" kern="1200" cap="none" spc="0" baseline="0">
                <a:solidFill>
                  <a:srgbClr val="000000"/>
                </a:solidFill>
                <a:uFillTx/>
                <a:latin typeface="Century Schoolbook" pitchFamily="18"/>
                <a:ea typeface="Times New Roman" pitchFamily="18"/>
              </a:rPr>
              <a:t>определяне на общ брой </a:t>
            </a:r>
            <a:r>
              <a:rPr lang="bg-BG" sz="1400" b="0" i="0" u="none" strike="noStrike" kern="1200" cap="none" spc="0" baseline="0">
                <a:solidFill>
                  <a:srgbClr val="000000"/>
                </a:solidFill>
                <a:uFillTx/>
                <a:latin typeface="Century Schoolbook" pitchFamily="18"/>
                <a:ea typeface="Times New Roman" pitchFamily="18"/>
              </a:rPr>
              <a:t>и жизненост</a:t>
            </a:r>
            <a:r>
              <a:rPr lang="en-US" sz="1400" b="0" i="0" u="none" strike="noStrike" kern="1200" cap="none" spc="0" baseline="0">
                <a:solidFill>
                  <a:srgbClr val="000000"/>
                </a:solidFill>
                <a:uFillTx/>
                <a:latin typeface="Century Schoolbook" pitchFamily="18"/>
                <a:ea typeface="Times New Roman" pitchFamily="18"/>
              </a:rPr>
              <a:t> на левкоцити в кръв</a:t>
            </a:r>
            <a:r>
              <a:rPr lang="bg-BG" sz="1400" b="0" i="0" u="none" strike="noStrike" kern="1200" cap="none" spc="0" baseline="0">
                <a:solidFill>
                  <a:srgbClr val="000000"/>
                </a:solidFill>
                <a:uFillTx/>
                <a:latin typeface="Century Schoolbook" pitchFamily="18"/>
                <a:ea typeface="Times New Roman" pitchFamily="18"/>
              </a:rPr>
              <a:t> приложихме </a:t>
            </a:r>
            <a:r>
              <a:rPr lang="en-US" sz="1400" b="0" i="0" u="none" strike="noStrike" kern="1200" cap="none" spc="0" baseline="0">
                <a:solidFill>
                  <a:srgbClr val="000000"/>
                </a:solidFill>
                <a:uFillTx/>
                <a:latin typeface="Century Schoolbook" pitchFamily="18"/>
                <a:ea typeface="Times New Roman" pitchFamily="18"/>
              </a:rPr>
              <a:t>флуоресцентно оцв</a:t>
            </a:r>
            <a:r>
              <a:rPr lang="bg-BG" sz="1400" b="0" i="0" u="none" strike="noStrike" kern="1200" cap="none" spc="0" baseline="0">
                <a:solidFill>
                  <a:srgbClr val="000000"/>
                </a:solidFill>
                <a:uFillTx/>
                <a:latin typeface="Century Schoolbook" pitchFamily="18"/>
                <a:ea typeface="Times New Roman" pitchFamily="18"/>
              </a:rPr>
              <a:t>е</a:t>
            </a:r>
            <a:r>
              <a:rPr lang="en-US" sz="1400" b="0" i="0" u="none" strike="noStrike" kern="1200" cap="none" spc="0" baseline="0">
                <a:solidFill>
                  <a:srgbClr val="000000"/>
                </a:solidFill>
                <a:uFillTx/>
                <a:latin typeface="Century Schoolbook" pitchFamily="18"/>
                <a:ea typeface="Times New Roman" pitchFamily="18"/>
              </a:rPr>
              <a:t>т</a:t>
            </a:r>
            <a:r>
              <a:rPr lang="bg-BG" sz="1400" b="0" i="0" u="none" strike="noStrike" kern="1200" cap="none" spc="0" baseline="0">
                <a:solidFill>
                  <a:srgbClr val="000000"/>
                </a:solidFill>
                <a:uFillTx/>
                <a:latin typeface="Century Schoolbook" pitchFamily="18"/>
                <a:ea typeface="Times New Roman" pitchFamily="18"/>
              </a:rPr>
              <a:t>я</a:t>
            </a:r>
            <a:r>
              <a:rPr lang="en-US" sz="1400" b="0" i="0" u="none" strike="noStrike" kern="1200" cap="none" spc="0" baseline="0">
                <a:solidFill>
                  <a:srgbClr val="000000"/>
                </a:solidFill>
                <a:uFillTx/>
                <a:latin typeface="Century Schoolbook" pitchFamily="18"/>
                <a:ea typeface="Times New Roman" pitchFamily="18"/>
              </a:rPr>
              <a:t>ване</a:t>
            </a:r>
            <a:r>
              <a:rPr lang="bg-BG" sz="1400" b="0" i="0" u="none" strike="noStrike" kern="1200" cap="none" spc="0" baseline="0">
                <a:solidFill>
                  <a:srgbClr val="000000"/>
                </a:solidFill>
                <a:uFillTx/>
                <a:latin typeface="Century Schoolbook" pitchFamily="18"/>
                <a:ea typeface="Times New Roman" pitchFamily="18"/>
              </a:rPr>
              <a:t> с </a:t>
            </a:r>
            <a:r>
              <a:rPr lang="en-US" sz="1400" b="0" i="0" u="none" strike="noStrike" kern="1200" cap="none" spc="0" baseline="0">
                <a:solidFill>
                  <a:srgbClr val="000000"/>
                </a:solidFill>
                <a:uFillTx/>
                <a:latin typeface="Century Schoolbook" pitchFamily="18"/>
                <a:ea typeface="Times New Roman" pitchFamily="18"/>
              </a:rPr>
              <a:t>ДНК багрилото </a:t>
            </a:r>
            <a:r>
              <a:rPr lang="en-US" sz="1400" b="1" i="0" u="none" strike="noStrike" kern="1200" cap="none" spc="0" baseline="0">
                <a:solidFill>
                  <a:srgbClr val="000000"/>
                </a:solidFill>
                <a:uFillTx/>
                <a:latin typeface="Century Schoolbook" pitchFamily="18"/>
                <a:ea typeface="Times New Roman" pitchFamily="18"/>
              </a:rPr>
              <a:t>Sofia Green</a:t>
            </a:r>
            <a:r>
              <a:rPr lang="bg-BG" sz="1400" b="0" i="0" u="none" strike="noStrike" kern="1200" cap="none" spc="0" baseline="0">
                <a:solidFill>
                  <a:srgbClr val="000000"/>
                </a:solidFill>
                <a:uFillTx/>
                <a:latin typeface="Century Schoolbook" pitchFamily="18"/>
                <a:ea typeface="Times New Roman" pitchFamily="18"/>
              </a:rPr>
              <a:t>.</a:t>
            </a:r>
            <a:r>
              <a:rPr lang="bg-BG" sz="1400" b="1" i="0" u="none" strike="noStrike" kern="1200" cap="none" spc="0" baseline="0">
                <a:solidFill>
                  <a:srgbClr val="000000"/>
                </a:solidFill>
                <a:uFillTx/>
                <a:latin typeface="Century Schoolbook" pitchFamily="18"/>
                <a:ea typeface="Times New Roman" pitchFamily="18"/>
              </a:rPr>
              <a:t> През </a:t>
            </a:r>
            <a:r>
              <a:rPr lang="bg-BG" sz="1400" b="1" i="0" u="sng" strike="noStrike" kern="1200" cap="none" spc="0" baseline="0">
                <a:solidFill>
                  <a:srgbClr val="000000"/>
                </a:solidFill>
                <a:uFillTx/>
                <a:latin typeface="Century Schoolbook" pitchFamily="18"/>
                <a:ea typeface="Times New Roman" pitchFamily="18"/>
              </a:rPr>
              <a:t>втората година</a:t>
            </a:r>
            <a:r>
              <a:rPr lang="bg-BG" sz="1400" b="1" i="0" u="none" strike="noStrike" kern="1200" cap="none" spc="0" baseline="0">
                <a:solidFill>
                  <a:srgbClr val="000000"/>
                </a:solidFill>
                <a:uFillTx/>
                <a:latin typeface="Century Schoolbook" pitchFamily="18"/>
                <a:ea typeface="Times New Roman" pitchFamily="18"/>
              </a:rPr>
              <a:t> </a:t>
            </a:r>
            <a:r>
              <a:rPr lang="bg-BG" sz="1400" b="0" i="0" u="none" strike="noStrike" kern="1200" cap="none" spc="0" baseline="0">
                <a:solidFill>
                  <a:srgbClr val="000000"/>
                </a:solidFill>
                <a:uFillTx/>
                <a:latin typeface="Century Schoolbook" pitchFamily="18"/>
                <a:ea typeface="Times New Roman" pitchFamily="18"/>
              </a:rPr>
              <a:t>използвахме комбинация с добре познатото флуоресцентно багрило </a:t>
            </a:r>
            <a:r>
              <a:rPr lang="bg-BG" sz="1400" b="1" i="0" u="none" strike="noStrike" kern="1200" cap="none" spc="0" baseline="0">
                <a:solidFill>
                  <a:srgbClr val="000000"/>
                </a:solidFill>
                <a:uFillTx/>
                <a:latin typeface="Century Schoolbook" pitchFamily="18"/>
                <a:ea typeface="Times New Roman" pitchFamily="18"/>
              </a:rPr>
              <a:t>акридин оранж </a:t>
            </a:r>
            <a:r>
              <a:rPr lang="bg-BG" sz="1400" b="0" i="0" u="none" strike="noStrike" kern="1200" cap="none" spc="0" baseline="0">
                <a:solidFill>
                  <a:srgbClr val="000000"/>
                </a:solidFill>
                <a:uFillTx/>
                <a:latin typeface="Century Schoolbook" pitchFamily="18"/>
                <a:ea typeface="Times New Roman" pitchFamily="18"/>
              </a:rPr>
              <a:t>(</a:t>
            </a:r>
            <a:r>
              <a:rPr lang="en-US" sz="1400" b="0" i="0" u="none" strike="noStrike" kern="1200" cap="none" spc="0" baseline="0">
                <a:solidFill>
                  <a:srgbClr val="000000"/>
                </a:solidFill>
                <a:uFillTx/>
                <a:latin typeface="Century Schoolbook" pitchFamily="18"/>
                <a:ea typeface="Times New Roman" pitchFamily="18"/>
              </a:rPr>
              <a:t>AO</a:t>
            </a:r>
            <a:r>
              <a:rPr lang="bg-BG" sz="1400" b="0" i="0" u="none" strike="noStrike" kern="1200" cap="none" spc="0" baseline="0">
                <a:solidFill>
                  <a:srgbClr val="000000"/>
                </a:solidFill>
                <a:uFillTx/>
                <a:latin typeface="Century Schoolbook" pitchFamily="18"/>
                <a:ea typeface="Times New Roman" pitchFamily="18"/>
              </a:rPr>
              <a:t>) и </a:t>
            </a:r>
            <a:r>
              <a:rPr lang="bg-BG" sz="1400" b="1" i="0" u="none" strike="noStrike" kern="1200" cap="none" spc="0" baseline="0">
                <a:solidFill>
                  <a:srgbClr val="000000"/>
                </a:solidFill>
                <a:uFillTx/>
                <a:latin typeface="Century Schoolbook" pitchFamily="18"/>
                <a:ea typeface="Times New Roman" pitchFamily="18"/>
              </a:rPr>
              <a:t>новосинтезираното багрило TO-DAM-3</a:t>
            </a:r>
            <a:r>
              <a:rPr lang="bg-BG" sz="1400" b="0" i="0" u="none" strike="noStrike" kern="1200" cap="none" spc="0" baseline="0">
                <a:solidFill>
                  <a:srgbClr val="000000"/>
                </a:solidFill>
                <a:uFillTx/>
                <a:latin typeface="Century Schoolbook" pitchFamily="18"/>
                <a:ea typeface="Times New Roman" pitchFamily="18"/>
              </a:rPr>
              <a:t>.</a:t>
            </a:r>
            <a:endParaRPr lang="en-US" sz="1400" b="0" i="0" u="none" strike="noStrike" kern="1200" cap="none" spc="0" baseline="0">
              <a:solidFill>
                <a:srgbClr val="000000"/>
              </a:solidFill>
              <a:uFillTx/>
              <a:latin typeface="Century Schoolbook" pitchFamily="18"/>
              <a:ea typeface="Times New Roman" pitchFamily="18"/>
            </a:endParaRPr>
          </a:p>
        </p:txBody>
      </p:sp>
      <p:sp>
        <p:nvSpPr>
          <p:cNvPr id="3" name="Rectangle 4"/>
          <p:cNvSpPr/>
          <p:nvPr/>
        </p:nvSpPr>
        <p:spPr>
          <a:xfrm>
            <a:off x="600367" y="1696577"/>
            <a:ext cx="11384472" cy="3000823"/>
          </a:xfrm>
          <a:prstGeom prst="rect">
            <a:avLst/>
          </a:prstGeom>
          <a:noFill/>
          <a:ln cap="flat">
            <a:noFill/>
            <a:prstDash val="solid"/>
          </a:ln>
        </p:spPr>
        <p:txBody>
          <a:bodyPr vert="horz" wrap="square" lIns="91440" tIns="45720" rIns="91440" bIns="45720" anchor="t" anchorCtr="0" compatLnSpc="1">
            <a:spAutoFit/>
          </a:bodyPr>
          <a:lstStyle/>
          <a:p>
            <a:pPr marL="0" marR="0" lvl="0" indent="45720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1400" b="0" i="0" u="none" strike="noStrike" kern="1200" cap="none" spc="0" baseline="0">
                <a:solidFill>
                  <a:srgbClr val="000000"/>
                </a:solidFill>
                <a:uFillTx/>
                <a:latin typeface="Century Schoolbook" pitchFamily="18"/>
                <a:ea typeface="Times New Roman" pitchFamily="18"/>
              </a:rPr>
              <a:t>Разработените методи за преброяване на левкоцити с помощта на флуоресцентното ДНК багрило Sofia Green, както и с </a:t>
            </a:r>
            <a:r>
              <a:rPr lang="en-US" sz="1400" b="0" i="0" u="none" strike="noStrike" kern="1200" cap="none" spc="0" baseline="0">
                <a:solidFill>
                  <a:srgbClr val="000000"/>
                </a:solidFill>
                <a:uFillTx/>
                <a:latin typeface="Century Schoolbook" pitchFamily="18"/>
                <a:ea typeface="Times New Roman" pitchFamily="18"/>
              </a:rPr>
              <a:t> флуоресцентно двойно оцветяване с AO и TO-DAM-3 </a:t>
            </a:r>
            <a:r>
              <a:rPr lang="bg-BG" sz="1400" b="0" i="0" u="none" strike="noStrike" kern="1200" cap="none" spc="0" baseline="0">
                <a:solidFill>
                  <a:srgbClr val="000000"/>
                </a:solidFill>
                <a:uFillTx/>
                <a:latin typeface="Century Schoolbook" pitchFamily="18"/>
                <a:ea typeface="Times New Roman" pitchFamily="18"/>
              </a:rPr>
              <a:t>при използване на автоматичният флуоресцентен микроскоп осигури</a:t>
            </a:r>
            <a:r>
              <a:rPr lang="bg-BG" sz="1400" b="0" i="0" u="none" strike="noStrike" kern="0" cap="none" spc="0" baseline="0">
                <a:solidFill>
                  <a:srgbClr val="000000"/>
                </a:solidFill>
                <a:uFillTx/>
                <a:latin typeface="Century Schoolbook" pitchFamily="18"/>
                <a:ea typeface="Times New Roman" pitchFamily="18"/>
              </a:rPr>
              <a:t>ха</a:t>
            </a:r>
            <a:r>
              <a:rPr lang="bg-BG" sz="1400" b="0" i="0" u="none" strike="noStrike" kern="1200" cap="none" spc="0" baseline="0">
                <a:solidFill>
                  <a:srgbClr val="000000"/>
                </a:solidFill>
                <a:uFillTx/>
                <a:latin typeface="Century Schoolbook" pitchFamily="18"/>
                <a:ea typeface="Times New Roman" pitchFamily="18"/>
              </a:rPr>
              <a:t> бързи, точни и прецизни резултати. Използвайки метода на клетъчната флуоресценция, необходимостта от лизис на червените кръвни клетки се елиминира. По този начин концентрацията и жизнеспособността на левкоцитите в капилярната и венозна кръв се измерва без отстраняване на червените кръвни клетки от пробата, което съкращава времето за анализ. Освен това прилагането на двете багрила позволява да се избегне каквато и да е предварителна обработка на пробата. Готовите за използване лиофилизирани реагенти и специфичният софтуер прави анализа много лесен за изпълнение. Анализът позволява да се елиминира човешката грешка и представя резултатите в много достъпна форма. Методът може да бъде успешно включен в различни аспекти на клиничната диагностика.</a:t>
            </a:r>
            <a:endParaRPr lang="en-US" sz="1400" b="0" i="0" u="none" strike="noStrike" kern="1200" cap="none" spc="0" baseline="0">
              <a:solidFill>
                <a:srgbClr val="000000"/>
              </a:solidFill>
              <a:uFillTx/>
              <a:latin typeface="Century Schoolbook" pitchFamily="18"/>
              <a:ea typeface="Times New Roman" pitchFamily="18"/>
            </a:endParaRPr>
          </a:p>
        </p:txBody>
      </p:sp>
      <p:sp>
        <p:nvSpPr>
          <p:cNvPr id="4" name="Rectangle 7"/>
          <p:cNvSpPr/>
          <p:nvPr/>
        </p:nvSpPr>
        <p:spPr>
          <a:xfrm>
            <a:off x="5351480" y="57204"/>
            <a:ext cx="1882246" cy="461662"/>
          </a:xfrm>
          <a:prstGeom prst="rect">
            <a:avLst/>
          </a:prstGeom>
          <a:noFill/>
          <a:ln cap="flat">
            <a:noFill/>
            <a:prstDash val="solid"/>
          </a:ln>
        </p:spPr>
        <p:txBody>
          <a:bodyPr vert="horz" wrap="non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Calibri" pitchFamily="34"/>
              </a:rPr>
              <a:t>Резултати</a:t>
            </a:r>
            <a:endParaRPr lang="en-US" sz="2400" b="1" i="0" u="none" strike="noStrike" kern="1200" cap="none" spc="0" baseline="0">
              <a:solidFill>
                <a:srgbClr val="000000"/>
              </a:solidFill>
              <a:uFillTx/>
              <a:latin typeface="Century Schoolbook" pitchFamily="18"/>
            </a:endParaRPr>
          </a:p>
        </p:txBody>
      </p:sp>
      <p:pic>
        <p:nvPicPr>
          <p:cNvPr id="5" name="Picture 8">
            <a:extLst>
              <a:ext uri="{FF2B5EF4-FFF2-40B4-BE49-F238E27FC236}">
                <a16:creationId xmlns:a16="http://schemas.microsoft.com/office/drawing/2014/main" id="{00000000-0000-0000-0000-000000000000}"/>
              </a:ext>
            </a:extLst>
          </p:cNvPr>
          <p:cNvPicPr>
            <a:picLocks noChangeAspect="1"/>
          </p:cNvPicPr>
          <p:nvPr/>
        </p:nvPicPr>
        <p:blipFill>
          <a:blip r:embed="rId2"/>
          <a:srcRect t="12489"/>
          <a:stretch>
            <a:fillRect/>
          </a:stretch>
        </p:blipFill>
        <p:spPr>
          <a:xfrm>
            <a:off x="6798820" y="4664363"/>
            <a:ext cx="5121362" cy="1628747"/>
          </a:xfrm>
          <a:prstGeom prst="rect">
            <a:avLst/>
          </a:prstGeom>
          <a:noFill/>
          <a:ln cap="flat">
            <a:noFill/>
          </a:ln>
        </p:spPr>
      </p:pic>
      <p:pic>
        <p:nvPicPr>
          <p:cNvPr id="6" name="Picture 9">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6292599" y="6506458"/>
            <a:ext cx="6018013" cy="351541"/>
          </a:xfrm>
          <a:prstGeom prst="rect">
            <a:avLst/>
          </a:prstGeom>
          <a:noFill/>
          <a:ln cap="flat">
            <a:noFill/>
          </a:ln>
        </p:spPr>
      </p:pic>
      <p:pic>
        <p:nvPicPr>
          <p:cNvPr id="7" name="Picture 10">
            <a:extLst>
              <a:ext uri="{FF2B5EF4-FFF2-40B4-BE49-F238E27FC236}">
                <a16:creationId xmlns:a16="http://schemas.microsoft.com/office/drawing/2014/main" id="{00000000-0000-0000-0000-000000000000}"/>
              </a:ext>
            </a:extLst>
          </p:cNvPr>
          <p:cNvPicPr>
            <a:picLocks noChangeAspect="1"/>
          </p:cNvPicPr>
          <p:nvPr/>
        </p:nvPicPr>
        <p:blipFill>
          <a:blip r:embed="rId4"/>
          <a:srcRect t="21403" b="11077"/>
          <a:stretch>
            <a:fillRect/>
          </a:stretch>
        </p:blipFill>
        <p:spPr>
          <a:xfrm>
            <a:off x="762326" y="4664363"/>
            <a:ext cx="5447144" cy="1655054"/>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Rectangle 3"/>
          <p:cNvSpPr/>
          <p:nvPr/>
        </p:nvSpPr>
        <p:spPr>
          <a:xfrm>
            <a:off x="249384" y="0"/>
            <a:ext cx="11850258" cy="7597466"/>
          </a:xfrm>
          <a:prstGeom prst="rect">
            <a:avLst/>
          </a:prstGeom>
          <a:noFill/>
          <a:ln cap="flat">
            <a:noFill/>
            <a:prstDash val="solid"/>
          </a:ln>
        </p:spPr>
        <p:txBody>
          <a:bodyPr vert="horz" wrap="square" lIns="91440" tIns="45720" rIns="91440" bIns="45720" anchor="t" anchorCtr="0" compatLnSpc="1">
            <a:spAutoFit/>
          </a:bodyPr>
          <a:lstStyle/>
          <a:p>
            <a:pPr marL="0" marR="0" lvl="0" indent="0" algn="ctr"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bg-BG" sz="2400" b="1" i="0" u="none" strike="noStrike" kern="1200" cap="none" spc="0" baseline="0">
                <a:solidFill>
                  <a:srgbClr val="000000"/>
                </a:solidFill>
                <a:uFillTx/>
                <a:latin typeface="Century Schoolbook" pitchFamily="18"/>
                <a:ea typeface="Times New Roman" pitchFamily="18"/>
              </a:rPr>
              <a:t>Списък на научните публикации и доклади</a:t>
            </a:r>
            <a:endParaRPr lang="en-US" sz="2400" b="0" i="0" u="none" strike="noStrike" kern="1200" cap="none" spc="0" baseline="0">
              <a:solidFill>
                <a:srgbClr val="000000"/>
              </a:solidFill>
              <a:uFillTx/>
              <a:latin typeface="Century Schoolbook" pitchFamily="18"/>
              <a:ea typeface="Times New Roman" pitchFamily="18"/>
            </a:endParaRPr>
          </a:p>
          <a:p>
            <a:pPr marL="0" marR="0" lvl="0" indent="0" algn="just" defTabSz="457200" rtl="0" fontAlgn="auto" hangingPunct="1">
              <a:lnSpc>
                <a:spcPct val="115000"/>
              </a:lnSpc>
              <a:spcBef>
                <a:spcPts val="1200"/>
              </a:spcBef>
              <a:spcAft>
                <a:spcPts val="0"/>
              </a:spcAft>
              <a:buNone/>
              <a:tabLst>
                <a:tab pos="270506" algn="l"/>
                <a:tab pos="450213" algn="l"/>
              </a:tabLst>
              <a:defRPr sz="1800" b="0" i="0" u="none" strike="noStrike" kern="0" cap="none" spc="0" baseline="0">
                <a:solidFill>
                  <a:srgbClr val="000000"/>
                </a:solidFill>
                <a:uFillTx/>
              </a:defRPr>
            </a:pPr>
            <a:r>
              <a:rPr lang="bg-BG" sz="1600" b="1" i="0" u="none" strike="noStrike" kern="1200" cap="none" spc="0" baseline="0">
                <a:solidFill>
                  <a:srgbClr val="000000"/>
                </a:solidFill>
                <a:uFillTx/>
                <a:latin typeface="Century Schoolbook" pitchFamily="18"/>
                <a:ea typeface="Times New Roman" pitchFamily="18"/>
              </a:rPr>
              <a:t>А) Брой публикации</a:t>
            </a:r>
            <a:endParaRPr lang="en-US" sz="1600" b="0" i="0" u="none" strike="noStrike" kern="1200" cap="none" spc="0" baseline="0">
              <a:solidFill>
                <a:srgbClr val="000000"/>
              </a:solidFill>
              <a:uFillTx/>
              <a:latin typeface="Century Schoolbook" pitchFamily="18"/>
              <a:ea typeface="Times New Roman" pitchFamily="18"/>
            </a:endParaRPr>
          </a:p>
          <a:p>
            <a:pPr marL="342900" marR="0" lvl="0" indent="-342900" algn="just" defTabSz="457200" rtl="0" fontAlgn="auto" hangingPunct="1">
              <a:lnSpc>
                <a:spcPct val="115000"/>
              </a:lnSpc>
              <a:spcBef>
                <a:spcPts val="1200"/>
              </a:spcBef>
              <a:spcAft>
                <a:spcPts val="0"/>
              </a:spcAft>
              <a:buSzPct val="100000"/>
              <a:buFont typeface="Century Gothic"/>
              <a:buAutoNum type="arabicPeriod"/>
              <a:tabLst>
                <a:tab pos="270507" algn="l"/>
                <a:tab pos="450213" algn="l"/>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entury Schoolbook" pitchFamily="18"/>
                <a:ea typeface="Times New Roman" pitchFamily="18"/>
              </a:rPr>
              <a:t>Milka Atanasova, Yavor Ivasnov, Katya Gabrovska, DETERMINATION OF THE NUMBER AND VIABILITY OF WHITE BLOOD CELLS IN CAPILLARY AND VENOSE BLOOD</a:t>
            </a:r>
            <a:r>
              <a:rPr lang="bg-BG" sz="1600" b="0" i="0" u="none" strike="noStrike" kern="1200" cap="none" spc="0" baseline="0">
                <a:solidFill>
                  <a:srgbClr val="000000"/>
                </a:solidFill>
                <a:uFillTx/>
                <a:latin typeface="Century Schoolbook" pitchFamily="18"/>
                <a:ea typeface="Times New Roman" pitchFamily="18"/>
              </a:rPr>
              <a:t>, Volume IX, 2019, 32-37, Number 3: TECHNICAL STUDIES, Стара Загора. </a:t>
            </a:r>
            <a:endParaRPr lang="en-US" sz="1600" b="0" i="0" u="none" strike="noStrike" kern="1200" cap="none" spc="0" baseline="0">
              <a:solidFill>
                <a:srgbClr val="000000"/>
              </a:solidFill>
              <a:uFillTx/>
              <a:latin typeface="Century Schoolbook" pitchFamily="18"/>
              <a:ea typeface="Times New Roman" pitchFamily="18"/>
            </a:endParaRPr>
          </a:p>
          <a:p>
            <a:pPr marL="342900" marR="0" lvl="0" indent="-342900" algn="just" defTabSz="457200" rtl="0" fontAlgn="auto" hangingPunct="1">
              <a:lnSpc>
                <a:spcPct val="115000"/>
              </a:lnSpc>
              <a:spcBef>
                <a:spcPts val="1200"/>
              </a:spcBef>
              <a:spcAft>
                <a:spcPts val="0"/>
              </a:spcAft>
              <a:buSzPct val="100000"/>
              <a:buFont typeface="Century Gothic"/>
              <a:buAutoNum type="arabicPeriod"/>
              <a:tabLst>
                <a:tab pos="540382" algn="l"/>
              </a:tabLst>
              <a:defRPr sz="1800" b="0" i="0" u="none" strike="noStrike" kern="0" cap="none" spc="0" baseline="0">
                <a:solidFill>
                  <a:srgbClr val="000000"/>
                </a:solidFill>
                <a:uFillTx/>
              </a:defRPr>
            </a:pPr>
            <a:r>
              <a:rPr lang="bg-BG" sz="1600" b="0" i="0" u="none" strike="noStrike" kern="1200" cap="none" spc="0" baseline="0">
                <a:solidFill>
                  <a:srgbClr val="000000"/>
                </a:solidFill>
                <a:uFillTx/>
                <a:latin typeface="Century Schoolbook" pitchFamily="18"/>
                <a:ea typeface="Times New Roman" pitchFamily="18"/>
              </a:rPr>
              <a:t>Явор Иванов, ОПРЕДЕЛЯНЕ НА ОБЩ БРОЙ СОМАТИЧНИ КЛЕТКИ И БАКТЕРИИ В СУРОВО МЛЯКО ЧРЕЗ</a:t>
            </a:r>
            <a:r>
              <a:rPr lang="en-US" sz="1600" b="0" i="0" u="none" strike="noStrike" kern="1200" cap="none" spc="0" baseline="0">
                <a:solidFill>
                  <a:srgbClr val="000000"/>
                </a:solidFill>
                <a:uFillTx/>
                <a:latin typeface="Century Schoolbook" pitchFamily="18"/>
                <a:ea typeface="Times New Roman" pitchFamily="18"/>
              </a:rPr>
              <a:t>.</a:t>
            </a:r>
            <a:r>
              <a:rPr lang="bg-BG" sz="1600" b="0" i="0" u="none" strike="noStrike" kern="1200" cap="none" spc="0" baseline="0">
                <a:solidFill>
                  <a:srgbClr val="000000"/>
                </a:solidFill>
                <a:uFillTx/>
                <a:latin typeface="Century Schoolbook" pitchFamily="18"/>
                <a:ea typeface="Times New Roman" pitchFamily="18"/>
              </a:rPr>
              <a:t> АВТОМАТИЧЕН ФЛУОРЕСЦЕНТЕН ОБРАЗЕН ЦИТОМЕТЪР LACTOSCAN SCC, Volume IX, 26-31, 2019, Number 3: TECHNICAL STUDIES, Стара Загора  </a:t>
            </a:r>
            <a:endParaRPr lang="en-US" sz="1600" b="0" i="0" u="none" strike="noStrike" kern="1200" cap="none" spc="0" baseline="0">
              <a:solidFill>
                <a:srgbClr val="000000"/>
              </a:solidFill>
              <a:uFillTx/>
              <a:latin typeface="Century Schoolbook" pitchFamily="18"/>
              <a:ea typeface="Times New Roman" pitchFamily="18"/>
            </a:endParaRPr>
          </a:p>
          <a:p>
            <a:pPr marL="342900" marR="0" lvl="0" indent="-342900" algn="just" defTabSz="457200" rtl="0" fontAlgn="auto" hangingPunct="1">
              <a:lnSpc>
                <a:spcPct val="115000"/>
              </a:lnSpc>
              <a:spcBef>
                <a:spcPts val="1200"/>
              </a:spcBef>
              <a:spcAft>
                <a:spcPts val="0"/>
              </a:spcAft>
              <a:buSzPct val="100000"/>
              <a:buFont typeface="Century Gothic"/>
              <a:buAutoNum type="arabicPeriod"/>
              <a:tabLst>
                <a:tab pos="540382" algn="l"/>
              </a:tabLst>
              <a:defRPr sz="1800" b="0" i="0" u="none" strike="noStrike" kern="0" cap="none" spc="0" baseline="0">
                <a:solidFill>
                  <a:srgbClr val="000000"/>
                </a:solidFill>
                <a:uFillTx/>
              </a:defRPr>
            </a:pPr>
            <a:r>
              <a:rPr lang="bg-BG" sz="1600" b="0" i="0" u="none" strike="noStrike" kern="1200" cap="none" spc="0" baseline="0">
                <a:solidFill>
                  <a:srgbClr val="000000"/>
                </a:solidFill>
                <a:uFillTx/>
                <a:latin typeface="Century Schoolbook" pitchFamily="18"/>
                <a:ea typeface="Times New Roman" pitchFamily="18"/>
              </a:rPr>
              <a:t>Yavor Ivanov</a:t>
            </a:r>
            <a:r>
              <a:rPr lang="en-US" sz="1600" b="0" i="0" u="none" strike="noStrike" kern="1200" cap="none" spc="0" baseline="0">
                <a:solidFill>
                  <a:srgbClr val="000000"/>
                </a:solidFill>
                <a:uFillTx/>
                <a:latin typeface="Century Schoolbook" pitchFamily="18"/>
                <a:ea typeface="Times New Roman" pitchFamily="18"/>
              </a:rPr>
              <a:t>, </a:t>
            </a:r>
            <a:r>
              <a:rPr lang="bg-BG" sz="1600" b="0" i="0" u="none" strike="noStrike" kern="1200" cap="none" spc="0" baseline="0">
                <a:solidFill>
                  <a:srgbClr val="000000"/>
                </a:solidFill>
                <a:uFillTx/>
                <a:latin typeface="Century Schoolbook" pitchFamily="18"/>
                <a:ea typeface="Times New Roman" pitchFamily="18"/>
              </a:rPr>
              <a:t>STAINING OF YEAST CELLS WITH DIFFERENT FLUORESCENT DYES,   Volume IX, 20-25, 2019, Number 3: TECHNICAL STUDIES, Стара Загора</a:t>
            </a:r>
            <a:r>
              <a:rPr lang="en-US" sz="1600" b="0" i="0" u="none" strike="noStrike" kern="1200" cap="none" spc="0" baseline="0">
                <a:solidFill>
                  <a:srgbClr val="000000"/>
                </a:solidFill>
                <a:uFillTx/>
                <a:latin typeface="Century Schoolbook" pitchFamily="18"/>
                <a:ea typeface="Times New Roman" pitchFamily="18"/>
              </a:rPr>
              <a:t>.  </a:t>
            </a:r>
          </a:p>
          <a:p>
            <a:pPr marL="342900" marR="0" lvl="0" indent="-342900" algn="just" defTabSz="457200" rtl="0" fontAlgn="auto" hangingPunct="1">
              <a:lnSpc>
                <a:spcPct val="115000"/>
              </a:lnSpc>
              <a:spcBef>
                <a:spcPts val="1200"/>
              </a:spcBef>
              <a:spcAft>
                <a:spcPts val="0"/>
              </a:spcAft>
              <a:buSzPct val="100000"/>
              <a:buFont typeface="Century Gothic"/>
              <a:buAutoNum type="arabicPeriod"/>
              <a:tabLst>
                <a:tab pos="540382" algn="l"/>
                <a:tab pos="2971799" algn="ctr"/>
                <a:tab pos="5943599" algn="r"/>
              </a:tabLst>
              <a:defRPr sz="1800" b="0" i="0" u="none" strike="noStrike" kern="0" cap="none" spc="0" baseline="0">
                <a:solidFill>
                  <a:srgbClr val="000000"/>
                </a:solidFill>
                <a:uFillTx/>
              </a:defRPr>
            </a:pPr>
            <a:r>
              <a:rPr lang="bg-BG" sz="1600" b="0" i="0" u="none" strike="noStrike" kern="1200" cap="none" spc="0" baseline="0">
                <a:solidFill>
                  <a:srgbClr val="000000"/>
                </a:solidFill>
                <a:uFillTx/>
                <a:latin typeface="Century Schoolbook" pitchFamily="18"/>
                <a:ea typeface="Times New Roman" pitchFamily="18"/>
              </a:rPr>
              <a:t>Dimitrina Krasteva, Yavor Ivanov, Katya Gabrovska </a:t>
            </a:r>
            <a:r>
              <a:rPr lang="en-US" sz="1600" b="0" i="0" u="none" strike="noStrike" kern="1200" cap="none" spc="0" baseline="0">
                <a:solidFill>
                  <a:srgbClr val="000000"/>
                </a:solidFill>
                <a:uFillTx/>
                <a:latin typeface="Century Schoolbook" pitchFamily="18"/>
                <a:ea typeface="Times New Roman" pitchFamily="18"/>
              </a:rPr>
              <a:t>,</a:t>
            </a:r>
            <a:r>
              <a:rPr lang="bg-BG" sz="1600" b="0" i="0" u="none" strike="noStrike" kern="1200" cap="none" spc="0" baseline="0">
                <a:solidFill>
                  <a:srgbClr val="000000"/>
                </a:solidFill>
                <a:uFillTx/>
                <a:latin typeface="Century Schoolbook" pitchFamily="18"/>
                <a:ea typeface="Times New Roman" pitchFamily="18"/>
              </a:rPr>
              <a:t>COUNTING OF CD45+ CELLS BY AUTOMATIC FLUORESCENCE MICROSCOPE EASYCOUNTER BC USING ANTI – CD45 ANTIBODY CONJUGATE</a:t>
            </a:r>
            <a:r>
              <a:rPr lang="en-US" sz="1600" b="0" i="0" u="none" strike="noStrike" kern="1200" cap="none" spc="0" baseline="0">
                <a:solidFill>
                  <a:srgbClr val="000000"/>
                </a:solidFill>
                <a:uFillTx/>
                <a:latin typeface="Century Schoolbook" pitchFamily="18"/>
                <a:ea typeface="Times New Roman" pitchFamily="18"/>
              </a:rPr>
              <a:t>, </a:t>
            </a:r>
            <a:r>
              <a:rPr lang="en-GB" sz="1600" b="0" i="0" u="none" strike="noStrike" kern="1200" cap="none" spc="0" baseline="0">
                <a:solidFill>
                  <a:srgbClr val="000000"/>
                </a:solidFill>
                <a:uFillTx/>
                <a:latin typeface="Century Schoolbook" pitchFamily="18"/>
                <a:ea typeface="Times New Roman" pitchFamily="18"/>
              </a:rPr>
              <a:t>,  ANNUAL OF ASSEN ZLATAROV  UNIVERSITY, BURGAS`, 2020, v. XLIX(1).</a:t>
            </a:r>
            <a:endParaRPr lang="en-US" sz="1600" b="0" i="0" u="none" strike="noStrike" kern="1200" cap="none" spc="0" baseline="0">
              <a:solidFill>
                <a:srgbClr val="000000"/>
              </a:solidFill>
              <a:uFillTx/>
              <a:latin typeface="Century Schoolbook" pitchFamily="18"/>
              <a:ea typeface="Times New Roman" pitchFamily="18"/>
            </a:endParaRPr>
          </a:p>
          <a:p>
            <a:pPr marL="342900" marR="0" lvl="0" indent="-342900" algn="just" defTabSz="457200" rtl="0" fontAlgn="auto" hangingPunct="1">
              <a:lnSpc>
                <a:spcPct val="115000"/>
              </a:lnSpc>
              <a:spcBef>
                <a:spcPts val="1200"/>
              </a:spcBef>
              <a:spcAft>
                <a:spcPts val="0"/>
              </a:spcAft>
              <a:buSzPct val="100000"/>
              <a:buFont typeface="Century Gothic"/>
              <a:buAutoNum type="arabicPeriod"/>
              <a:tabLst>
                <a:tab pos="540382" algn="l"/>
              </a:tabLst>
              <a:defRPr sz="1800" b="0" i="0" u="none" strike="noStrike" kern="0" cap="none" spc="0" baseline="0">
                <a:solidFill>
                  <a:srgbClr val="000000"/>
                </a:solidFill>
                <a:uFillTx/>
              </a:defRPr>
            </a:pPr>
            <a:r>
              <a:rPr lang="bg-BG" sz="1600" b="0" i="0" u="none" strike="noStrike" kern="1200" cap="none" spc="0" baseline="0">
                <a:solidFill>
                  <a:srgbClr val="000000"/>
                </a:solidFill>
                <a:uFillTx/>
                <a:latin typeface="Century Schoolbook" pitchFamily="18"/>
                <a:ea typeface="Times New Roman" pitchFamily="18"/>
              </a:rPr>
              <a:t>Milka Atanasova, Yavor Ivanov, Katya Gabrovska</a:t>
            </a:r>
            <a:r>
              <a:rPr lang="en-US" sz="1600" b="0" i="0" u="none" strike="noStrike" kern="1200" cap="none" spc="0" baseline="0">
                <a:solidFill>
                  <a:srgbClr val="000000"/>
                </a:solidFill>
                <a:uFillTx/>
                <a:latin typeface="Century Schoolbook" pitchFamily="18"/>
                <a:ea typeface="Times New Roman" pitchFamily="18"/>
              </a:rPr>
              <a:t>, </a:t>
            </a:r>
            <a:r>
              <a:rPr lang="bg-BG" sz="1600" b="0" i="0" u="none" strike="noStrike" kern="1200" cap="none" spc="0" baseline="0">
                <a:solidFill>
                  <a:srgbClr val="000000"/>
                </a:solidFill>
                <a:uFillTx/>
                <a:latin typeface="Century Schoolbook" pitchFamily="18"/>
                <a:ea typeface="Times New Roman" pitchFamily="18"/>
              </a:rPr>
              <a:t>DETERMINATION OF TOTAL CELL COUNT AND VIABILITY OF LEUKOCYTES IN BLOOD BY DOUBLE FLUORESCENT STAINING</a:t>
            </a:r>
            <a:r>
              <a:rPr lang="en-US" sz="1600" b="0" i="0" u="none" strike="noStrike" kern="1200" cap="none" spc="0" baseline="0">
                <a:solidFill>
                  <a:srgbClr val="000000"/>
                </a:solidFill>
                <a:uFillTx/>
                <a:latin typeface="Century Schoolbook" pitchFamily="18"/>
                <a:ea typeface="Times New Roman" pitchFamily="18"/>
              </a:rPr>
              <a:t>, </a:t>
            </a:r>
            <a:r>
              <a:rPr lang="en-GB" sz="1600" b="0" i="0" u="none" strike="noStrike" kern="1200" cap="none" spc="0" baseline="0">
                <a:solidFill>
                  <a:srgbClr val="000000"/>
                </a:solidFill>
                <a:uFillTx/>
                <a:latin typeface="Century Schoolbook" pitchFamily="18"/>
                <a:ea typeface="Times New Roman" pitchFamily="18"/>
              </a:rPr>
              <a:t>ANNUAL OF ASSEN ZLATAROV  UNIVERSITY, BURGAS`, 2020, v. XLIX(1). </a:t>
            </a:r>
            <a:endParaRPr lang="en-US" sz="1600" b="0" i="0" u="none" strike="noStrike" kern="1200" cap="none" spc="0" baseline="0">
              <a:solidFill>
                <a:srgbClr val="000000"/>
              </a:solidFill>
              <a:uFillTx/>
              <a:latin typeface="Century Schoolbook" pitchFamily="18"/>
              <a:ea typeface="Times New Roman" pitchFamily="18"/>
            </a:endParaRPr>
          </a:p>
          <a:p>
            <a:pPr marL="342900" marR="0" lvl="0" indent="-342900" algn="just" defTabSz="457200" rtl="0" fontAlgn="auto" hangingPunct="1">
              <a:lnSpc>
                <a:spcPct val="115000"/>
              </a:lnSpc>
              <a:spcBef>
                <a:spcPts val="1200"/>
              </a:spcBef>
              <a:spcAft>
                <a:spcPts val="0"/>
              </a:spcAft>
              <a:buSzPct val="100000"/>
              <a:buFont typeface="Century Gothic"/>
              <a:buAutoNum type="arabicPeriod"/>
              <a:tabLst>
                <a:tab pos="540382" algn="l"/>
              </a:tabLst>
              <a:defRPr sz="1800" b="0" i="0" u="none" strike="noStrike" kern="0" cap="none" spc="0" baseline="0">
                <a:solidFill>
                  <a:srgbClr val="000000"/>
                </a:solidFill>
                <a:uFillTx/>
              </a:defRPr>
            </a:pPr>
            <a:r>
              <a:rPr lang="bg-BG" sz="1600" b="0" i="0" u="none" strike="noStrike" kern="1200" cap="none" spc="0" baseline="0">
                <a:solidFill>
                  <a:srgbClr val="000000"/>
                </a:solidFill>
                <a:uFillTx/>
                <a:latin typeface="Century Schoolbook" pitchFamily="18"/>
                <a:ea typeface="Calibri" pitchFamily="34"/>
              </a:rPr>
              <a:t>Dimitrina R. Krasteva , Yavor L. Ivanov , Triphon G. Chervenkov , Katya I. Gabrovska , Tzonka I. Godjevargova, CD34+ STEM CELL COUNTING USING LABELED IMMOBILIZED ANTI-CD34 ANTIBODY ONTO MAGNETIC NANOPARTICLES AND EASYCOUNTER BC IMAGE CYTOMETER, Analytical Biochemistry 610 (2020) 113929</a:t>
            </a:r>
            <a:r>
              <a:rPr lang="en-US" sz="1600" b="0" i="0" u="none" strike="noStrike" kern="1200" cap="none" spc="0" baseline="0">
                <a:solidFill>
                  <a:srgbClr val="000000"/>
                </a:solidFill>
                <a:uFillTx/>
                <a:latin typeface="Century Schoolbook" pitchFamily="18"/>
                <a:ea typeface="Calibri" pitchFamily="34"/>
              </a:rPr>
              <a:t>. IF=2.778</a:t>
            </a:r>
            <a:endParaRPr lang="bg-BG" sz="1600" b="0" i="0" u="none" strike="noStrike" kern="1200" cap="none" spc="0" baseline="0">
              <a:solidFill>
                <a:srgbClr val="000000"/>
              </a:solidFill>
              <a:uFillTx/>
              <a:latin typeface="Century Schoolbook" pitchFamily="18"/>
              <a:ea typeface="Calibri" pitchFamily="34"/>
            </a:endParaRPr>
          </a:p>
          <a:p>
            <a:pPr marL="0" marR="0" lvl="0" indent="0" algn="just" defTabSz="457200" rtl="0" fontAlgn="auto" hangingPunct="1">
              <a:lnSpc>
                <a:spcPct val="115000"/>
              </a:lnSpc>
              <a:spcBef>
                <a:spcPts val="1200"/>
              </a:spcBef>
              <a:spcAft>
                <a:spcPts val="0"/>
              </a:spcAft>
              <a:buNone/>
              <a:tabLst>
                <a:tab pos="540382" algn="l"/>
              </a:tabLst>
              <a:defRPr sz="1800" b="0" i="0" u="none" strike="noStrike" kern="0" cap="none" spc="0" baseline="0">
                <a:solidFill>
                  <a:srgbClr val="000000"/>
                </a:solidFill>
                <a:uFillTx/>
              </a:defRPr>
            </a:pPr>
            <a:endParaRPr lang="en-US" sz="1400" b="0" i="0" u="none" strike="noStrike" kern="1200" cap="none" spc="0" baseline="0">
              <a:solidFill>
                <a:srgbClr val="000000"/>
              </a:solidFill>
              <a:uFillTx/>
              <a:latin typeface="Century School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graphicFrame>
        <p:nvGraphicFramePr>
          <p:cNvPr id="2" name="Table 27"/>
          <p:cNvGraphicFramePr>
            <a:graphicFrameLocks noGrp="1"/>
          </p:cNvGraphicFramePr>
          <p:nvPr/>
        </p:nvGraphicFramePr>
        <p:xfrm>
          <a:off x="3092619" y="107368"/>
          <a:ext cx="5816598" cy="3886218"/>
        </p:xfrm>
        <a:graphic>
          <a:graphicData uri="http://schemas.openxmlformats.org/drawingml/2006/table">
            <a:tbl>
              <a:tblPr>
                <a:effectLst/>
              </a:tblPr>
              <a:tblGrid>
                <a:gridCol w="673098">
                  <a:extLst>
                    <a:ext uri="{9D8B030D-6E8A-4147-A177-3AD203B41FA5}">
                      <a16:colId xmlns:a16="http://schemas.microsoft.com/office/drawing/2014/main" val="2872713556"/>
                    </a:ext>
                  </a:extLst>
                </a:gridCol>
                <a:gridCol w="4317997">
                  <a:extLst>
                    <a:ext uri="{9D8B030D-6E8A-4147-A177-3AD203B41FA5}">
                      <a16:colId xmlns:a16="http://schemas.microsoft.com/office/drawing/2014/main" val="752949157"/>
                    </a:ext>
                  </a:extLst>
                </a:gridCol>
                <a:gridCol w="825502">
                  <a:extLst>
                    <a:ext uri="{9D8B030D-6E8A-4147-A177-3AD203B41FA5}">
                      <a16:colId xmlns:a16="http://schemas.microsoft.com/office/drawing/2014/main" val="697480876"/>
                    </a:ext>
                  </a:extLst>
                </a:gridCol>
              </a:tblGrid>
              <a:tr h="666451">
                <a:tc>
                  <a:txBody>
                    <a:bodyPr/>
                    <a:lstStyle/>
                    <a:p>
                      <a:pPr lvl="0" algn="l" fontAlgn="b"/>
                      <a:r>
                        <a:rPr lang="en-US" sz="900" b="0" i="0" u="none" strike="noStrike">
                          <a:latin typeface="Arial" pitchFamily="34"/>
                        </a:rPr>
                        <a:t> </a:t>
                      </a:r>
                    </a:p>
                  </a:txBody>
                  <a:tcPr marL="0" marR="0" marT="0" marB="0" anchor="ctr">
                    <a:lnL w="6345"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ctr" fontAlgn="ctr"/>
                      <a:r>
                        <a:rPr lang="ru-RU" sz="1050" b="1" i="1" u="none" strike="noStrike">
                          <a:solidFill>
                            <a:srgbClr val="FF0000"/>
                          </a:solidFill>
                          <a:latin typeface="Arial" pitchFamily="34"/>
                        </a:rPr>
                        <a:t>Определяне на броя  и жизненоспособността на бели кръвни клетки в капилярна  и венозна кръв</a:t>
                      </a:r>
                    </a:p>
                  </a:txBody>
                  <a:tcPr marL="0" marR="0" marT="0" marB="0" anchor="ct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l" fontAlgn="b"/>
                      <a:r>
                        <a:rPr lang="en-US" sz="900" b="0" i="0" u="none" strike="noStrike">
                          <a:latin typeface="Arial" pitchFamily="34"/>
                        </a:rPr>
                        <a:t> </a:t>
                      </a:r>
                    </a:p>
                  </a:txBody>
                  <a:tcPr marL="0" marR="0" marT="0" marB="0" anchor="ctr">
                    <a:lnR w="634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053216"/>
                  </a:ext>
                </a:extLst>
              </a:tr>
              <a:tr h="649141">
                <a:tc>
                  <a:txBody>
                    <a:bodyPr/>
                    <a:lstStyle/>
                    <a:p>
                      <a:pPr lvl="0" algn="l" fontAlgn="ctr"/>
                      <a:r>
                        <a:rPr lang="en-US" sz="900" b="0" i="0" u="none" strike="noStrike">
                          <a:latin typeface="Arial" pitchFamily="34"/>
                        </a:rPr>
                        <a:t> </a:t>
                      </a:r>
                    </a:p>
                  </a:txBody>
                  <a:tcPr marL="0" marR="0" marT="0" marB="0" anchor="ctr">
                    <a:lnL w="6345"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l" fontAlgn="ctr"/>
                      <a:r>
                        <a:rPr lang="ru-RU" sz="900" b="0" i="1" u="none" strike="noStrike">
                          <a:latin typeface="Arial" pitchFamily="34"/>
                        </a:rPr>
                        <a:t>Получени средства: 10200,00 лв                                                       Изразходени средства: 10144,18 лв                                                           Ръководител: доц. д-р Катя Габровска                                                                     Срок на договора: 2 години</a:t>
                      </a:r>
                    </a:p>
                  </a:txBody>
                  <a:tcPr marL="0" marR="0" marT="0" marB="0" anchor="ct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l" fontAlgn="ctr"/>
                      <a:r>
                        <a:rPr lang="en-US" sz="900" b="0" i="0" u="none" strike="noStrike">
                          <a:latin typeface="Arial" pitchFamily="34"/>
                        </a:rPr>
                        <a:t> </a:t>
                      </a:r>
                    </a:p>
                  </a:txBody>
                  <a:tcPr marL="0" marR="0" marT="0" marB="0" anchor="ctr">
                    <a:lnR w="634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565624"/>
                  </a:ext>
                </a:extLst>
              </a:tr>
              <a:tr h="363519">
                <a:tc>
                  <a:txBody>
                    <a:bodyPr/>
                    <a:lstStyle/>
                    <a:p>
                      <a:pPr lvl="0" algn="ctr" fontAlgn="ctr"/>
                      <a:r>
                        <a:rPr lang="bg-BG" sz="900" b="1" i="0" u="none" strike="noStrike">
                          <a:latin typeface="Arial" pitchFamily="34"/>
                        </a:rPr>
                        <a:t>№ </a:t>
                      </a:r>
                      <a:br>
                        <a:rPr lang="bg-BG" sz="900" b="1" i="0" u="none" strike="noStrike">
                          <a:latin typeface="Arial" pitchFamily="34"/>
                        </a:rPr>
                      </a:br>
                      <a:r>
                        <a:rPr lang="bg-BG" sz="900" b="1" i="0" u="none" strike="noStrike">
                          <a:latin typeface="Arial" pitchFamily="34"/>
                        </a:rPr>
                        <a:t>по ред</a:t>
                      </a:r>
                    </a:p>
                  </a:txBody>
                  <a:tcPr marL="0" marR="0" marT="0" marB="0" anchor="ctr">
                    <a:lnL w="634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ctr" fontAlgn="ctr"/>
                      <a:r>
                        <a:rPr lang="ru-RU" sz="900" b="1" i="0" u="none" strike="noStrike">
                          <a:latin typeface="Arial" pitchFamily="34"/>
                        </a:rPr>
                        <a:t>Точно наименование на покупката или услугата</a:t>
                      </a:r>
                    </a:p>
                  </a:txBody>
                  <a:tcPr marL="0" marR="0" marT="0" marB="0"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lvl="0" algn="ctr" fontAlgn="ctr"/>
                      <a:r>
                        <a:rPr lang="bg-BG" sz="900" b="1" i="0" u="none" strike="noStrike">
                          <a:latin typeface="Arial" pitchFamily="34"/>
                        </a:rPr>
                        <a:t>Сума                              </a:t>
                      </a:r>
                    </a:p>
                  </a:txBody>
                  <a:tcPr marL="0" marR="0" marT="0" marB="0" anchor="ctr">
                    <a:lnL w="12701"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168612"/>
                  </a:ext>
                </a:extLst>
              </a:tr>
              <a:tr h="190414">
                <a:tc gridSpan="3">
                  <a:txBody>
                    <a:bodyPr/>
                    <a:lstStyle/>
                    <a:p>
                      <a:pPr lvl="0" algn="l" fontAlgn="t"/>
                      <a:r>
                        <a:rPr lang="ru-RU" sz="900" b="0" i="0" u="none" strike="noStrike">
                          <a:latin typeface="Arial" pitchFamily="34"/>
                        </a:rPr>
                        <a:t>1. Към перо "Дълготрайни материални активи" (над праг за същественост):</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4141283"/>
                  </a:ext>
                </a:extLst>
              </a:tr>
              <a:tr h="190414">
                <a:tc>
                  <a:txBody>
                    <a:bodyPr/>
                    <a:lstStyle/>
                    <a:p>
                      <a:pPr lvl="0" algn="ctr" fontAlgn="t"/>
                      <a:r>
                        <a:rPr lang="en-US" sz="900" b="0" i="0" u="none" strike="noStrike">
                          <a:latin typeface="Arial" pitchFamily="34"/>
                        </a:rPr>
                        <a:t>1.1</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ctr"/>
                      <a:r>
                        <a:rPr lang="ru-RU" sz="1050" b="0" i="1" u="none" strike="noStrike">
                          <a:latin typeface="Arial" pitchFamily="34"/>
                        </a:rPr>
                        <a:t>UV кабинет с ултравиолетова лампа</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b"/>
                      <a:r>
                        <a:rPr lang="en-US" sz="900" b="0" i="0" u="none" strike="noStrike">
                          <a:latin typeface="Arial" pitchFamily="34"/>
                        </a:rPr>
                        <a:t>1260.00</a:t>
                      </a:r>
                    </a:p>
                  </a:txBody>
                  <a:tcPr marL="0" marR="0" marT="0" marB="0" anchor="b">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078927"/>
                  </a:ext>
                </a:extLst>
              </a:tr>
              <a:tr h="190414">
                <a:tc>
                  <a:txBody>
                    <a:bodyPr/>
                    <a:lstStyle/>
                    <a:p>
                      <a:pPr lvl="0" algn="ctr" fontAlgn="t"/>
                      <a:r>
                        <a:rPr lang="en-US" sz="900" b="0" i="0" u="none" strike="noStrike">
                          <a:latin typeface="Arial" pitchFamily="34"/>
                        </a:rPr>
                        <a:t>1.2</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ctr"/>
                      <a:r>
                        <a:rPr lang="bg-BG" sz="1050" b="0" i="1" u="none" strike="noStrike">
                          <a:solidFill>
                            <a:srgbClr val="000000"/>
                          </a:solidFill>
                          <a:latin typeface="Arial" pitchFamily="34"/>
                        </a:rPr>
                        <a:t>Преносим компютър</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ctr"/>
                      <a:r>
                        <a:rPr lang="en-US" sz="900" b="0" i="0" u="none" strike="noStrike">
                          <a:solidFill>
                            <a:srgbClr val="000000"/>
                          </a:solidFill>
                          <a:latin typeface="Arial" pitchFamily="34"/>
                        </a:rPr>
                        <a:t>2140.00</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6936956"/>
                  </a:ext>
                </a:extLst>
              </a:tr>
              <a:tr h="173105">
                <a:tc gridSpan="2">
                  <a:txBody>
                    <a:bodyPr/>
                    <a:lstStyle/>
                    <a:p>
                      <a:pPr lvl="0" algn="r" fontAlgn="ctr"/>
                      <a:r>
                        <a:rPr lang="bg-BG" sz="1050" b="0" i="0" u="none" strike="noStrike">
                          <a:latin typeface="Arial" pitchFamily="34"/>
                        </a:rPr>
                        <a:t>Общо :</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lvl="0" algn="r" fontAlgn="ctr"/>
                      <a:r>
                        <a:rPr lang="en-US" sz="900" b="1" i="0" u="none" strike="noStrike">
                          <a:latin typeface="Arial" pitchFamily="34"/>
                        </a:rPr>
                        <a:t>3400.00</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017862"/>
                  </a:ext>
                </a:extLst>
              </a:tr>
              <a:tr h="181764">
                <a:tc gridSpan="3">
                  <a:txBody>
                    <a:bodyPr/>
                    <a:lstStyle/>
                    <a:p>
                      <a:pPr lvl="0" algn="l" fontAlgn="t"/>
                      <a:r>
                        <a:rPr lang="ru-RU" sz="1050" b="0" i="0" u="none" strike="noStrike">
                          <a:solidFill>
                            <a:srgbClr val="000000"/>
                          </a:solidFill>
                          <a:latin typeface="Arial" pitchFamily="34"/>
                        </a:rPr>
                        <a:t>2. Към перо "Други материали и активи" :</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378768"/>
                  </a:ext>
                </a:extLst>
              </a:tr>
              <a:tr h="181764">
                <a:tc>
                  <a:txBody>
                    <a:bodyPr/>
                    <a:lstStyle/>
                    <a:p>
                      <a:pPr lvl="0" algn="ctr" fontAlgn="t"/>
                      <a:r>
                        <a:rPr lang="en-US" sz="900" b="0" i="0" u="none" strike="noStrike">
                          <a:latin typeface="Arial" pitchFamily="34"/>
                        </a:rPr>
                        <a:t>2.1</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solidFill>
                            <a:srgbClr val="000000"/>
                          </a:solidFill>
                          <a:latin typeface="Arial" pitchFamily="34"/>
                        </a:rPr>
                        <a:t>Тонер касета</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900" b="0" i="0" u="none" strike="noStrike">
                          <a:solidFill>
                            <a:srgbClr val="000000"/>
                          </a:solidFill>
                          <a:latin typeface="Arial" pitchFamily="34"/>
                        </a:rPr>
                        <a:t>219.31</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9409450"/>
                  </a:ext>
                </a:extLst>
              </a:tr>
              <a:tr h="181764">
                <a:tc>
                  <a:txBody>
                    <a:bodyPr/>
                    <a:lstStyle/>
                    <a:p>
                      <a:pPr lvl="0" algn="ctr" fontAlgn="t"/>
                      <a:r>
                        <a:rPr lang="en-US" sz="900" b="0" i="0" u="none" strike="noStrike">
                          <a:latin typeface="Arial" pitchFamily="34"/>
                        </a:rPr>
                        <a:t>2.2</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solidFill>
                            <a:srgbClr val="000000"/>
                          </a:solidFill>
                          <a:latin typeface="Arial" pitchFamily="34"/>
                        </a:rPr>
                        <a:t>Лазерно мултифункционално устройство </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900" b="0" i="0" u="none" strike="noStrike">
                          <a:solidFill>
                            <a:srgbClr val="000000"/>
                          </a:solidFill>
                          <a:latin typeface="Arial" pitchFamily="34"/>
                        </a:rPr>
                        <a:t>306.00</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372223"/>
                  </a:ext>
                </a:extLst>
              </a:tr>
              <a:tr h="181764">
                <a:tc>
                  <a:txBody>
                    <a:bodyPr/>
                    <a:lstStyle/>
                    <a:p>
                      <a:pPr lvl="0" algn="ctr" fontAlgn="t"/>
                      <a:r>
                        <a:rPr lang="en-US" sz="900" b="0" i="0" u="none" strike="noStrike">
                          <a:latin typeface="Arial" pitchFamily="34"/>
                        </a:rPr>
                        <a:t>2.3</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solidFill>
                            <a:srgbClr val="000000"/>
                          </a:solidFill>
                          <a:latin typeface="Arial" pitchFamily="34"/>
                        </a:rPr>
                        <a:t>Канцеларски материали</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900" b="0" i="0" u="none" strike="noStrike">
                          <a:solidFill>
                            <a:srgbClr val="000000"/>
                          </a:solidFill>
                          <a:latin typeface="Arial" pitchFamily="34"/>
                        </a:rPr>
                        <a:t>96.19</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822782"/>
                  </a:ext>
                </a:extLst>
              </a:tr>
              <a:tr h="181764">
                <a:tc>
                  <a:txBody>
                    <a:bodyPr/>
                    <a:lstStyle/>
                    <a:p>
                      <a:pPr lvl="0" algn="ctr" fontAlgn="t"/>
                      <a:r>
                        <a:rPr lang="en-US" sz="900" b="0" i="0" u="none" strike="noStrike">
                          <a:latin typeface="Arial" pitchFamily="34"/>
                        </a:rPr>
                        <a:t>2.4</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solidFill>
                            <a:srgbClr val="000000"/>
                          </a:solidFill>
                          <a:latin typeface="Arial" pitchFamily="34"/>
                        </a:rPr>
                        <a:t>Сертефициран референтен материал</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900" b="0" i="0" u="none" strike="noStrike">
                          <a:solidFill>
                            <a:srgbClr val="000000"/>
                          </a:solidFill>
                          <a:latin typeface="Arial" pitchFamily="34"/>
                        </a:rPr>
                        <a:t>225.30</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601423"/>
                  </a:ext>
                </a:extLst>
              </a:tr>
              <a:tr h="181764">
                <a:tc>
                  <a:txBody>
                    <a:bodyPr/>
                    <a:lstStyle/>
                    <a:p>
                      <a:pPr lvl="0" algn="ctr" fontAlgn="t"/>
                      <a:r>
                        <a:rPr lang="en-US" sz="900" b="0" i="0" u="none" strike="noStrike">
                          <a:latin typeface="Arial" pitchFamily="34"/>
                        </a:rPr>
                        <a:t>2.5</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solidFill>
                            <a:srgbClr val="000000"/>
                          </a:solidFill>
                          <a:latin typeface="Arial" pitchFamily="34"/>
                        </a:rPr>
                        <a:t>Реактиви, химикали, стъклария</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900" b="0" i="0" u="none" strike="noStrike">
                          <a:solidFill>
                            <a:srgbClr val="000000"/>
                          </a:solidFill>
                          <a:latin typeface="Arial" pitchFamily="34"/>
                        </a:rPr>
                        <a:t>4212.04</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092741"/>
                  </a:ext>
                </a:extLst>
              </a:tr>
              <a:tr h="181764">
                <a:tc>
                  <a:txBody>
                    <a:bodyPr/>
                    <a:lstStyle/>
                    <a:p>
                      <a:pPr lvl="0" algn="ctr" fontAlgn="t"/>
                      <a:r>
                        <a:rPr lang="en-US" sz="900" b="0" i="0" u="none" strike="noStrike">
                          <a:latin typeface="Arial" pitchFamily="34"/>
                        </a:rPr>
                        <a:t>2.6</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solidFill>
                            <a:srgbClr val="000000"/>
                          </a:solidFill>
                          <a:latin typeface="Arial" pitchFamily="34"/>
                        </a:rPr>
                        <a:t>Багрило</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900" b="0" i="0" u="none" strike="noStrike">
                          <a:solidFill>
                            <a:srgbClr val="000000"/>
                          </a:solidFill>
                          <a:latin typeface="Arial" pitchFamily="34"/>
                        </a:rPr>
                        <a:t>234.00</a:t>
                      </a:r>
                    </a:p>
                  </a:txBody>
                  <a:tcPr marL="0" marR="0" marT="0"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5566369"/>
                  </a:ext>
                </a:extLst>
              </a:tr>
              <a:tr h="190414">
                <a:tc gridSpan="2">
                  <a:txBody>
                    <a:bodyPr/>
                    <a:lstStyle/>
                    <a:p>
                      <a:pPr lvl="0" algn="r" fontAlgn="ctr"/>
                      <a:r>
                        <a:rPr lang="bg-BG" sz="1050" b="0" i="0" u="none" strike="noStrike">
                          <a:latin typeface="Arial" pitchFamily="34"/>
                        </a:rPr>
                        <a:t>Общо :</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lvl="0" algn="r" fontAlgn="ctr"/>
                      <a:r>
                        <a:rPr lang="en-US" sz="900" b="1" i="0" u="none" strike="noStrike">
                          <a:latin typeface="Arial" pitchFamily="34"/>
                        </a:rPr>
                        <a:t>5292.84</a:t>
                      </a:r>
                    </a:p>
                  </a:txBody>
                  <a:tcPr marL="0" marR="0" marT="0"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184646"/>
                  </a:ext>
                </a:extLst>
              </a:tr>
            </a:tbl>
          </a:graphicData>
        </a:graphic>
      </p:graphicFrame>
      <p:pic>
        <p:nvPicPr>
          <p:cNvPr id="3" name="Picture 28" descr="Logo-Asen Zlatarov">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4460872" y="12795254"/>
            <a:ext cx="596902" cy="374647"/>
          </a:xfrm>
          <a:prstGeom prst="rect">
            <a:avLst/>
          </a:prstGeom>
          <a:solidFill>
            <a:srgbClr val="000000"/>
          </a:solidFill>
          <a:ln cap="flat">
            <a:noFill/>
          </a:ln>
        </p:spPr>
      </p:pic>
      <p:pic>
        <p:nvPicPr>
          <p:cNvPr id="4" name="Picture 29" descr="Logo-Asen Zlatarov">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9509129" y="12795254"/>
            <a:ext cx="596902" cy="374647"/>
          </a:xfrm>
          <a:prstGeom prst="rect">
            <a:avLst/>
          </a:prstGeom>
          <a:solidFill>
            <a:srgbClr val="000000"/>
          </a:solidFill>
          <a:ln cap="flat">
            <a:noFill/>
          </a:ln>
        </p:spPr>
      </p:pic>
      <p:graphicFrame>
        <p:nvGraphicFramePr>
          <p:cNvPr id="5" name="Table 30"/>
          <p:cNvGraphicFramePr>
            <a:graphicFrameLocks noGrp="1"/>
          </p:cNvGraphicFramePr>
          <p:nvPr/>
        </p:nvGraphicFramePr>
        <p:xfrm>
          <a:off x="3092619" y="4112925"/>
          <a:ext cx="5816598" cy="962012"/>
        </p:xfrm>
        <a:graphic>
          <a:graphicData uri="http://schemas.openxmlformats.org/drawingml/2006/table">
            <a:tbl>
              <a:tblPr>
                <a:effectLst/>
              </a:tblPr>
              <a:tblGrid>
                <a:gridCol w="673098">
                  <a:extLst>
                    <a:ext uri="{9D8B030D-6E8A-4147-A177-3AD203B41FA5}">
                      <a16:colId xmlns:a16="http://schemas.microsoft.com/office/drawing/2014/main" val="4285759526"/>
                    </a:ext>
                  </a:extLst>
                </a:gridCol>
                <a:gridCol w="4317997">
                  <a:extLst>
                    <a:ext uri="{9D8B030D-6E8A-4147-A177-3AD203B41FA5}">
                      <a16:colId xmlns:a16="http://schemas.microsoft.com/office/drawing/2014/main" val="2386131358"/>
                    </a:ext>
                  </a:extLst>
                </a:gridCol>
                <a:gridCol w="825502">
                  <a:extLst>
                    <a:ext uri="{9D8B030D-6E8A-4147-A177-3AD203B41FA5}">
                      <a16:colId xmlns:a16="http://schemas.microsoft.com/office/drawing/2014/main" val="3493568027"/>
                    </a:ext>
                  </a:extLst>
                </a:gridCol>
              </a:tblGrid>
              <a:tr h="190496">
                <a:tc gridSpan="3">
                  <a:txBody>
                    <a:bodyPr/>
                    <a:lstStyle/>
                    <a:p>
                      <a:pPr lvl="0" algn="l" fontAlgn="t"/>
                      <a:r>
                        <a:rPr lang="ru-RU" sz="1050" b="0" i="0" u="none" strike="noStrike">
                          <a:latin typeface="Arial" pitchFamily="34"/>
                        </a:rPr>
                        <a:t>4. Към перо "Външни услуги":</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9663111"/>
                  </a:ext>
                </a:extLst>
              </a:tr>
              <a:tr h="190496">
                <a:tc>
                  <a:txBody>
                    <a:bodyPr/>
                    <a:lstStyle/>
                    <a:p>
                      <a:pPr lvl="0" algn="ctr" fontAlgn="t"/>
                      <a:r>
                        <a:rPr lang="en-US" sz="1000" b="0" i="0" u="none" strike="noStrike">
                          <a:latin typeface="Arial" pitchFamily="34"/>
                        </a:rPr>
                        <a:t>4.1</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latin typeface="Arial" pitchFamily="34"/>
                        </a:rPr>
                        <a:t>Куриерска услуга</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1000" b="0" i="0" u="none" strike="noStrike">
                          <a:latin typeface="Arial" pitchFamily="34"/>
                        </a:rPr>
                        <a:t>18.31</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620137"/>
                  </a:ext>
                </a:extLst>
              </a:tr>
              <a:tr h="190496">
                <a:tc>
                  <a:txBody>
                    <a:bodyPr/>
                    <a:lstStyle/>
                    <a:p>
                      <a:pPr lvl="0" algn="ctr" fontAlgn="t"/>
                      <a:r>
                        <a:rPr lang="en-US" sz="1000" b="0" i="0" u="none" strike="noStrike">
                          <a:latin typeface="Arial" pitchFamily="34"/>
                        </a:rPr>
                        <a:t>4.2</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ru-RU" sz="1050" b="0" i="1" u="none" strike="noStrike">
                          <a:latin typeface="Arial" pitchFamily="34"/>
                        </a:rPr>
                        <a:t>Подмяна на ел. части - апарат</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1000" b="0" i="0" u="none" strike="noStrike">
                          <a:latin typeface="Arial" pitchFamily="34"/>
                        </a:rPr>
                        <a:t>240.00</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082704"/>
                  </a:ext>
                </a:extLst>
              </a:tr>
              <a:tr h="190496">
                <a:tc>
                  <a:txBody>
                    <a:bodyPr/>
                    <a:lstStyle/>
                    <a:p>
                      <a:pPr lvl="0" algn="ctr" fontAlgn="t"/>
                      <a:r>
                        <a:rPr lang="en-US" sz="1000" b="0" i="0" u="none" strike="noStrike">
                          <a:latin typeface="Arial" pitchFamily="34"/>
                        </a:rPr>
                        <a:t>4.3</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bg-BG" sz="1050" b="0" i="1" u="none" strike="noStrike">
                          <a:latin typeface="Arial" pitchFamily="34"/>
                        </a:rPr>
                        <a:t>Банкова такса международен превод</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1000" b="0" i="0" u="none" strike="noStrike">
                          <a:latin typeface="Arial" pitchFamily="34"/>
                        </a:rPr>
                        <a:t>43.03</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933417"/>
                  </a:ext>
                </a:extLst>
              </a:tr>
              <a:tr h="200025">
                <a:tc gridSpan="2">
                  <a:txBody>
                    <a:bodyPr/>
                    <a:lstStyle/>
                    <a:p>
                      <a:pPr lvl="0" algn="r" fontAlgn="ctr"/>
                      <a:r>
                        <a:rPr lang="bg-BG" sz="1000" b="0" i="0" u="none" strike="noStrike">
                          <a:latin typeface="Arial" pitchFamily="34"/>
                        </a:rPr>
                        <a:t>Общо : </a:t>
                      </a:r>
                    </a:p>
                  </a:txBody>
                  <a:tcPr marL="6345" marR="6345" marT="6345"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lvl="0" algn="r" fontAlgn="ctr"/>
                      <a:r>
                        <a:rPr lang="en-US" sz="1000" b="1" i="0" u="none" strike="noStrike">
                          <a:latin typeface="Arial" pitchFamily="34"/>
                        </a:rPr>
                        <a:t>301.34</a:t>
                      </a:r>
                    </a:p>
                  </a:txBody>
                  <a:tcPr marL="6345" marR="6345" marT="6345"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047408"/>
                  </a:ext>
                </a:extLst>
              </a:tr>
            </a:tbl>
          </a:graphicData>
        </a:graphic>
      </p:graphicFrame>
      <p:graphicFrame>
        <p:nvGraphicFramePr>
          <p:cNvPr id="6" name="Table 31"/>
          <p:cNvGraphicFramePr>
            <a:graphicFrameLocks noGrp="1"/>
          </p:cNvGraphicFramePr>
          <p:nvPr/>
        </p:nvGraphicFramePr>
        <p:xfrm>
          <a:off x="3092619" y="5194304"/>
          <a:ext cx="5816598" cy="1581143"/>
        </p:xfrm>
        <a:graphic>
          <a:graphicData uri="http://schemas.openxmlformats.org/drawingml/2006/table">
            <a:tbl>
              <a:tblPr>
                <a:effectLst/>
              </a:tblPr>
              <a:tblGrid>
                <a:gridCol w="706255">
                  <a:extLst>
                    <a:ext uri="{9D8B030D-6E8A-4147-A177-3AD203B41FA5}">
                      <a16:colId xmlns:a16="http://schemas.microsoft.com/office/drawing/2014/main" val="3534166701"/>
                    </a:ext>
                  </a:extLst>
                </a:gridCol>
                <a:gridCol w="4301419">
                  <a:extLst>
                    <a:ext uri="{9D8B030D-6E8A-4147-A177-3AD203B41FA5}">
                      <a16:colId xmlns:a16="http://schemas.microsoft.com/office/drawing/2014/main" val="2348825897"/>
                    </a:ext>
                  </a:extLst>
                </a:gridCol>
                <a:gridCol w="808923">
                  <a:extLst>
                    <a:ext uri="{9D8B030D-6E8A-4147-A177-3AD203B41FA5}">
                      <a16:colId xmlns:a16="http://schemas.microsoft.com/office/drawing/2014/main" val="1890665080"/>
                    </a:ext>
                  </a:extLst>
                </a:gridCol>
              </a:tblGrid>
              <a:tr h="219071">
                <a:tc gridSpan="3">
                  <a:txBody>
                    <a:bodyPr/>
                    <a:lstStyle/>
                    <a:p>
                      <a:pPr lvl="0" algn="l" fontAlgn="t"/>
                      <a:r>
                        <a:rPr lang="bg-BG" sz="1050" b="0" i="0" u="none" strike="noStrike">
                          <a:latin typeface="Arial" pitchFamily="34"/>
                        </a:rPr>
                        <a:t>8. Към перо "Рецензенти":</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1855092"/>
                  </a:ext>
                </a:extLst>
              </a:tr>
              <a:tr h="219071">
                <a:tc>
                  <a:txBody>
                    <a:bodyPr/>
                    <a:lstStyle/>
                    <a:p>
                      <a:pPr lvl="0" algn="ctr" fontAlgn="t"/>
                      <a:r>
                        <a:rPr lang="en-US" sz="1000" b="0" i="0" u="none" strike="noStrike">
                          <a:latin typeface="Arial" pitchFamily="34"/>
                        </a:rPr>
                        <a:t>8.1</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ru-RU" sz="1050" b="0" i="1" u="none" strike="noStrike">
                          <a:latin typeface="Arial" pitchFamily="34"/>
                        </a:rPr>
                        <a:t>Заплащане на рецензенти по отчета</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1000" b="0" i="0" u="none" strike="noStrike">
                          <a:latin typeface="Arial" pitchFamily="34"/>
                        </a:rPr>
                        <a:t>130.00</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443959"/>
                  </a:ext>
                </a:extLst>
              </a:tr>
              <a:tr h="200025">
                <a:tc gridSpan="2">
                  <a:txBody>
                    <a:bodyPr/>
                    <a:lstStyle/>
                    <a:p>
                      <a:pPr lvl="0" algn="r" fontAlgn="ctr"/>
                      <a:r>
                        <a:rPr lang="bg-BG" sz="1050" b="0" i="0" u="none" strike="noStrike">
                          <a:latin typeface="Arial" pitchFamily="34"/>
                        </a:rPr>
                        <a:t>Общо : </a:t>
                      </a:r>
                    </a:p>
                  </a:txBody>
                  <a:tcPr marL="6345" marR="6345" marT="6345"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lvl="0" algn="r" fontAlgn="ctr"/>
                      <a:r>
                        <a:rPr lang="en-US" sz="1000" b="1" i="0" u="none" strike="noStrike">
                          <a:latin typeface="Arial" pitchFamily="34"/>
                        </a:rPr>
                        <a:t>130.00</a:t>
                      </a:r>
                    </a:p>
                  </a:txBody>
                  <a:tcPr marL="6345" marR="6345" marT="6345"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261752"/>
                  </a:ext>
                </a:extLst>
              </a:tr>
              <a:tr h="219071">
                <a:tc gridSpan="3">
                  <a:txBody>
                    <a:bodyPr/>
                    <a:lstStyle/>
                    <a:p>
                      <a:pPr lvl="0" algn="l" fontAlgn="t"/>
                      <a:r>
                        <a:rPr lang="ru-RU" sz="1050" b="0" i="0" u="none" strike="noStrike">
                          <a:latin typeface="Arial" pitchFamily="34"/>
                        </a:rPr>
                        <a:t>9. Към перо "Административно/финансово-счетоводно обслужване":</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9811589"/>
                  </a:ext>
                </a:extLst>
              </a:tr>
              <a:tr h="200025">
                <a:tc>
                  <a:txBody>
                    <a:bodyPr/>
                    <a:lstStyle/>
                    <a:p>
                      <a:pPr lvl="0" algn="ctr" fontAlgn="t"/>
                      <a:r>
                        <a:rPr lang="en-US" sz="1000" b="0" i="0" u="none" strike="noStrike">
                          <a:latin typeface="Arial" pitchFamily="34"/>
                        </a:rPr>
                        <a:t>9.1</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l" fontAlgn="t"/>
                      <a:r>
                        <a:rPr lang="ru-RU" sz="1050" b="0" i="1" u="none" strike="noStrike">
                          <a:latin typeface="Arial" pitchFamily="34"/>
                        </a:rPr>
                        <a:t>10% от стойността на договора</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a:txBody>
                    <a:bodyPr/>
                    <a:lstStyle/>
                    <a:p>
                      <a:pPr lvl="0" algn="r" fontAlgn="t"/>
                      <a:r>
                        <a:rPr lang="en-US" sz="1000" b="0" i="0" u="none" strike="noStrike">
                          <a:latin typeface="Arial" pitchFamily="34"/>
                        </a:rPr>
                        <a:t>1020.00</a:t>
                      </a:r>
                    </a:p>
                  </a:txBody>
                  <a:tcPr marL="6345" marR="6345" marT="6345" marB="0">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743538"/>
                  </a:ext>
                </a:extLst>
              </a:tr>
              <a:tr h="228600">
                <a:tc gridSpan="2">
                  <a:txBody>
                    <a:bodyPr/>
                    <a:lstStyle/>
                    <a:p>
                      <a:pPr lvl="0" algn="r" fontAlgn="ctr"/>
                      <a:r>
                        <a:rPr lang="bg-BG" sz="1000" b="0" i="0" u="none" strike="noStrike">
                          <a:latin typeface="Arial" pitchFamily="34"/>
                        </a:rPr>
                        <a:t>Общо : </a:t>
                      </a:r>
                    </a:p>
                  </a:txBody>
                  <a:tcPr marL="6345" marR="6345" marT="6345"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lvl="0" algn="r" fontAlgn="ctr"/>
                      <a:r>
                        <a:rPr lang="en-US" sz="1000" b="1" i="0" u="none" strike="noStrike">
                          <a:latin typeface="Arial" pitchFamily="34"/>
                        </a:rPr>
                        <a:t>1020.00</a:t>
                      </a:r>
                    </a:p>
                  </a:txBody>
                  <a:tcPr marL="6345" marR="6345" marT="6345" marB="0" anchor="ctr">
                    <a:lnL w="6345"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634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505236"/>
                  </a:ext>
                </a:extLst>
              </a:tr>
              <a:tr h="295278">
                <a:tc gridSpan="2">
                  <a:txBody>
                    <a:bodyPr/>
                    <a:lstStyle/>
                    <a:p>
                      <a:pPr lvl="0" algn="r" fontAlgn="ctr"/>
                      <a:r>
                        <a:rPr lang="ru-RU" sz="1200" b="1" i="0" u="none" strike="noStrike">
                          <a:latin typeface="Arial" pitchFamily="34"/>
                        </a:rPr>
                        <a:t>Общо извършени разходи по проекта:</a:t>
                      </a:r>
                    </a:p>
                  </a:txBody>
                  <a:tcPr marL="6345" marR="6345" marT="6345" marB="0" anchor="ctr">
                    <a:lnL w="634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lvl="0" algn="r" fontAlgn="ctr"/>
                      <a:r>
                        <a:rPr lang="en-US" sz="1200" b="1" i="0" u="none" strike="noStrike">
                          <a:latin typeface="Arial" pitchFamily="34"/>
                        </a:rPr>
                        <a:t>10144.18</a:t>
                      </a:r>
                    </a:p>
                  </a:txBody>
                  <a:tcPr marL="6345" marR="6345" marT="6345" marB="0" anchor="ctr">
                    <a:lnL w="12701" cap="flat" cmpd="sng" algn="ctr">
                      <a:solidFill>
                        <a:srgbClr val="000000"/>
                      </a:solidFill>
                      <a:prstDash val="solid"/>
                      <a:round/>
                      <a:headEnd type="none" w="med" len="med"/>
                      <a:tailEnd type="none" w="med" len="med"/>
                    </a:lnL>
                    <a:lnR w="634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634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696803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Wis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112</TotalTime>
  <Words>637</Words>
  <Application>Microsoft Office PowerPoint</Application>
  <PresentationFormat>Widescreen</PresentationFormat>
  <Paragraphs>103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Century Schoolbook</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Katya</dc:creator>
  <cp:lastModifiedBy>V.Manova</cp:lastModifiedBy>
  <cp:revision>7</cp:revision>
  <dcterms:created xsi:type="dcterms:W3CDTF">2020-12-03T13:48:50Z</dcterms:created>
  <dcterms:modified xsi:type="dcterms:W3CDTF">2020-12-08T07:01:07Z</dcterms:modified>
</cp:coreProperties>
</file>