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"/>
  </p:notesMasterIdLst>
  <p:sldIdLst>
    <p:sldId id="256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6024" autoAdjust="0"/>
  </p:normalViewPr>
  <p:slideViewPr>
    <p:cSldViewPr>
      <p:cViewPr varScale="1">
        <p:scale>
          <a:sx n="111" d="100"/>
          <a:sy n="111" d="100"/>
        </p:scale>
        <p:origin x="18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3C0A7E-4900-4A87-B6CD-E5D82B357F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68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2355359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bg-BG" sz="3000" dirty="0" smtClean="0"/>
              <a:t>ФОРМИРАНЕ </a:t>
            </a:r>
            <a:r>
              <a:rPr lang="bg-BG" sz="3000" dirty="0"/>
              <a:t>НА ПРОФЕСИОНАЛНИ КОМПЕТЕНТНОСТИ ЗА ПРИЛАГАНЕ НА СЪВРЕМЕННИ МЕТОДИ В ИДЕНТИФИЦИРАНЕ НА ОТКАЗИТЕ НА МЕХАНИЗМИ И СИСТЕМИ НА АВТОМОБИЛА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627784" y="4509120"/>
            <a:ext cx="6010945" cy="707504"/>
          </a:xfrm>
        </p:spPr>
        <p:txBody>
          <a:bodyPr>
            <a:normAutofit lnSpcReduction="10000"/>
          </a:bodyPr>
          <a:lstStyle/>
          <a:p>
            <a:endParaRPr lang="bg-BG" dirty="0" smtClean="0"/>
          </a:p>
          <a:p>
            <a:r>
              <a:rPr lang="bg-BG" dirty="0" smtClean="0"/>
              <a:t>НИХ </a:t>
            </a:r>
            <a:r>
              <a:rPr lang="en-US" dirty="0" smtClean="0"/>
              <a:t>424</a:t>
            </a:r>
            <a:r>
              <a:rPr lang="bg-BG" dirty="0" smtClean="0"/>
              <a:t>/201</a:t>
            </a:r>
            <a:r>
              <a:rPr lang="en-US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Колектив</a:t>
            </a:r>
            <a:endParaRPr lang="bg-BG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827169"/>
              </p:ext>
            </p:extLst>
          </p:nvPr>
        </p:nvGraphicFramePr>
        <p:xfrm>
          <a:off x="683568" y="1417638"/>
          <a:ext cx="5918835" cy="3718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137039104"/>
                    </a:ext>
                  </a:extLst>
                </a:gridCol>
                <a:gridCol w="2861310">
                  <a:extLst>
                    <a:ext uri="{9D8B030D-6E8A-4147-A177-3AD203B41FA5}">
                      <a16:colId xmlns:a16="http://schemas.microsoft.com/office/drawing/2014/main" val="11496953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bg-BG" sz="1200" dirty="0">
                          <a:effectLst/>
                        </a:rPr>
                        <a:t>Ръководител: Доц. д-р Магдалена Христова Дюлгерова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У-тет „Проф. д-р Асен Златаров“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214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bg-BG" sz="1200" dirty="0">
                          <a:effectLst/>
                        </a:rPr>
                        <a:t>Проф. д-р Лило Петков Кунчев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У-тет „Проф. д-р Асен Златаров“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071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bg-BG" sz="1200" dirty="0">
                          <a:effectLst/>
                        </a:rPr>
                        <a:t>Доц. д-р Йорданка Цанкова Ташева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У-тет „Проф. д-р Асен Златаров“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2255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bg-BG" sz="1200" dirty="0">
                          <a:effectLst/>
                        </a:rPr>
                        <a:t>Доц. д-р Васил Бобев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ТУ - София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23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bg-BG" sz="1200" dirty="0">
                          <a:effectLst/>
                        </a:rPr>
                        <a:t>Гл.ас. д-р Иван Христов Иванов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У-тет „Проф. д-р Асен Златаров“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701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bg-BG" sz="1200" dirty="0">
                          <a:effectLst/>
                        </a:rPr>
                        <a:t>Гл.ас. д-р Полина Илиева Милушева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</a:rPr>
                        <a:t>У-тет „Проф. д-р Асен </a:t>
                      </a:r>
                      <a:r>
                        <a:rPr lang="bg-BG" sz="1200" dirty="0" smtClean="0">
                          <a:effectLst/>
                        </a:rPr>
                        <a:t>Златаров“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постдокторант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339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bg-BG" sz="1200" dirty="0">
                          <a:effectLst/>
                        </a:rPr>
                        <a:t>Златин Андреев Георгиев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ТУ- София, докторант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2151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bg-BG" sz="1200" dirty="0">
                          <a:effectLst/>
                        </a:rPr>
                        <a:t>Димитър КостадиновГеоргиев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200">
                          <a:effectLst/>
                        </a:rPr>
                        <a:t>У-тет „Проф. д-р Асен Златаров“, студент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950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bg-BG" sz="1200" dirty="0">
                          <a:effectLst/>
                        </a:rPr>
                        <a:t>Панчо Петков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</a:rPr>
                        <a:t>У-тет „Проф. д-р Асен Златаров“, студент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71622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86" y="5301207"/>
            <a:ext cx="7215294" cy="6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4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400" dirty="0" smtClean="0"/>
              <a:t>Цел и задачи</a:t>
            </a:r>
            <a:endParaRPr lang="bg-BG" sz="2400" dirty="0"/>
          </a:p>
        </p:txBody>
      </p:sp>
      <p:sp>
        <p:nvSpPr>
          <p:cNvPr id="4" name="Rectangle 3"/>
          <p:cNvSpPr/>
          <p:nvPr/>
        </p:nvSpPr>
        <p:spPr>
          <a:xfrm>
            <a:off x="395536" y="1196752"/>
            <a:ext cx="6534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bg-BG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 на изследването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 изграждане на професионални компетенции чрез съвременни методи за диагностика на автомобилите за идентифициране на отказите на механизми и системи на автомобила, събиране на статистически данни и прилагането на активни метода в преподаването за формиране на професионални компетентности.</a:t>
            </a:r>
          </a:p>
          <a:p>
            <a:pPr algn="just">
              <a:spcAft>
                <a:spcPts val="0"/>
              </a:spcAft>
            </a:pPr>
            <a:r>
              <a:rPr lang="bg-BG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постигане на целта на изследването са поставени следните основни задачи: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Проучване на предлаганата </a:t>
            </a:r>
            <a:r>
              <a:rPr lang="bg-BG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на автомобили и придобиване на такава, която да се използва за обучение по дисциплината „Диагностика на автомобила“.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Събиране на статистически данни за откази на системи и механизми за различни марки автомобили в зависимост от отработката.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Изграждане на симулационни модели на конструктивни елементи, използвани в автомобилната техника.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Изследване и формулиране на приоритетни компетенции, които да се изградят в процеса на обучени по дисциплината „Диагностика на автомобила“.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Разработване на </a:t>
            </a:r>
            <a:r>
              <a:rPr lang="bg-BG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bg-BG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упражнения  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прилагане на съвременни методи в идентифициране на отказите на механизми и системи на автомобила.</a:t>
            </a:r>
            <a:endParaRPr lang="bg-BG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Публикуване на резултатите.</a:t>
            </a:r>
            <a:endParaRPr lang="bg-BG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09120"/>
            <a:ext cx="692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/>
              <a:t>Дейности</a:t>
            </a:r>
            <a:endParaRPr lang="bg-BG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97078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Направено е проучване и са придобити апаратура и уреди за обогатяване на материалната база -  </a:t>
            </a:r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9388" y="5109284"/>
            <a:ext cx="2113720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тестер </a:t>
            </a:r>
            <a:r>
              <a:rPr lang="bg-BG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Launch CRP MOT II</a:t>
            </a: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bg-B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812" y="3894783"/>
            <a:ext cx="1748553" cy="9632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3305" y="55848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CUB </a:t>
            </a:r>
            <a:r>
              <a:rPr lang="bg-BG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TESTER, </a:t>
            </a:r>
            <a:r>
              <a:rPr lang="bg-BG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предназначен 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 обслужва сензори CUB UNI </a:t>
            </a:r>
            <a:r>
              <a:rPr lang="bg-BG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скоба с мултицет</a:t>
            </a:r>
            <a:r>
              <a:rPr lang="bg-BG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СЕА ТА 35 </a:t>
            </a:r>
            <a:endParaRPr lang="bg-BG" dirty="0"/>
          </a:p>
        </p:txBody>
      </p:sp>
      <p:sp>
        <p:nvSpPr>
          <p:cNvPr id="10" name="Rectangle 9"/>
          <p:cNvSpPr/>
          <p:nvPr/>
        </p:nvSpPr>
        <p:spPr>
          <a:xfrm>
            <a:off x="3673055" y="5186021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000" i="1" dirty="0">
                <a:solidFill>
                  <a:srgbClr val="000000"/>
                </a:solidFill>
                <a:latin typeface="Arial" panose="020B0604020202020204" pitchFamily="34" charset="0"/>
              </a:rPr>
              <a:t>Тестер дизелови дюзи</a:t>
            </a:r>
            <a:r>
              <a:rPr lang="bg-BG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5706" y="5904424"/>
            <a:ext cx="27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000" i="1" dirty="0">
                <a:solidFill>
                  <a:srgbClr val="000000"/>
                </a:solidFill>
                <a:latin typeface="Arial" panose="020B0604020202020204" pitchFamily="34" charset="0"/>
              </a:rPr>
              <a:t>Технически инструменти и консумативи</a:t>
            </a:r>
            <a:r>
              <a:rPr lang="bg-BG" dirty="0"/>
              <a:t> </a:t>
            </a:r>
          </a:p>
        </p:txBody>
      </p:sp>
      <p:pic>
        <p:nvPicPr>
          <p:cNvPr id="13" name="Картина 7" descr="nul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387" y="5236165"/>
            <a:ext cx="1490092" cy="141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30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7270"/>
            <a:ext cx="70922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bg-BG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Проучването 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методите за събиране на статистическа информация за отказите на механизми и системи на автомобилната </a:t>
            </a:r>
            <a:r>
              <a:rPr lang="bg-BG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техника, че компютърната 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на автомобилите е </a:t>
            </a:r>
            <a:r>
              <a:rPr lang="bg-BG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съвременен метод за 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идентификация дори на незначителна неизправност във всеки механизъм на превозното средство. В тази връзка проблемът формиране на професионални компетентности за прилагане на съвременни методи в идентифициране на отказите на механизми и системи на автомобила е изключително актуален</a:t>
            </a:r>
            <a:endParaRPr lang="bg-BG" sz="1200" dirty="0"/>
          </a:p>
        </p:txBody>
      </p:sp>
      <p:sp>
        <p:nvSpPr>
          <p:cNvPr id="4" name="Rectangle 3"/>
          <p:cNvSpPr/>
          <p:nvPr/>
        </p:nvSpPr>
        <p:spPr>
          <a:xfrm>
            <a:off x="25521" y="1611799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Проведено 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 симулационно изследване на механични характеристики на зъбни колела</a:t>
            </a:r>
            <a:r>
              <a:rPr lang="bg-BG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Изследвани са възможности за подобряване на работата на двигатели. </a:t>
            </a:r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25521" y="2118851"/>
            <a:ext cx="8074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За 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установяване на откази и неизправности са проведени натурни изследвания на автомобили със закупената апаратура. Освен това са получени данни от фирма София Франс Ауто Бургас на база диагностични карти от проведени тестове</a:t>
            </a:r>
            <a:endParaRPr lang="bg-BG" dirty="0"/>
          </a:p>
        </p:txBody>
      </p:sp>
      <p:sp>
        <p:nvSpPr>
          <p:cNvPr id="7" name="Rectangle 6"/>
          <p:cNvSpPr/>
          <p:nvPr/>
        </p:nvSpPr>
        <p:spPr>
          <a:xfrm>
            <a:off x="-14459" y="2765182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Изучаването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диагностиката на автомобила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до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разширяване и задълбочаване на диапазона на компетенциите. Изборът на компетенциите е направен след анализ на клъстерите от MyCompetence, като се отчита и Bulgarian qualifications framework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g-BG" dirty="0"/>
              <a:t> 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изграждането на ключовите и професионални компетенции за откриване на откази на автомобила голяма ефективност има използването на съвременни компютъризирани методи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заложени в бордовата и извънбордовата </a:t>
            </a:r>
            <a:r>
              <a:rPr lang="bg-BG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диагностика. Разработени са практически упражнения, в които се изграждат компетенциите.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Обучаемите се включват в реален диагностичен процес, както и самостоятелно извършват различни видове измервания, използвайки компютъризираната диагностична апаратура. </a:t>
            </a:r>
          </a:p>
          <a:p>
            <a:pPr algn="just">
              <a:spcAft>
                <a:spcPts val="0"/>
              </a:spcAft>
            </a:pP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Постигнати са основните задачи: Формиране и развитие на компетенции  за: разработване, организиране и провеждане на диагностика на транспортна техника, както и  прилагане на съвременни диагностични методи; вземане на самостоятелни решения; анализиране, мотивиране и самооценяване на собствената дейност.</a:t>
            </a:r>
          </a:p>
          <a:p>
            <a:endParaRPr lang="bg-BG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4750341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Публикуване </a:t>
            </a:r>
            <a:r>
              <a:rPr lang="bg-BG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резултатите от </a:t>
            </a:r>
            <a:r>
              <a:rPr lang="bg-BG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изследванията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g-BG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Направени са следните публикации:</a:t>
            </a:r>
            <a:endParaRPr lang="bg-BG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Дюлгерова М., Милушева П., Русев Д.,</a:t>
            </a:r>
            <a:r>
              <a:rPr lang="bg-BG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Симулационно изследване на механичните свойства на покритие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стомана х18н9т нанесено върху полимерни зъбни колела, „Механика на машините”, 2019.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Tasheva Y., E. Dimitrov, L. Kuntchev, Effect of treated gasoil under effective perfomance of engine, Oxid. Commun., p. 536-544, 2020. </a:t>
            </a:r>
            <a:r>
              <a:rPr lang="bg-BG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публикувано в издание с импакт фактор (Web of Science) и импакт ранг (Scopus)</a:t>
            </a:r>
            <a:endParaRPr lang="bg-BG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yulgerovа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</a:t>
            </a:r>
            <a:r>
              <a:rPr lang="en-GB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Boyukov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eveloping competences by training students in  automotive diagnostics,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nnual of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ssen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latarov university,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urgas, 2019, V. XLIX (1)</a:t>
            </a:r>
            <a:endParaRPr lang="bg-BG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5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6705600" cy="724942"/>
          </a:xfrm>
        </p:spPr>
        <p:txBody>
          <a:bodyPr>
            <a:normAutofit/>
          </a:bodyPr>
          <a:lstStyle/>
          <a:p>
            <a:r>
              <a:rPr lang="bg-BG" sz="3200" dirty="0" smtClean="0"/>
              <a:t>Финсов отчет</a:t>
            </a:r>
            <a:endParaRPr lang="bg-BG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63769"/>
              </p:ext>
            </p:extLst>
          </p:nvPr>
        </p:nvGraphicFramePr>
        <p:xfrm>
          <a:off x="1048036" y="673136"/>
          <a:ext cx="5112568" cy="6133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786">
                  <a:extLst>
                    <a:ext uri="{9D8B030D-6E8A-4147-A177-3AD203B41FA5}">
                      <a16:colId xmlns:a16="http://schemas.microsoft.com/office/drawing/2014/main" val="1327154475"/>
                    </a:ext>
                  </a:extLst>
                </a:gridCol>
                <a:gridCol w="3794660">
                  <a:extLst>
                    <a:ext uri="{9D8B030D-6E8A-4147-A177-3AD203B41FA5}">
                      <a16:colId xmlns:a16="http://schemas.microsoft.com/office/drawing/2014/main" val="2633899368"/>
                    </a:ext>
                  </a:extLst>
                </a:gridCol>
                <a:gridCol w="727122">
                  <a:extLst>
                    <a:ext uri="{9D8B030D-6E8A-4147-A177-3AD203B41FA5}">
                      <a16:colId xmlns:a16="http://schemas.microsoft.com/office/drawing/2014/main" val="4099037672"/>
                    </a:ext>
                  </a:extLst>
                </a:gridCol>
              </a:tblGrid>
              <a:tr h="525210">
                <a:tc>
                  <a:txBody>
                    <a:bodyPr/>
                    <a:lstStyle/>
                    <a:p>
                      <a:pPr algn="l" fontAlgn="ctr"/>
                      <a:r>
                        <a:rPr lang="bg-BG" sz="500" u="none" strike="noStrike">
                          <a:effectLst/>
                        </a:rPr>
                        <a:t> 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Получени средства: 7150,00 лв                                                       Изразходени средства: 7076,64 лв                                                           Ръководител: доц. д-р Магдалена Дюлгерова                                                     Срок на договора: 2 години</a:t>
                      </a:r>
                      <a:endParaRPr lang="ru-RU" sz="5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500" u="none" strike="noStrike">
                          <a:effectLst/>
                        </a:rPr>
                        <a:t> 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1660299903"/>
                  </a:ext>
                </a:extLst>
              </a:tr>
              <a:tr h="29411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№ </a:t>
                      </a:r>
                      <a:br>
                        <a:rPr lang="bg-BG" sz="500" u="none" strike="noStrike">
                          <a:effectLst/>
                        </a:rPr>
                      </a:br>
                      <a:r>
                        <a:rPr lang="bg-BG" sz="500" u="none" strike="noStrike">
                          <a:effectLst/>
                        </a:rPr>
                        <a:t>по ред</a:t>
                      </a:r>
                      <a:endParaRPr lang="bg-BG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Точно наименование на покупката или услугата</a:t>
                      </a:r>
                      <a:endParaRPr lang="ru-RU" sz="5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Сума                              </a:t>
                      </a:r>
                      <a:endParaRPr lang="bg-BG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3511002305"/>
                  </a:ext>
                </a:extLst>
              </a:tr>
              <a:tr h="1540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1. Към перо "Дълготрайни материални активи" (над праг за същественост):</a:t>
                      </a:r>
                      <a:endParaRPr lang="ru-R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629012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1,1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500" u="none" strike="noStrike">
                          <a:effectLst/>
                        </a:rPr>
                        <a:t>Преносим компютър</a:t>
                      </a:r>
                      <a:endParaRPr lang="bg-BG" sz="5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1650,00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3731411685"/>
                  </a:ext>
                </a:extLst>
              </a:tr>
              <a:tr h="14005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Общо :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1650,00</a:t>
                      </a:r>
                      <a:endParaRPr lang="bg-BG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3594846043"/>
                  </a:ext>
                </a:extLst>
              </a:tr>
              <a:tr h="147059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2. Към перо "Други материали и активи" :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68619"/>
                  </a:ext>
                </a:extLst>
              </a:tr>
              <a:tr h="14705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2.1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Тестери на автомобилна техника - диагностична апаратура</a:t>
                      </a:r>
                      <a:endParaRPr lang="ru-RU" sz="5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2469,18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3617981850"/>
                  </a:ext>
                </a:extLst>
              </a:tr>
              <a:tr h="14705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2.2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500" u="none" strike="noStrike">
                          <a:effectLst/>
                        </a:rPr>
                        <a:t>Тестер дизелови дюзи</a:t>
                      </a:r>
                      <a:endParaRPr lang="bg-BG" sz="5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968,76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4288160508"/>
                  </a:ext>
                </a:extLst>
              </a:tr>
              <a:tr h="14705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2.3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500" u="none" strike="noStrike">
                          <a:effectLst/>
                        </a:rPr>
                        <a:t>Технически инструменти и консумативи</a:t>
                      </a:r>
                      <a:endParaRPr lang="bg-BG" sz="5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296,59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3349257014"/>
                  </a:ext>
                </a:extLst>
              </a:tr>
              <a:tr h="14705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2.4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500" u="none" strike="noStrike">
                          <a:effectLst/>
                        </a:rPr>
                        <a:t>Винтовер, акумулаторна батерия</a:t>
                      </a:r>
                      <a:endParaRPr lang="bg-BG" sz="5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148,80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3324861589"/>
                  </a:ext>
                </a:extLst>
              </a:tr>
              <a:tr h="14705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2.5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500" u="none" strike="noStrike">
                          <a:effectLst/>
                        </a:rPr>
                        <a:t>Зареждане на тонер касета</a:t>
                      </a:r>
                      <a:endParaRPr lang="bg-BG" sz="5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36,00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2731911981"/>
                  </a:ext>
                </a:extLst>
              </a:tr>
              <a:tr h="14705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2.6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500" u="none" strike="noStrike">
                          <a:effectLst/>
                        </a:rPr>
                        <a:t>Тонер касета</a:t>
                      </a:r>
                      <a:endParaRPr lang="bg-BG" sz="5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60,00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470106725"/>
                  </a:ext>
                </a:extLst>
              </a:tr>
              <a:tr h="14705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2.7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500" u="none" strike="noStrike">
                          <a:effectLst/>
                        </a:rPr>
                        <a:t>Канцеларски материали</a:t>
                      </a:r>
                      <a:endParaRPr lang="bg-BG" sz="5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122,59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2397398055"/>
                  </a:ext>
                </a:extLst>
              </a:tr>
              <a:tr h="14705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2.8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500" u="none" strike="noStrike">
                          <a:effectLst/>
                        </a:rPr>
                        <a:t>Печатни материали</a:t>
                      </a:r>
                      <a:endParaRPr lang="bg-BG" sz="5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40,00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2328754003"/>
                  </a:ext>
                </a:extLst>
              </a:tr>
              <a:tr h="15406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Общо :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4141,92</a:t>
                      </a:r>
                      <a:endParaRPr lang="bg-BG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57163312"/>
                  </a:ext>
                </a:extLst>
              </a:tr>
              <a:tr h="140055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3. Към перо "Програмни продукти и литература":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175889"/>
                  </a:ext>
                </a:extLst>
              </a:tr>
              <a:tr h="154064">
                <a:tc>
                  <a:txBody>
                    <a:bodyPr/>
                    <a:lstStyle/>
                    <a:p>
                      <a:pPr algn="ctr" fontAlgn="t"/>
                      <a:r>
                        <a:rPr lang="bg-BG" sz="500" u="none" strike="noStrike">
                          <a:effectLst/>
                        </a:rPr>
                        <a:t>3.1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bg-BG" sz="500" u="none" strike="noStrike">
                          <a:effectLst/>
                        </a:rPr>
                        <a:t> </a:t>
                      </a:r>
                      <a:endParaRPr lang="bg-BG" sz="5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0,00</a:t>
                      </a:r>
                      <a:endParaRPr lang="bg-BG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890132224"/>
                  </a:ext>
                </a:extLst>
              </a:tr>
              <a:tr h="14705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Общо :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0,00</a:t>
                      </a:r>
                      <a:endParaRPr lang="bg-BG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807490476"/>
                  </a:ext>
                </a:extLst>
              </a:tr>
              <a:tr h="140055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4. Към перо "Външни услуги":</a:t>
                      </a:r>
                      <a:endParaRPr lang="ru-R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827596"/>
                  </a:ext>
                </a:extLst>
              </a:tr>
              <a:tr h="140055">
                <a:tc>
                  <a:txBody>
                    <a:bodyPr/>
                    <a:lstStyle/>
                    <a:p>
                      <a:pPr algn="ctr" fontAlgn="t"/>
                      <a:r>
                        <a:rPr lang="bg-BG" sz="500" u="none" strike="noStrike">
                          <a:effectLst/>
                        </a:rPr>
                        <a:t>4.1.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Изследване на системи на автомобили</a:t>
                      </a:r>
                      <a:endParaRPr lang="ru-RU" sz="5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150,00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4219008525"/>
                  </a:ext>
                </a:extLst>
              </a:tr>
              <a:tr h="14705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Общо : 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150,00</a:t>
                      </a:r>
                      <a:endParaRPr lang="bg-BG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767654300"/>
                  </a:ext>
                </a:extLst>
              </a:tr>
              <a:tr h="1582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5. Към перо "Такси правоучастия"</a:t>
                      </a:r>
                      <a:endParaRPr lang="ru-R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025813"/>
                  </a:ext>
                </a:extLst>
              </a:tr>
              <a:tr h="144259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500" u="none" strike="noStrike">
                          <a:effectLst/>
                        </a:rPr>
                        <a:t>5.1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Национална конференция с международно участие, Сливен</a:t>
                      </a:r>
                      <a:endParaRPr lang="ru-RU" sz="5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130,00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1222702832"/>
                  </a:ext>
                </a:extLst>
              </a:tr>
              <a:tr h="17226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Общо: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130,00</a:t>
                      </a:r>
                      <a:endParaRPr lang="bg-BG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817016661"/>
                  </a:ext>
                </a:extLst>
              </a:tr>
              <a:tr h="154064">
                <a:tc gridSpan="3">
                  <a:txBody>
                    <a:bodyPr/>
                    <a:lstStyle/>
                    <a:p>
                      <a:pPr algn="l" fontAlgn="t"/>
                      <a:r>
                        <a:rPr lang="bg-BG" sz="500" u="none" strike="noStrike">
                          <a:effectLst/>
                        </a:rPr>
                        <a:t>6. Към перо "Командировки":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53597"/>
                  </a:ext>
                </a:extLst>
              </a:tr>
              <a:tr h="140055">
                <a:tc>
                  <a:txBody>
                    <a:bodyPr/>
                    <a:lstStyle/>
                    <a:p>
                      <a:pPr algn="ctr" fontAlgn="t"/>
                      <a:r>
                        <a:rPr lang="bg-BG" sz="500" u="none" strike="noStrike">
                          <a:effectLst/>
                        </a:rPr>
                        <a:t>6.1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Командировка на членовете на екипа в страната</a:t>
                      </a:r>
                      <a:endParaRPr lang="ru-RU" sz="5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159,72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3699958487"/>
                  </a:ext>
                </a:extLst>
              </a:tr>
              <a:tr h="16106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Общо : 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159,72</a:t>
                      </a:r>
                      <a:endParaRPr lang="bg-BG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3200311736"/>
                  </a:ext>
                </a:extLst>
              </a:tr>
              <a:tr h="140055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7. Към перо "Заплащане на възнаграждения":</a:t>
                      </a:r>
                      <a:endParaRPr lang="ru-R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19734"/>
                  </a:ext>
                </a:extLst>
              </a:tr>
              <a:tr h="140055">
                <a:tc>
                  <a:txBody>
                    <a:bodyPr/>
                    <a:lstStyle/>
                    <a:p>
                      <a:pPr algn="ctr" fontAlgn="t"/>
                      <a:r>
                        <a:rPr lang="bg-BG" sz="500" u="none" strike="noStrike">
                          <a:effectLst/>
                        </a:rPr>
                        <a:t>7.1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Заплащане на членовете на екипа</a:t>
                      </a:r>
                      <a:endParaRPr lang="ru-RU" sz="5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0,00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3641505265"/>
                  </a:ext>
                </a:extLst>
              </a:tr>
              <a:tr h="14705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Общо : 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0,00</a:t>
                      </a:r>
                      <a:endParaRPr lang="bg-BG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1155806135"/>
                  </a:ext>
                </a:extLst>
              </a:tr>
              <a:tr h="1610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bg-BG" sz="500" u="none" strike="noStrike">
                          <a:effectLst/>
                        </a:rPr>
                        <a:t>8. Към перо "Рецензенти":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87826"/>
                  </a:ext>
                </a:extLst>
              </a:tr>
              <a:tr h="161063">
                <a:tc>
                  <a:txBody>
                    <a:bodyPr/>
                    <a:lstStyle/>
                    <a:p>
                      <a:pPr algn="ctr" fontAlgn="t"/>
                      <a:r>
                        <a:rPr lang="bg-BG" sz="500" u="none" strike="noStrike">
                          <a:effectLst/>
                        </a:rPr>
                        <a:t>8.1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Заплащане на рецензенти по отчета</a:t>
                      </a:r>
                      <a:endParaRPr lang="ru-RU" sz="5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130,00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3519570617"/>
                  </a:ext>
                </a:extLst>
              </a:tr>
              <a:tr h="14705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Общо : 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130,00</a:t>
                      </a:r>
                      <a:endParaRPr lang="bg-BG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357993600"/>
                  </a:ext>
                </a:extLst>
              </a:tr>
              <a:tr h="1610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9. Към перо "Административно/финансово-счетоводно обслужване":</a:t>
                      </a:r>
                      <a:endParaRPr lang="ru-RU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412632"/>
                  </a:ext>
                </a:extLst>
              </a:tr>
              <a:tr h="147059">
                <a:tc>
                  <a:txBody>
                    <a:bodyPr/>
                    <a:lstStyle/>
                    <a:p>
                      <a:pPr algn="ctr" fontAlgn="t"/>
                      <a:r>
                        <a:rPr lang="bg-BG" sz="500" u="none" strike="noStrike">
                          <a:effectLst/>
                        </a:rPr>
                        <a:t>9.1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10% от стойността на договора</a:t>
                      </a:r>
                      <a:endParaRPr lang="ru-RU" sz="5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bg-BG" sz="500" u="none" strike="noStrike">
                          <a:effectLst/>
                        </a:rPr>
                        <a:t>715,00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/>
                </a:tc>
                <a:extLst>
                  <a:ext uri="{0D108BD9-81ED-4DB2-BD59-A6C34878D82A}">
                    <a16:rowId xmlns:a16="http://schemas.microsoft.com/office/drawing/2014/main" val="556026205"/>
                  </a:ext>
                </a:extLst>
              </a:tr>
              <a:tr h="16806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Общо : </a:t>
                      </a:r>
                      <a:endParaRPr lang="bg-BG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500" u="none" strike="noStrike">
                          <a:effectLst/>
                        </a:rPr>
                        <a:t>715,00</a:t>
                      </a:r>
                      <a:endParaRPr lang="bg-BG" sz="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3964968745"/>
                  </a:ext>
                </a:extLst>
              </a:tr>
              <a:tr h="21708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Общо извършени разходи по проекта:</a:t>
                      </a:r>
                      <a:endParaRPr lang="ru-RU" sz="7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700" u="none" strike="noStrike" dirty="0">
                          <a:effectLst/>
                        </a:rPr>
                        <a:t>7076,64</a:t>
                      </a:r>
                      <a:endParaRPr lang="bg-BG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34" marR="4134" marT="4134" marB="0" anchor="ctr"/>
                </a:tc>
                <a:extLst>
                  <a:ext uri="{0D108BD9-81ED-4DB2-BD59-A6C34878D82A}">
                    <a16:rowId xmlns:a16="http://schemas.microsoft.com/office/drawing/2014/main" val="234736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110812"/>
      </p:ext>
    </p:extLst>
  </p:cSld>
  <p:clrMapOvr>
    <a:masterClrMapping/>
  </p:clrMapOvr>
</p:sld>
</file>

<file path=ppt/theme/theme1.xml><?xml version="1.0" encoding="utf-8"?>
<a:theme xmlns:a="http://schemas.openxmlformats.org/drawingml/2006/main" name="TS010336793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814367C-AFB0-424C-87E5-110AD510D9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TS010336793</Template>
  <TotalTime>138</TotalTime>
  <Words>971</Words>
  <Application>Microsoft Office PowerPoint</Application>
  <PresentationFormat>On-screen Show (4:3)</PresentationFormat>
  <Paragraphs>133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TS010336793</vt:lpstr>
      <vt:lpstr>  ФОРМИРАНЕ НА ПРОФЕСИОНАЛНИ КОМПЕТЕНТНОСТИ ЗА ПРИЛАГАНЕ НА СЪВРЕМЕННИ МЕТОДИ В ИДЕНТИФИЦИРАНЕ НА ОТКАЗИТЕ НА МЕХАНИЗМИ И СИСТЕМИ НА АВТОМОБИЛА</vt:lpstr>
      <vt:lpstr>Колектив</vt:lpstr>
      <vt:lpstr>Цел и задачи</vt:lpstr>
      <vt:lpstr>PowerPoint Presentation</vt:lpstr>
      <vt:lpstr>Финсов отчет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ИЗСЛЕДВАНЕ НА ОСНОВНИ ХАРАКТЕРИСТИКИ НА АВТОМОБИЛНИЯ ПОТОК  В ГР. БУРГАС, ЦЕНТРАЛНА ГРАДСКА ЧАСТ</dc:title>
  <dc:creator>Dyulgerova</dc:creator>
  <cp:lastModifiedBy>V.Manova</cp:lastModifiedBy>
  <cp:revision>54</cp:revision>
  <dcterms:created xsi:type="dcterms:W3CDTF">2013-12-12T05:38:25Z</dcterms:created>
  <dcterms:modified xsi:type="dcterms:W3CDTF">2020-12-08T07:30:05Z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