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68" r:id="rId2"/>
    <p:sldId id="281" r:id="rId3"/>
    <p:sldId id="283" r:id="rId4"/>
    <p:sldId id="284" r:id="rId5"/>
    <p:sldId id="282" r:id="rId6"/>
    <p:sldId id="299" r:id="rId7"/>
    <p:sldId id="301" r:id="rId8"/>
    <p:sldId id="293" r:id="rId9"/>
    <p:sldId id="300" r:id="rId10"/>
    <p:sldId id="296" r:id="rId11"/>
    <p:sldId id="297" r:id="rId12"/>
    <p:sldId id="298" r:id="rId13"/>
    <p:sldId id="28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32" autoAdjust="0"/>
  </p:normalViewPr>
  <p:slideViewPr>
    <p:cSldViewPr snapToGrid="0">
      <p:cViewPr>
        <p:scale>
          <a:sx n="77" d="100"/>
          <a:sy n="77" d="100"/>
        </p:scale>
        <p:origin x="-107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650152349096573E-2"/>
          <c:y val="4.6612640368571566E-2"/>
          <c:w val="0.89834377952093558"/>
          <c:h val="0.789884242673026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1D-4F86-95F6-70358F2AEED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1D-4F86-95F6-70358F2AEED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1D-4F86-95F6-70358F2AEEDC}"/>
              </c:ext>
            </c:extLst>
          </c:dPt>
          <c:dPt>
            <c:idx val="3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1D-4F86-95F6-70358F2AEEDC}"/>
              </c:ext>
            </c:extLst>
          </c:dPt>
          <c:dPt>
            <c:idx val="4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41D-4F86-95F6-70358F2AEEDC}"/>
              </c:ext>
            </c:extLst>
          </c:dPt>
          <c:dPt>
            <c:idx val="5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41D-4F86-95F6-70358F2AEEDC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41D-4F86-95F6-70358F2AEEDC}"/>
              </c:ext>
            </c:extLst>
          </c:dPt>
          <c:dPt>
            <c:idx val="7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41D-4F86-95F6-70358F2AEEDC}"/>
              </c:ext>
            </c:extLst>
          </c:dPt>
          <c:dPt>
            <c:idx val="8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41D-4F86-95F6-70358F2AEE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Sheet2!$A$3:$B$11</c:f>
              <c:multiLvlStrCache>
                <c:ptCount val="9"/>
                <c:lvl>
                  <c:pt idx="0">
                    <c:v>Д.Ез-во</c:v>
                  </c:pt>
                  <c:pt idx="1">
                    <c:v>Възр.</c:v>
                  </c:pt>
                  <c:pt idx="2">
                    <c:v>Лазур</c:v>
                  </c:pt>
                  <c:pt idx="3">
                    <c:v>Слав.</c:v>
                  </c:pt>
                  <c:pt idx="4">
                    <c:v>Възр.</c:v>
                  </c:pt>
                  <c:pt idx="5">
                    <c:v>Лазур</c:v>
                  </c:pt>
                  <c:pt idx="6">
                    <c:v>Зорница</c:v>
                  </c:pt>
                  <c:pt idx="7">
                    <c:v>Възр.</c:v>
                  </c:pt>
                  <c:pt idx="8">
                    <c:v>Лазур</c:v>
                  </c:pt>
                </c:lvl>
                <c:lvl>
                  <c:pt idx="0">
                    <c:v>Януари</c:v>
                  </c:pt>
                  <c:pt idx="3">
                    <c:v>Април</c:v>
                  </c:pt>
                  <c:pt idx="6">
                    <c:v>Юли</c:v>
                  </c:pt>
                </c:lvl>
              </c:multiLvlStrCache>
            </c:multiLvlStrRef>
          </c:cat>
          <c:val>
            <c:numRef>
              <c:f>Sheet2!$C$3:$C$11</c:f>
              <c:numCache>
                <c:formatCode>0.00</c:formatCode>
                <c:ptCount val="9"/>
                <c:pt idx="0">
                  <c:v>5.6916666666666664</c:v>
                </c:pt>
                <c:pt idx="1">
                  <c:v>16.663333333333334</c:v>
                </c:pt>
                <c:pt idx="2">
                  <c:v>9.3155555555555551</c:v>
                </c:pt>
                <c:pt idx="3">
                  <c:v>1.5980000000000001</c:v>
                </c:pt>
                <c:pt idx="4">
                  <c:v>2.3120000000000003</c:v>
                </c:pt>
                <c:pt idx="5">
                  <c:v>2.31</c:v>
                </c:pt>
                <c:pt idx="6">
                  <c:v>1.0114285714285713</c:v>
                </c:pt>
                <c:pt idx="7">
                  <c:v>0.61833333333333329</c:v>
                </c:pt>
                <c:pt idx="8">
                  <c:v>0.52285714285714291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941D-4F86-95F6-70358F2AE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161920"/>
        <c:axId val="140920512"/>
      </c:barChart>
      <c:catAx>
        <c:axId val="9416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bg-BG"/>
          </a:p>
        </c:txPr>
        <c:crossAx val="140920512"/>
        <c:crosses val="autoZero"/>
        <c:auto val="1"/>
        <c:lblAlgn val="ctr"/>
        <c:lblOffset val="100"/>
        <c:noMultiLvlLbl val="0"/>
      </c:catAx>
      <c:valAx>
        <c:axId val="14092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bg-BG"/>
          </a:p>
        </c:txPr>
        <c:crossAx val="94161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 b="1"/>
              <a:t>Средна концентрация през зимата</a:t>
            </a:r>
            <a:endParaRPr lang="en-US" b="1"/>
          </a:p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 b="1"/>
              <a:t>на индивидуални ПАВ</a:t>
            </a:r>
            <a:r>
              <a:rPr lang="bg-BG" b="1" baseline="0"/>
              <a:t>, </a:t>
            </a:r>
            <a:r>
              <a:rPr lang="en-US" b="1" baseline="0"/>
              <a:t>ng/m</a:t>
            </a:r>
            <a:r>
              <a:rPr lang="en-US" b="1" baseline="30000"/>
              <a:t>3</a:t>
            </a:r>
          </a:p>
        </c:rich>
      </c:tx>
      <c:layout>
        <c:manualLayout>
          <c:xMode val="edge"/>
          <c:yMode val="edge"/>
          <c:x val="0.1782845581802274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886482939632541E-2"/>
          <c:y val="0.17171296296296296"/>
          <c:w val="0.89655796150481193"/>
          <c:h val="0.60534375911344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Възр.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Sheet2!$C$2:$T$2</c:f>
              <c:strCache>
                <c:ptCount val="18"/>
                <c:pt idx="0">
                  <c:v>Naph</c:v>
                </c:pt>
                <c:pt idx="1">
                  <c:v>Acy</c:v>
                </c:pt>
                <c:pt idx="2">
                  <c:v>Ace</c:v>
                </c:pt>
                <c:pt idx="3">
                  <c:v>Flu</c:v>
                </c:pt>
                <c:pt idx="4">
                  <c:v>Phe</c:v>
                </c:pt>
                <c:pt idx="5">
                  <c:v>Ant</c:v>
                </c:pt>
                <c:pt idx="6">
                  <c:v>Fla</c:v>
                </c:pt>
                <c:pt idx="7">
                  <c:v>Pyr</c:v>
                </c:pt>
                <c:pt idx="8">
                  <c:v>BaA</c:v>
                </c:pt>
                <c:pt idx="9">
                  <c:v>Chr</c:v>
                </c:pt>
                <c:pt idx="10">
                  <c:v>B(b,k)F</c:v>
                </c:pt>
                <c:pt idx="11">
                  <c:v>BeP</c:v>
                </c:pt>
                <c:pt idx="12">
                  <c:v>BaP</c:v>
                </c:pt>
                <c:pt idx="13">
                  <c:v>Per</c:v>
                </c:pt>
                <c:pt idx="14">
                  <c:v>IndP</c:v>
                </c:pt>
                <c:pt idx="15">
                  <c:v>DahA</c:v>
                </c:pt>
                <c:pt idx="16">
                  <c:v>BghiP</c:v>
                </c:pt>
                <c:pt idx="17">
                  <c:v>Crn</c:v>
                </c:pt>
              </c:strCache>
            </c:strRef>
          </c:cat>
          <c:val>
            <c:numRef>
              <c:f>Sheet2!$C$3:$T$3</c:f>
              <c:numCache>
                <c:formatCode>General</c:formatCode>
                <c:ptCount val="18"/>
                <c:pt idx="0">
                  <c:v>0.11397559506262388</c:v>
                </c:pt>
                <c:pt idx="1">
                  <c:v>3.6271891169782737E-2</c:v>
                </c:pt>
                <c:pt idx="2">
                  <c:v>0</c:v>
                </c:pt>
                <c:pt idx="3">
                  <c:v>5.3710769033223998E-2</c:v>
                </c:pt>
                <c:pt idx="4">
                  <c:v>0.94423132257168141</c:v>
                </c:pt>
                <c:pt idx="5">
                  <c:v>0.14645125347906773</c:v>
                </c:pt>
                <c:pt idx="6">
                  <c:v>2.2675619895036077</c:v>
                </c:pt>
                <c:pt idx="7">
                  <c:v>3.9337849525387458</c:v>
                </c:pt>
                <c:pt idx="8">
                  <c:v>1.5285426169207077</c:v>
                </c:pt>
                <c:pt idx="9">
                  <c:v>2.8190116955237254</c:v>
                </c:pt>
                <c:pt idx="10">
                  <c:v>0.84172749434385907</c:v>
                </c:pt>
                <c:pt idx="11">
                  <c:v>0.409583717510277</c:v>
                </c:pt>
                <c:pt idx="12">
                  <c:v>1.3051578296240267</c:v>
                </c:pt>
                <c:pt idx="13">
                  <c:v>0.29152289882727794</c:v>
                </c:pt>
                <c:pt idx="14">
                  <c:v>1.0940572196767713</c:v>
                </c:pt>
                <c:pt idx="15">
                  <c:v>0.20718158036011475</c:v>
                </c:pt>
                <c:pt idx="16">
                  <c:v>0.55284945500546712</c:v>
                </c:pt>
                <c:pt idx="17">
                  <c:v>0.13570678720680693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CE-45BF-930B-ACB1E67FA8BD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Лазур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Sheet2!$C$2:$T$2</c:f>
              <c:strCache>
                <c:ptCount val="18"/>
                <c:pt idx="0">
                  <c:v>Naph</c:v>
                </c:pt>
                <c:pt idx="1">
                  <c:v>Acy</c:v>
                </c:pt>
                <c:pt idx="2">
                  <c:v>Ace</c:v>
                </c:pt>
                <c:pt idx="3">
                  <c:v>Flu</c:v>
                </c:pt>
                <c:pt idx="4">
                  <c:v>Phe</c:v>
                </c:pt>
                <c:pt idx="5">
                  <c:v>Ant</c:v>
                </c:pt>
                <c:pt idx="6">
                  <c:v>Fla</c:v>
                </c:pt>
                <c:pt idx="7">
                  <c:v>Pyr</c:v>
                </c:pt>
                <c:pt idx="8">
                  <c:v>BaA</c:v>
                </c:pt>
                <c:pt idx="9">
                  <c:v>Chr</c:v>
                </c:pt>
                <c:pt idx="10">
                  <c:v>B(b,k)F</c:v>
                </c:pt>
                <c:pt idx="11">
                  <c:v>BeP</c:v>
                </c:pt>
                <c:pt idx="12">
                  <c:v>BaP</c:v>
                </c:pt>
                <c:pt idx="13">
                  <c:v>Per</c:v>
                </c:pt>
                <c:pt idx="14">
                  <c:v>IndP</c:v>
                </c:pt>
                <c:pt idx="15">
                  <c:v>DahA</c:v>
                </c:pt>
                <c:pt idx="16">
                  <c:v>BghiP</c:v>
                </c:pt>
                <c:pt idx="17">
                  <c:v>Crn</c:v>
                </c:pt>
              </c:strCache>
            </c:strRef>
          </c:cat>
          <c:val>
            <c:numRef>
              <c:f>Sheet2!$C$4:$T$4</c:f>
              <c:numCache>
                <c:formatCode>General</c:formatCode>
                <c:ptCount val="18"/>
                <c:pt idx="0">
                  <c:v>0.10696209602236396</c:v>
                </c:pt>
                <c:pt idx="1">
                  <c:v>2.4749532315286513E-2</c:v>
                </c:pt>
                <c:pt idx="2">
                  <c:v>0</c:v>
                </c:pt>
                <c:pt idx="3">
                  <c:v>4.5039920102844404E-2</c:v>
                </c:pt>
                <c:pt idx="4">
                  <c:v>0.60742445280476176</c:v>
                </c:pt>
                <c:pt idx="5">
                  <c:v>8.7054300199994536E-2</c:v>
                </c:pt>
                <c:pt idx="6">
                  <c:v>1.2766769941015004</c:v>
                </c:pt>
                <c:pt idx="7">
                  <c:v>2.0110372089701403</c:v>
                </c:pt>
                <c:pt idx="8">
                  <c:v>0.7029588144974126</c:v>
                </c:pt>
                <c:pt idx="9">
                  <c:v>1.5563457841251431</c:v>
                </c:pt>
                <c:pt idx="10">
                  <c:v>0.52920124377500932</c:v>
                </c:pt>
                <c:pt idx="11">
                  <c:v>0.25675711269375551</c:v>
                </c:pt>
                <c:pt idx="12">
                  <c:v>0.70181830596897821</c:v>
                </c:pt>
                <c:pt idx="13">
                  <c:v>0.15562409644081057</c:v>
                </c:pt>
                <c:pt idx="14">
                  <c:v>0.68192184261811817</c:v>
                </c:pt>
                <c:pt idx="15">
                  <c:v>0.11108421973181329</c:v>
                </c:pt>
                <c:pt idx="16">
                  <c:v>0.37750493414142761</c:v>
                </c:pt>
                <c:pt idx="17">
                  <c:v>9.3546085046332994E-2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CE-45BF-930B-ACB1E67FA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052224"/>
        <c:axId val="140923968"/>
      </c:barChart>
      <c:catAx>
        <c:axId val="960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140923968"/>
        <c:crosses val="autoZero"/>
        <c:auto val="1"/>
        <c:lblAlgn val="ctr"/>
        <c:lblOffset val="100"/>
        <c:noMultiLvlLbl val="0"/>
      </c:catAx>
      <c:valAx>
        <c:axId val="140923968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960522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769203849518812"/>
          <c:y val="0.17187445319335082"/>
          <c:w val="0.14239370078740157"/>
          <c:h val="0.12442184310294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 b="1"/>
              <a:t>Средна концентрация през пролеттта</a:t>
            </a:r>
            <a:endParaRPr lang="en-US" b="1"/>
          </a:p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 b="1"/>
              <a:t>на индивидуални ПАВ</a:t>
            </a:r>
            <a:r>
              <a:rPr lang="bg-BG" b="1" baseline="0"/>
              <a:t>, </a:t>
            </a:r>
            <a:r>
              <a:rPr lang="en-US" b="1" baseline="0"/>
              <a:t>ng/m</a:t>
            </a:r>
            <a:r>
              <a:rPr lang="en-US" b="1" baseline="30000"/>
              <a:t>3</a:t>
            </a:r>
          </a:p>
        </c:rich>
      </c:tx>
      <c:layout>
        <c:manualLayout>
          <c:xMode val="edge"/>
          <c:yMode val="edge"/>
          <c:x val="0.1393956692913385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4194444444444452E-2"/>
          <c:y val="0.16708333333333336"/>
          <c:w val="0.89655796150481193"/>
          <c:h val="0.60534375911344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Sheet2!$B$7</c:f>
              <c:strCache>
                <c:ptCount val="1"/>
                <c:pt idx="0">
                  <c:v>Възр.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Sheet2!$C$6:$T$6</c:f>
              <c:strCache>
                <c:ptCount val="18"/>
                <c:pt idx="0">
                  <c:v>Naph</c:v>
                </c:pt>
                <c:pt idx="1">
                  <c:v>Acy</c:v>
                </c:pt>
                <c:pt idx="2">
                  <c:v>Ace</c:v>
                </c:pt>
                <c:pt idx="3">
                  <c:v>Flu</c:v>
                </c:pt>
                <c:pt idx="4">
                  <c:v>Phe</c:v>
                </c:pt>
                <c:pt idx="5">
                  <c:v>Ant</c:v>
                </c:pt>
                <c:pt idx="6">
                  <c:v>Fla</c:v>
                </c:pt>
                <c:pt idx="7">
                  <c:v>Pyr</c:v>
                </c:pt>
                <c:pt idx="8">
                  <c:v>BaA</c:v>
                </c:pt>
                <c:pt idx="9">
                  <c:v>Chr</c:v>
                </c:pt>
                <c:pt idx="10">
                  <c:v>B(b,k)F</c:v>
                </c:pt>
                <c:pt idx="11">
                  <c:v>BeP</c:v>
                </c:pt>
                <c:pt idx="12">
                  <c:v>BaP</c:v>
                </c:pt>
                <c:pt idx="13">
                  <c:v>Per</c:v>
                </c:pt>
                <c:pt idx="14">
                  <c:v>IndP</c:v>
                </c:pt>
                <c:pt idx="15">
                  <c:v>DahA</c:v>
                </c:pt>
                <c:pt idx="16">
                  <c:v>BghiP</c:v>
                </c:pt>
                <c:pt idx="17">
                  <c:v>Crn</c:v>
                </c:pt>
              </c:strCache>
            </c:strRef>
          </c:cat>
          <c:val>
            <c:numRef>
              <c:f>Sheet2!$C$7:$T$7</c:f>
              <c:numCache>
                <c:formatCode>General</c:formatCode>
                <c:ptCount val="18"/>
                <c:pt idx="0">
                  <c:v>0.31707387750157873</c:v>
                </c:pt>
                <c:pt idx="1">
                  <c:v>6.7630060588368636E-3</c:v>
                </c:pt>
                <c:pt idx="2">
                  <c:v>2.0248457501306438E-2</c:v>
                </c:pt>
                <c:pt idx="3">
                  <c:v>6.7408705086862003E-2</c:v>
                </c:pt>
                <c:pt idx="4">
                  <c:v>0.17865341030321244</c:v>
                </c:pt>
                <c:pt idx="5">
                  <c:v>2.2631488696600803E-2</c:v>
                </c:pt>
                <c:pt idx="6">
                  <c:v>0.27523555806553779</c:v>
                </c:pt>
                <c:pt idx="7">
                  <c:v>0.39734821582865298</c:v>
                </c:pt>
                <c:pt idx="8">
                  <c:v>0.10669581103552957</c:v>
                </c:pt>
                <c:pt idx="9">
                  <c:v>0.28984336099993296</c:v>
                </c:pt>
                <c:pt idx="10">
                  <c:v>0.17935982412730947</c:v>
                </c:pt>
                <c:pt idx="11">
                  <c:v>9.8945053441139713E-2</c:v>
                </c:pt>
                <c:pt idx="12">
                  <c:v>0.13734801522231632</c:v>
                </c:pt>
                <c:pt idx="13">
                  <c:v>2.5953196550178838E-2</c:v>
                </c:pt>
                <c:pt idx="14">
                  <c:v>9.7851012261302911E-2</c:v>
                </c:pt>
                <c:pt idx="15">
                  <c:v>1.6377722608879545E-2</c:v>
                </c:pt>
                <c:pt idx="16">
                  <c:v>9.0170560641238254E-2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1C-4EF3-A4C2-77DF10932294}"/>
            </c:ext>
          </c:extLst>
        </c:ser>
        <c:ser>
          <c:idx val="1"/>
          <c:order val="1"/>
          <c:tx>
            <c:strRef>
              <c:f>Sheet2!$B$8</c:f>
              <c:strCache>
                <c:ptCount val="1"/>
                <c:pt idx="0">
                  <c:v>Лазур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Sheet2!$C$6:$T$6</c:f>
              <c:strCache>
                <c:ptCount val="18"/>
                <c:pt idx="0">
                  <c:v>Naph</c:v>
                </c:pt>
                <c:pt idx="1">
                  <c:v>Acy</c:v>
                </c:pt>
                <c:pt idx="2">
                  <c:v>Ace</c:v>
                </c:pt>
                <c:pt idx="3">
                  <c:v>Flu</c:v>
                </c:pt>
                <c:pt idx="4">
                  <c:v>Phe</c:v>
                </c:pt>
                <c:pt idx="5">
                  <c:v>Ant</c:v>
                </c:pt>
                <c:pt idx="6">
                  <c:v>Fla</c:v>
                </c:pt>
                <c:pt idx="7">
                  <c:v>Pyr</c:v>
                </c:pt>
                <c:pt idx="8">
                  <c:v>BaA</c:v>
                </c:pt>
                <c:pt idx="9">
                  <c:v>Chr</c:v>
                </c:pt>
                <c:pt idx="10">
                  <c:v>B(b,k)F</c:v>
                </c:pt>
                <c:pt idx="11">
                  <c:v>BeP</c:v>
                </c:pt>
                <c:pt idx="12">
                  <c:v>BaP</c:v>
                </c:pt>
                <c:pt idx="13">
                  <c:v>Per</c:v>
                </c:pt>
                <c:pt idx="14">
                  <c:v>IndP</c:v>
                </c:pt>
                <c:pt idx="15">
                  <c:v>DahA</c:v>
                </c:pt>
                <c:pt idx="16">
                  <c:v>BghiP</c:v>
                </c:pt>
                <c:pt idx="17">
                  <c:v>Crn</c:v>
                </c:pt>
              </c:strCache>
            </c:strRef>
          </c:cat>
          <c:val>
            <c:numRef>
              <c:f>Sheet2!$C$8:$T$8</c:f>
              <c:numCache>
                <c:formatCode>General</c:formatCode>
                <c:ptCount val="18"/>
                <c:pt idx="0">
                  <c:v>0.40040125928857745</c:v>
                </c:pt>
                <c:pt idx="1">
                  <c:v>5.6243257948543745E-3</c:v>
                </c:pt>
                <c:pt idx="2">
                  <c:v>1.8126162506892939E-2</c:v>
                </c:pt>
                <c:pt idx="3">
                  <c:v>7.4586861093040357E-2</c:v>
                </c:pt>
                <c:pt idx="4">
                  <c:v>0.17194813677341236</c:v>
                </c:pt>
                <c:pt idx="5">
                  <c:v>2.4582899559068137E-2</c:v>
                </c:pt>
                <c:pt idx="6">
                  <c:v>0.26044593488951406</c:v>
                </c:pt>
                <c:pt idx="7">
                  <c:v>0.29943639941827227</c:v>
                </c:pt>
                <c:pt idx="8">
                  <c:v>0.12631048687199536</c:v>
                </c:pt>
                <c:pt idx="9">
                  <c:v>0.27521922998129494</c:v>
                </c:pt>
                <c:pt idx="10">
                  <c:v>0.17903928767311011</c:v>
                </c:pt>
                <c:pt idx="11">
                  <c:v>9.631140524280063E-2</c:v>
                </c:pt>
                <c:pt idx="12">
                  <c:v>0.14631568853303206</c:v>
                </c:pt>
                <c:pt idx="13">
                  <c:v>3.3508655160709541E-2</c:v>
                </c:pt>
                <c:pt idx="14">
                  <c:v>0.10011502639788898</c:v>
                </c:pt>
                <c:pt idx="15">
                  <c:v>3.7214730473175375E-2</c:v>
                </c:pt>
                <c:pt idx="16">
                  <c:v>8.417695268017869E-2</c:v>
                </c:pt>
                <c:pt idx="17">
                  <c:v>9.9079662389048168E-3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1C-4EF3-A4C2-77DF10932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331008"/>
        <c:axId val="140923392"/>
      </c:barChart>
      <c:catAx>
        <c:axId val="10033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140923392"/>
        <c:crosses val="autoZero"/>
        <c:auto val="1"/>
        <c:lblAlgn val="ctr"/>
        <c:lblOffset val="100"/>
        <c:noMultiLvlLbl val="0"/>
      </c:catAx>
      <c:valAx>
        <c:axId val="140923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1003310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769203849518812"/>
          <c:y val="0.17187445319335082"/>
          <c:w val="0.14239370078740157"/>
          <c:h val="0.11516258384368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 b="1"/>
              <a:t>Средна концентрация през лятото</a:t>
            </a:r>
            <a:endParaRPr lang="en-US" b="1"/>
          </a:p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 b="1"/>
              <a:t>на индивидуални ПАВ</a:t>
            </a:r>
            <a:r>
              <a:rPr lang="bg-BG" b="1" baseline="0"/>
              <a:t>, </a:t>
            </a:r>
            <a:r>
              <a:rPr lang="en-US" b="1" baseline="0"/>
              <a:t>ng/m</a:t>
            </a:r>
            <a:r>
              <a:rPr lang="en-US" b="1" baseline="30000"/>
              <a:t>3</a:t>
            </a:r>
          </a:p>
        </c:rich>
      </c:tx>
      <c:layout>
        <c:manualLayout>
          <c:xMode val="edge"/>
          <c:yMode val="edge"/>
          <c:x val="0.1393956692913385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886482939632541E-2"/>
          <c:y val="0.17171296296296296"/>
          <c:w val="0.89655796150481193"/>
          <c:h val="0.60534375911344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Sheet2!$B$11</c:f>
              <c:strCache>
                <c:ptCount val="1"/>
                <c:pt idx="0">
                  <c:v>Възр.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Sheet2!$C$10:$T$10</c:f>
              <c:strCache>
                <c:ptCount val="18"/>
                <c:pt idx="0">
                  <c:v>Naph</c:v>
                </c:pt>
                <c:pt idx="1">
                  <c:v>Acy</c:v>
                </c:pt>
                <c:pt idx="2">
                  <c:v>Ace</c:v>
                </c:pt>
                <c:pt idx="3">
                  <c:v>Flu</c:v>
                </c:pt>
                <c:pt idx="4">
                  <c:v>Phe</c:v>
                </c:pt>
                <c:pt idx="5">
                  <c:v>Ant</c:v>
                </c:pt>
                <c:pt idx="6">
                  <c:v>Fla</c:v>
                </c:pt>
                <c:pt idx="7">
                  <c:v>Pyr</c:v>
                </c:pt>
                <c:pt idx="8">
                  <c:v>BaA</c:v>
                </c:pt>
                <c:pt idx="9">
                  <c:v>Chr</c:v>
                </c:pt>
                <c:pt idx="10">
                  <c:v>B(b,k)F</c:v>
                </c:pt>
                <c:pt idx="11">
                  <c:v>BeP</c:v>
                </c:pt>
                <c:pt idx="12">
                  <c:v>BaP</c:v>
                </c:pt>
                <c:pt idx="13">
                  <c:v>Per</c:v>
                </c:pt>
                <c:pt idx="14">
                  <c:v>IndP</c:v>
                </c:pt>
                <c:pt idx="15">
                  <c:v>DahA</c:v>
                </c:pt>
                <c:pt idx="16">
                  <c:v>BghiP</c:v>
                </c:pt>
                <c:pt idx="17">
                  <c:v>Crn</c:v>
                </c:pt>
              </c:strCache>
            </c:strRef>
          </c:cat>
          <c:val>
            <c:numRef>
              <c:f>Sheet2!$C$11:$T$11</c:f>
              <c:numCache>
                <c:formatCode>General</c:formatCode>
                <c:ptCount val="18"/>
                <c:pt idx="0">
                  <c:v>0.12278881619069988</c:v>
                </c:pt>
                <c:pt idx="1">
                  <c:v>6.9943456203053435E-3</c:v>
                </c:pt>
                <c:pt idx="2">
                  <c:v>8.9816707269942501E-3</c:v>
                </c:pt>
                <c:pt idx="3">
                  <c:v>2.6498555075089865E-2</c:v>
                </c:pt>
                <c:pt idx="4">
                  <c:v>9.2981318813622482E-2</c:v>
                </c:pt>
                <c:pt idx="5">
                  <c:v>1.2112883175813102E-2</c:v>
                </c:pt>
                <c:pt idx="6">
                  <c:v>6.042569362950042E-2</c:v>
                </c:pt>
                <c:pt idx="7">
                  <c:v>0.11181272092382478</c:v>
                </c:pt>
                <c:pt idx="8">
                  <c:v>1.6854178083878797E-2</c:v>
                </c:pt>
                <c:pt idx="9">
                  <c:v>6.8471890246645087E-2</c:v>
                </c:pt>
                <c:pt idx="10">
                  <c:v>2.4923675623792458E-2</c:v>
                </c:pt>
                <c:pt idx="11">
                  <c:v>1.8191418321331875E-2</c:v>
                </c:pt>
                <c:pt idx="12">
                  <c:v>2.6708697655460401E-2</c:v>
                </c:pt>
                <c:pt idx="13">
                  <c:v>0</c:v>
                </c:pt>
                <c:pt idx="14">
                  <c:v>2.7027181140508543E-2</c:v>
                </c:pt>
                <c:pt idx="15">
                  <c:v>2.1920215384358911E-3</c:v>
                </c:pt>
                <c:pt idx="16">
                  <c:v>1.3826752920829057E-2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90-4428-98C5-1CA85AAC31D6}"/>
            </c:ext>
          </c:extLst>
        </c:ser>
        <c:ser>
          <c:idx val="1"/>
          <c:order val="1"/>
          <c:tx>
            <c:strRef>
              <c:f>Sheet2!$B$12</c:f>
              <c:strCache>
                <c:ptCount val="1"/>
                <c:pt idx="0">
                  <c:v>Лазур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Sheet2!$C$10:$T$10</c:f>
              <c:strCache>
                <c:ptCount val="18"/>
                <c:pt idx="0">
                  <c:v>Naph</c:v>
                </c:pt>
                <c:pt idx="1">
                  <c:v>Acy</c:v>
                </c:pt>
                <c:pt idx="2">
                  <c:v>Ace</c:v>
                </c:pt>
                <c:pt idx="3">
                  <c:v>Flu</c:v>
                </c:pt>
                <c:pt idx="4">
                  <c:v>Phe</c:v>
                </c:pt>
                <c:pt idx="5">
                  <c:v>Ant</c:v>
                </c:pt>
                <c:pt idx="6">
                  <c:v>Fla</c:v>
                </c:pt>
                <c:pt idx="7">
                  <c:v>Pyr</c:v>
                </c:pt>
                <c:pt idx="8">
                  <c:v>BaA</c:v>
                </c:pt>
                <c:pt idx="9">
                  <c:v>Chr</c:v>
                </c:pt>
                <c:pt idx="10">
                  <c:v>B(b,k)F</c:v>
                </c:pt>
                <c:pt idx="11">
                  <c:v>BeP</c:v>
                </c:pt>
                <c:pt idx="12">
                  <c:v>BaP</c:v>
                </c:pt>
                <c:pt idx="13">
                  <c:v>Per</c:v>
                </c:pt>
                <c:pt idx="14">
                  <c:v>IndP</c:v>
                </c:pt>
                <c:pt idx="15">
                  <c:v>DahA</c:v>
                </c:pt>
                <c:pt idx="16">
                  <c:v>BghiP</c:v>
                </c:pt>
                <c:pt idx="17">
                  <c:v>Crn</c:v>
                </c:pt>
              </c:strCache>
            </c:strRef>
          </c:cat>
          <c:val>
            <c:numRef>
              <c:f>Sheet2!$C$12:$T$12</c:f>
              <c:numCache>
                <c:formatCode>General</c:formatCode>
                <c:ptCount val="18"/>
                <c:pt idx="0">
                  <c:v>0.11872334107378273</c:v>
                </c:pt>
                <c:pt idx="1">
                  <c:v>4.5246062100011853E-3</c:v>
                </c:pt>
                <c:pt idx="2">
                  <c:v>8.525208929557054E-3</c:v>
                </c:pt>
                <c:pt idx="3">
                  <c:v>2.4544187153217243E-2</c:v>
                </c:pt>
                <c:pt idx="4">
                  <c:v>8.6145910581665958E-2</c:v>
                </c:pt>
                <c:pt idx="5">
                  <c:v>8.342072440554538E-3</c:v>
                </c:pt>
                <c:pt idx="6">
                  <c:v>5.0855689878764883E-2</c:v>
                </c:pt>
                <c:pt idx="7">
                  <c:v>6.8141172754351484E-2</c:v>
                </c:pt>
                <c:pt idx="8">
                  <c:v>2.8645735971025606E-3</c:v>
                </c:pt>
                <c:pt idx="9">
                  <c:v>5.4508135293920359E-2</c:v>
                </c:pt>
                <c:pt idx="10">
                  <c:v>2.4538120616196573E-2</c:v>
                </c:pt>
                <c:pt idx="11">
                  <c:v>1.5858616587333448E-2</c:v>
                </c:pt>
                <c:pt idx="12">
                  <c:v>2.5690166538841791E-2</c:v>
                </c:pt>
                <c:pt idx="13">
                  <c:v>9.8244914967867275E-3</c:v>
                </c:pt>
                <c:pt idx="14">
                  <c:v>2.7276116453134703E-2</c:v>
                </c:pt>
                <c:pt idx="15">
                  <c:v>3.5113748660431637E-3</c:v>
                </c:pt>
                <c:pt idx="16">
                  <c:v>1.0738684137717933E-2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90-4428-98C5-1CA85AAC3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053248"/>
        <c:axId val="140922816"/>
      </c:barChart>
      <c:catAx>
        <c:axId val="9605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140922816"/>
        <c:crosses val="autoZero"/>
        <c:auto val="1"/>
        <c:lblAlgn val="ctr"/>
        <c:lblOffset val="100"/>
        <c:noMultiLvlLbl val="0"/>
      </c:catAx>
      <c:valAx>
        <c:axId val="140922816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96053248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769203849518812"/>
          <c:y val="0.17187445319335082"/>
          <c:w val="0.14239370078740157"/>
          <c:h val="0.12905147273257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9" name="Google Shape;279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0" name="Google Shape;280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5606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948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baseline="0" dirty="0" smtClean="0"/>
          </a:p>
        </p:txBody>
      </p:sp>
      <p:sp>
        <p:nvSpPr>
          <p:cNvPr id="360" name="Google Shape;36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877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sz="1800" b="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0" name="Google Shape;36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033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9102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87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515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03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374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bg-BG" altLang="bg-BG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0" name="Google Shape;36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89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360" name="Google Shape;36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094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bg-BG" sz="18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902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bg-BG" sz="18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877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360" name="Google Shape;36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829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ен слайд" type="title">
  <p:cSld name="TITLE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ина с надпис" type="picTx">
  <p:cSld name="PICTURE_WITH_CAPTION_TEX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16" name="Google Shape;31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ъдържание с надпис" type="objTx">
  <p:cSld name="OBJECT_WITH_CAPTION_TEX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2" name="Google Shape;322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3" name="Google Shape;32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разен" type="blank">
  <p:cSld name="BLANK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амо заглавие" type="titleOnly">
  <p:cSld name="TITLE_ONL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8" name="Google Shape;338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9" name="Google Shape;339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0" name="Google Shape;340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1" name="Google Shape;34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е съдържания" type="twoObj">
  <p:cSld name="TWO_OBJECTS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7" name="Google Shape;347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8" name="Google Shape;34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ка на секция" type="secHead">
  <p:cSld name="SECTION_HEADER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1000"/>
                    </a14:imgEffect>
                    <a14:imgEffect>
                      <a14:brightnessContrast bright="21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04741" y="39550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28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„ПРОФ. Д-Р АСЕН ЗЛАТАРОВ“</a:t>
            </a:r>
            <a:endParaRPr kumimoji="0" lang="bg-BG" altLang="bg-BG" sz="2400" b="1" i="0" u="none" strike="noStrike" cap="none" normalizeH="0" baseline="-2500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950" descr="logo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504"/>
            <a:ext cx="609483" cy="45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837448"/>
            <a:ext cx="91440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28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НА ПРОЕКТ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28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НИХ 407</a:t>
            </a:r>
            <a:r>
              <a:rPr kumimoji="0" lang="en-US" altLang="bg-BG" sz="28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bg-BG" altLang="bg-BG" sz="28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lvl="0" algn="ctr">
              <a:buClrTx/>
            </a:pPr>
            <a:endParaRPr kumimoji="0" lang="bg-BG" altLang="bg-BG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Tx/>
            </a:pPr>
            <a:r>
              <a:rPr kumimoji="0" lang="bg-BG" altLang="bg-BG" sz="28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bg-BG" altLang="bg-BG" sz="28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bg-BG" altLang="bg-BG" sz="24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altLang="bg-BG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ИЗСЛЕДВАНЕ НА КАЧЕСТВОТО</a:t>
            </a:r>
          </a:p>
          <a:p>
            <a:pPr lvl="0" algn="ctr">
              <a:buClrTx/>
            </a:pPr>
            <a:r>
              <a:rPr lang="ru-RU" altLang="bg-BG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АТМОСФЕРНИЯ ВЪЗДУХ В ОБЩИНА БУРГАС </a:t>
            </a:r>
          </a:p>
          <a:p>
            <a:pPr lvl="0" algn="ctr">
              <a:buClrTx/>
            </a:pPr>
            <a:r>
              <a:rPr lang="ru-RU" altLang="bg-BG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ОТНОШЕНИЕ НА ФПЧ</a:t>
            </a:r>
            <a:r>
              <a:rPr lang="ru-RU" altLang="bg-BG" sz="2400" b="1" baseline="-25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ru-RU" altLang="bg-BG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СЪДЪРЖАНИЕ НА </a:t>
            </a:r>
          </a:p>
          <a:p>
            <a:pPr lvl="0" algn="ctr">
              <a:buClrTx/>
            </a:pPr>
            <a:r>
              <a:rPr lang="ru-RU" altLang="bg-BG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ПОЛИЦИКЛИЧНИ АРОМАТНИ ВЪГЛЕВОДОРОДИ </a:t>
            </a:r>
            <a:endParaRPr lang="ru-RU" altLang="bg-BG" sz="2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Tx/>
            </a:pPr>
            <a:r>
              <a:rPr lang="ru-RU" altLang="bg-BG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ВЪВ </a:t>
            </a:r>
            <a:r>
              <a:rPr lang="ru-RU" altLang="bg-BG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ФПЧ</a:t>
            </a:r>
            <a:r>
              <a:rPr lang="ru-RU" altLang="bg-BG" sz="2400" b="1" baseline="-25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endParaRPr kumimoji="0" lang="bg-BG" altLang="bg-BG" sz="2400" b="1" i="0" u="none" strike="noStrike" cap="none" normalizeH="0" baseline="-2500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1000"/>
                    </a14:imgEffect>
                    <a14:imgEffect>
                      <a14:brightnessContrast bright="21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508;p20"/>
          <p:cNvSpPr txBox="1">
            <a:spLocks/>
          </p:cNvSpPr>
          <p:nvPr/>
        </p:nvSpPr>
        <p:spPr>
          <a:xfrm>
            <a:off x="0" y="183173"/>
            <a:ext cx="9144000" cy="12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953735"/>
              </a:buClr>
              <a:buSzPts val="2800"/>
            </a:pP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Средни концентрации </a:t>
            </a:r>
            <a:r>
              <a:rPr lang="bg-BG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индивидуални ПАВ</a:t>
            </a:r>
          </a:p>
          <a:p>
            <a:pPr>
              <a:buClr>
                <a:srgbClr val="953735"/>
              </a:buClr>
              <a:buSzPts val="2800"/>
            </a:pPr>
            <a:r>
              <a:rPr lang="bg-BG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във ФПЧ</a:t>
            </a:r>
            <a:r>
              <a:rPr lang="bg-BG" sz="2800" b="1" baseline="-25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bg-BG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ng/m</a:t>
            </a:r>
            <a:r>
              <a:rPr lang="en-US" sz="2800" b="1" baseline="30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g-BG" sz="2800" b="1" baseline="30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пунктове и сезони</a:t>
            </a:r>
            <a:endParaRPr lang="ru-RU" sz="2800" baseline="30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953735"/>
              </a:buClr>
              <a:buSzPts val="2800"/>
            </a:pPr>
            <a:endParaRPr lang="ru-RU" sz="2800" baseline="-25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981517"/>
              </p:ext>
            </p:extLst>
          </p:nvPr>
        </p:nvGraphicFramePr>
        <p:xfrm>
          <a:off x="2286000" y="12372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644118"/>
              </p:ext>
            </p:extLst>
          </p:nvPr>
        </p:nvGraphicFramePr>
        <p:xfrm>
          <a:off x="0" y="40057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471569"/>
              </p:ext>
            </p:extLst>
          </p:nvPr>
        </p:nvGraphicFramePr>
        <p:xfrm>
          <a:off x="4572000" y="3980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533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1000"/>
                    </a14:imgEffect>
                    <a14:imgEffect>
                      <a14:brightnessContrast bright="21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47781" y="1223541"/>
            <a:ext cx="887614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just">
              <a:buClrTx/>
            </a:pPr>
            <a:r>
              <a:rPr lang="ru-RU" altLang="bg-BG" sz="1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  <a:r>
              <a:rPr lang="ru-RU" altLang="bg-BG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на брой.</a:t>
            </a:r>
            <a:endParaRPr lang="ru-RU" altLang="bg-BG" sz="1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Tx/>
            </a:pP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Naydenova</a:t>
            </a:r>
            <a:r>
              <a:rPr lang="bg-BG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S., </a:t>
            </a:r>
            <a:r>
              <a:rPr lang="en-US" altLang="bg-BG" sz="1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Gonsalvesh</a:t>
            </a:r>
            <a:r>
              <a:rPr lang="en-US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</a:t>
            </a:r>
            <a:r>
              <a:rPr lang="bg-BG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PM</a:t>
            </a:r>
            <a:r>
              <a:rPr lang="en-US" altLang="bg-BG" sz="1800" baseline="-2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Selection of sampling points on the territory of Burgas </a:t>
            </a:r>
            <a:r>
              <a:rPr lang="en-US" altLang="bg-BG" sz="1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Municicpality</a:t>
            </a:r>
            <a:r>
              <a:rPr lang="en-US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Annual of </a:t>
            </a:r>
            <a:r>
              <a:rPr lang="en-US" altLang="bg-BG" sz="1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Assen</a:t>
            </a:r>
            <a:r>
              <a:rPr lang="en-US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bg-BG" sz="1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Zlatarov</a:t>
            </a:r>
            <a:r>
              <a:rPr lang="en-US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Burgas, Bulgaria, 2018, v. XLVII (1), pp. 126-130</a:t>
            </a:r>
            <a:endParaRPr lang="ru-RU" altLang="bg-BG" sz="1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Tx/>
            </a:pP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Naydenova, S., </a:t>
            </a:r>
            <a:r>
              <a:rPr lang="en-US" altLang="bg-BG" sz="1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</a:t>
            </a:r>
            <a:r>
              <a:rPr lang="en-US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A., Mustafa, Z., </a:t>
            </a:r>
            <a:r>
              <a:rPr lang="en-US" altLang="bg-BG" sz="1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Gonsalvesh</a:t>
            </a:r>
            <a:r>
              <a:rPr lang="en-US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L., „Qualitative and quantitative determination of polycyclic aromatic hydrocarbons in fine particulate matter“, Journal of Environmental Science and Health - Part A Toxic/Hazardous Substances and Environmental </a:t>
            </a:r>
            <a:r>
              <a:rPr lang="en-US" altLang="bg-BG" sz="1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Engineeringthis</a:t>
            </a:r>
            <a:r>
              <a:rPr lang="en-US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link is disabled, 2020, 55(4), pp. 498–509, Q2, Impact Score (IS) 2.13</a:t>
            </a:r>
            <a:r>
              <a:rPr lang="en-US" altLang="bg-BG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altLang="bg-BG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Tx/>
            </a:pPr>
            <a:endParaRPr lang="bg-BG" altLang="bg-BG" sz="1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Tx/>
            </a:pPr>
            <a:r>
              <a:rPr lang="ru-RU" altLang="bg-BG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КОНФЕРЕНЦИИ – 3 на брой</a:t>
            </a:r>
          </a:p>
          <a:p>
            <a:pPr lvl="0" algn="just">
              <a:buClrTx/>
            </a:pP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algn="just">
              <a:buClrTx/>
            </a:pPr>
            <a:r>
              <a:rPr lang="ru-RU" altLang="bg-BG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НАУЧНИ СЕСИИ – 2 на брой</a:t>
            </a:r>
          </a:p>
          <a:p>
            <a:pPr lvl="0" algn="just">
              <a:buClrTx/>
            </a:pPr>
            <a:endParaRPr lang="ru-RU" altLang="bg-BG" sz="1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Tx/>
            </a:pPr>
            <a:r>
              <a:rPr lang="ru-RU" altLang="bg-BG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ЦИТАТИ – 3 на </a:t>
            </a:r>
            <a:r>
              <a:rPr lang="ru-RU" altLang="bg-BG" sz="1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брой</a:t>
            </a:r>
          </a:p>
          <a:p>
            <a:pPr lvl="0" algn="just">
              <a:buClrTx/>
            </a:pPr>
            <a:endParaRPr lang="ru-RU" altLang="bg-BG" sz="1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</a:pPr>
            <a:r>
              <a:rPr lang="bg-BG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ПРЕДСТОИ –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обобщаване на получените резултати от последната година на пробонабране и оформянето на статия за списание с импакт </a:t>
            </a:r>
            <a:r>
              <a:rPr lang="bg-BG" sz="1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фактор.</a:t>
            </a:r>
            <a:endParaRPr lang="bg-BG" sz="1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 поле 1"/>
          <p:cNvSpPr txBox="1"/>
          <p:nvPr/>
        </p:nvSpPr>
        <p:spPr>
          <a:xfrm>
            <a:off x="147781" y="302870"/>
            <a:ext cx="887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Разпространение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постигнатите резултати</a:t>
            </a:r>
          </a:p>
        </p:txBody>
      </p:sp>
    </p:spTree>
    <p:extLst>
      <p:ext uri="{BB962C8B-B14F-4D97-AF65-F5344CB8AC3E}">
        <p14:creationId xmlns:p14="http://schemas.microsoft.com/office/powerpoint/2010/main" val="36300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1000"/>
                    </a14:imgEffect>
                    <a14:imgEffect>
                      <a14:brightnessContrast bright="21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09416" y="2329168"/>
            <a:ext cx="85251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just">
              <a:buClrTx/>
            </a:pPr>
            <a:r>
              <a:rPr lang="ru-RU" altLang="bg-BG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 </a:t>
            </a: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КП-06-ПН-34/4 към ФНИ-2019, „Изследване на въглерод и някои значими въглеводороди в атмосферен аерозол в градска среда“ – Национален Институт по Метеорология и Хидрология и Университет „Проф. д-р асен Златаров“, Бургас – 50 000 лв.</a:t>
            </a:r>
          </a:p>
        </p:txBody>
      </p:sp>
      <p:sp>
        <p:nvSpPr>
          <p:cNvPr id="7" name="Текстово поле 1"/>
          <p:cNvSpPr txBox="1"/>
          <p:nvPr/>
        </p:nvSpPr>
        <p:spPr>
          <a:xfrm>
            <a:off x="133926" y="396576"/>
            <a:ext cx="887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Добавена стойност на проекта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242" y="3838654"/>
            <a:ext cx="4011516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1000"/>
                    </a14:imgEffect>
                    <a14:imgEffect>
                      <a14:brightnessContrast bright="21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ово поле 1"/>
          <p:cNvSpPr txBox="1"/>
          <p:nvPr/>
        </p:nvSpPr>
        <p:spPr>
          <a:xfrm>
            <a:off x="133927" y="2085489"/>
            <a:ext cx="8876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НАУЧНИЯТ КОЛЕКТИВ </a:t>
            </a:r>
          </a:p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 НА НИИ ПРИ </a:t>
            </a:r>
          </a:p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“ПРОФ. Д-Р АСЕН ЗЛАТАРОВ” ЗА ФИНАНСИРАНЕТО И АДМИНИСТРИРАНЕТО НА ПРОЕКТ НИХ 407/2018 г.</a:t>
            </a:r>
          </a:p>
        </p:txBody>
      </p:sp>
    </p:spTree>
    <p:extLst>
      <p:ext uri="{BB962C8B-B14F-4D97-AF65-F5344CB8AC3E}">
        <p14:creationId xmlns:p14="http://schemas.microsoft.com/office/powerpoint/2010/main" val="39687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1000"/>
                    </a14:imgEffect>
                    <a14:imgEffect>
                      <a14:brightnessContrast bright="21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65018" y="1590625"/>
            <a:ext cx="719908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buClrTx/>
            </a:pPr>
            <a:r>
              <a:rPr lang="bg-BG" altLang="bg-BG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Ръководител на работния колектив:</a:t>
            </a:r>
          </a:p>
          <a:p>
            <a:pPr lvl="0">
              <a:buClrTx/>
            </a:pPr>
            <a:r>
              <a:rPr lang="bg-BG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Доц. д-р Ления Гонсалвеш-Мусакова</a:t>
            </a:r>
          </a:p>
          <a:p>
            <a:pPr lvl="0">
              <a:buClrTx/>
            </a:pPr>
            <a:endParaRPr lang="bg-BG" altLang="bg-BG" sz="1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Tx/>
            </a:pPr>
            <a:r>
              <a:rPr lang="bg-BG" altLang="bg-BG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Работен колектив:</a:t>
            </a:r>
          </a:p>
          <a:p>
            <a:pPr lvl="0">
              <a:buClrTx/>
            </a:pP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д-р Мая Стефанова-Дачкова</a:t>
            </a:r>
          </a:p>
          <a:p>
            <a:pPr lvl="0">
              <a:buClrTx/>
            </a:pP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д-р Ян Иперман</a:t>
            </a:r>
          </a:p>
          <a:p>
            <a:pPr lvl="0">
              <a:buClrTx/>
            </a:pPr>
            <a:r>
              <a:rPr kumimoji="0" lang="ru-RU" altLang="bg-BG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Ас. Стела</a:t>
            </a:r>
            <a:r>
              <a:rPr kumimoji="0" lang="ru-RU" altLang="bg-BG" sz="1800" b="0" i="0" u="none" strike="noStrike" cap="none" normalizeH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Найденова</a:t>
            </a:r>
          </a:p>
          <a:p>
            <a:pPr lvl="0">
              <a:buClrTx/>
            </a:pPr>
            <a:r>
              <a:rPr lang="ru-RU" altLang="bg-BG" sz="1800" baseline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Ас.</a:t>
            </a: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Димитринка Иванова</a:t>
            </a:r>
          </a:p>
          <a:p>
            <a:pPr lvl="0">
              <a:buClrTx/>
            </a:pPr>
            <a:r>
              <a:rPr kumimoji="0" lang="ru-RU" altLang="bg-BG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</a:t>
            </a:r>
            <a:r>
              <a:rPr kumimoji="0" lang="ru-RU" altLang="bg-BG" sz="1800" b="0" i="0" u="none" strike="noStrike" cap="none" normalizeH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д-р Анифе Вели</a:t>
            </a:r>
          </a:p>
          <a:p>
            <a:pPr lvl="0">
              <a:buClrTx/>
            </a:pPr>
            <a:r>
              <a:rPr lang="ru-RU" altLang="bg-BG" sz="1800" baseline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</a:t>
            </a: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д-р Зиля Мустафа</a:t>
            </a:r>
          </a:p>
          <a:p>
            <a:pPr lvl="0">
              <a:buClrTx/>
            </a:pPr>
            <a:r>
              <a:rPr kumimoji="0" lang="bg-BG" altLang="bg-BG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 Александрова</a:t>
            </a:r>
          </a:p>
          <a:p>
            <a:pPr lvl="0">
              <a:buClrTx/>
            </a:pPr>
            <a:r>
              <a:rPr lang="bg-BG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Сюлейман Хюдай</a:t>
            </a: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 поле 1"/>
          <p:cNvSpPr txBox="1"/>
          <p:nvPr/>
        </p:nvSpPr>
        <p:spPr>
          <a:xfrm>
            <a:off x="2940428" y="436295"/>
            <a:ext cx="326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Работен колектив</a:t>
            </a:r>
          </a:p>
        </p:txBody>
      </p:sp>
    </p:spTree>
    <p:extLst>
      <p:ext uri="{BB962C8B-B14F-4D97-AF65-F5344CB8AC3E}">
        <p14:creationId xmlns:p14="http://schemas.microsoft.com/office/powerpoint/2010/main" val="4422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1000"/>
                    </a14:imgEffect>
                    <a14:imgEffect>
                      <a14:brightnessContrast bright="21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ово поле 1"/>
          <p:cNvSpPr txBox="1"/>
          <p:nvPr/>
        </p:nvSpPr>
        <p:spPr>
          <a:xfrm>
            <a:off x="3183487" y="302870"/>
            <a:ext cx="280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отчет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805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на изпълнение: 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години</a:t>
            </a:r>
            <a:br>
              <a:rPr lang="ru-RU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Финансиране: 14 726,79 лв</a:t>
            </a:r>
            <a:endParaRPr lang="en-US" sz="1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834" y="1839191"/>
            <a:ext cx="84420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Разход на средства: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Дълготрайни материални активи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1 800,00 лв.</a:t>
            </a:r>
          </a:p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 материали и активи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11 008,51 лв.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</a:t>
            </a:r>
          </a:p>
          <a:p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Реактиви, стъклария и лабораторни консумативи	   4 382,30 лв.</a:t>
            </a:r>
          </a:p>
          <a:p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Сертифицирани референтни материали		   2 217,32 лв.</a:t>
            </a:r>
          </a:p>
          <a:p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Хроматографска колона				   1 193,40 лв.</a:t>
            </a:r>
          </a:p>
          <a:p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Кварцови филтри					      600,00 лв.</a:t>
            </a:r>
          </a:p>
          <a:p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Подложки за филтри за пробонабиране на ФПЧ	      998,40 лв.</a:t>
            </a:r>
          </a:p>
          <a:p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Сертифицирани стандартни разтвори за ПАВ		   1 207,73 лв.</a:t>
            </a:r>
          </a:p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Такси правоучастие        			           		       80,00 лв.</a:t>
            </a:r>
          </a:p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Командировки                                           			     122,00 лв.</a:t>
            </a:r>
          </a:p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Заплащане на възнаграждения                			         0,00 лв.</a:t>
            </a:r>
          </a:p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Рецензенти						     195,00 лв.</a:t>
            </a:r>
          </a:p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Административно/финансово-счетоводно обслужване  	  1 475,00 лв.</a:t>
            </a:r>
          </a:p>
        </p:txBody>
      </p:sp>
    </p:spTree>
    <p:extLst>
      <p:ext uri="{BB962C8B-B14F-4D97-AF65-F5344CB8AC3E}">
        <p14:creationId xmlns:p14="http://schemas.microsoft.com/office/powerpoint/2010/main" val="33760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1000"/>
                    </a14:imgEffect>
                    <a14:imgEffect>
                      <a14:brightnessContrast bright="21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12436" y="1556805"/>
            <a:ext cx="866370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just">
              <a:buClrTx/>
            </a:pP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Основна цел на проекта е оценка на качеството на атмосферния въздух в Община Бургас по отношение на специфични замърсители, и по-конкретно </a:t>
            </a:r>
            <a:r>
              <a:rPr lang="bg-BG" altLang="bg-BG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фини прахови частици с аеродинамичен диаметър 2,5 микрона (</a:t>
            </a:r>
            <a:r>
              <a:rPr lang="ru-RU" altLang="bg-BG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ФПЧ</a:t>
            </a:r>
            <a:r>
              <a:rPr lang="ru-RU" altLang="bg-BG" sz="1800" baseline="-25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bg-BG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съдържание </a:t>
            </a:r>
            <a:r>
              <a:rPr lang="ru-RU" altLang="bg-BG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полициклични ароматни въглеводороди (ПАВ) </a:t>
            </a: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 ФПЧ</a:t>
            </a:r>
            <a:r>
              <a:rPr lang="ru-RU" altLang="bg-BG" sz="1800" baseline="-2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постигането на целта са поставени следните задачи:</a:t>
            </a:r>
          </a:p>
          <a:p>
            <a:pPr lvl="0" algn="just">
              <a:buClrTx/>
            </a:pP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Избор на пунктове за пробовземане на ФПЧ</a:t>
            </a:r>
            <a:r>
              <a:rPr lang="ru-RU" altLang="bg-BG" sz="1800" baseline="-2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представителни спрямо различните типове източници на замърсяване в Община Бургас, в т.ч. комунално-битов сектор, автомобилен транспорт и промишленост;</a:t>
            </a:r>
          </a:p>
          <a:p>
            <a:pPr lvl="0" algn="just">
              <a:buClrTx/>
            </a:pP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Организиране и провеждане на пробовземане на ФПЧ</a:t>
            </a:r>
            <a:r>
              <a:rPr lang="ru-RU" altLang="bg-BG" sz="1800" baseline="-2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съобразено със спецификата на различните типове източници на емисии, метеорологичните условия и сезонните промени;</a:t>
            </a:r>
          </a:p>
          <a:p>
            <a:pPr lvl="0" algn="just">
              <a:buClrTx/>
            </a:pP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Анализ на концентрациите на ФПЧ</a:t>
            </a:r>
            <a:r>
              <a:rPr lang="ru-RU" altLang="bg-BG" sz="1800" baseline="-2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изследваните райони;</a:t>
            </a:r>
          </a:p>
          <a:p>
            <a:pPr lvl="0" algn="just">
              <a:buClrTx/>
            </a:pP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Разработване на методика за определяне концентрацията на ПАВ във ФПЧ</a:t>
            </a:r>
            <a:r>
              <a:rPr lang="ru-RU" altLang="bg-BG" sz="1800" baseline="-2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съобразена с добрите практики и спецификата на изследваните проби;</a:t>
            </a:r>
          </a:p>
          <a:p>
            <a:pPr lvl="0" algn="just">
              <a:buClrTx/>
            </a:pP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Качествен и количествен анализ на ПАВ във ФПЧ</a:t>
            </a:r>
            <a:r>
              <a:rPr lang="ru-RU" altLang="bg-BG" sz="1800" baseline="-2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ru-RU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емитирани от различни типове източници на </a:t>
            </a:r>
            <a:r>
              <a:rPr lang="ru-RU" altLang="bg-BG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замърсяване.</a:t>
            </a:r>
            <a:endParaRPr lang="ru-RU" altLang="bg-BG" sz="1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 поле 1"/>
          <p:cNvSpPr txBox="1"/>
          <p:nvPr/>
        </p:nvSpPr>
        <p:spPr>
          <a:xfrm>
            <a:off x="2463123" y="378293"/>
            <a:ext cx="421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 и задачи на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582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1000"/>
                    </a14:imgEffect>
                    <a14:imgEffect>
                      <a14:brightnessContrast bright="21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38546" y="3514226"/>
            <a:ext cx="86637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just">
              <a:buClrTx/>
            </a:pPr>
            <a:r>
              <a:rPr lang="ru-RU" alt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Текстово поле 1"/>
          <p:cNvSpPr txBox="1"/>
          <p:nvPr/>
        </p:nvSpPr>
        <p:spPr>
          <a:xfrm>
            <a:off x="2944550" y="369417"/>
            <a:ext cx="325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Етапи на анализа</a:t>
            </a:r>
            <a:endParaRPr lang="bg-BG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2" y="1538738"/>
            <a:ext cx="4430686" cy="412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956024" y="1565584"/>
            <a:ext cx="1828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8441" y="5538722"/>
            <a:ext cx="44306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buClrTx/>
            </a:pPr>
            <a:r>
              <a:rPr lang="bg-BG" altLang="bg-BG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Пробовземни точки </a:t>
            </a:r>
            <a:r>
              <a:rPr lang="bg-BG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endParaRPr lang="bg-BG" altLang="bg-BG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Tx/>
            </a:pPr>
            <a:r>
              <a:rPr lang="bg-BG" altLang="bg-BG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</a:t>
            </a:r>
            <a:r>
              <a:rPr lang="bg-BG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2008/50/ЕО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2962" y="2517048"/>
            <a:ext cx="585240" cy="344346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27735" y="1871053"/>
            <a:ext cx="23162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buClrTx/>
            </a:pPr>
            <a:r>
              <a:rPr lang="bg-BG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Пробонабиране по </a:t>
            </a:r>
            <a:endParaRPr lang="bg-BG" altLang="bg-BG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Tx/>
            </a:pPr>
            <a:r>
              <a:rPr lang="bg-BG" altLang="bg-BG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БДС </a:t>
            </a:r>
            <a:r>
              <a:rPr lang="en-US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12341:2014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43345" y="4679832"/>
            <a:ext cx="16856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buClrTx/>
            </a:pPr>
            <a:r>
              <a:rPr lang="en-US" altLang="bg-BG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r>
              <a:rPr lang="en-US" altLang="bg-BG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bg-BG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</a:t>
            </a:r>
            <a:r>
              <a:rPr lang="bg-BG" altLang="bg-BG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endParaRPr lang="en-US" altLang="bg-BG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Tx/>
            </a:pPr>
            <a:r>
              <a:rPr lang="en-US" altLang="bg-BG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 </a:t>
            </a:r>
            <a:r>
              <a:rPr lang="bg-BG" altLang="bg-BG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endParaRPr lang="en-US" altLang="bg-BG" sz="1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92961" y="3461675"/>
            <a:ext cx="20503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buClrTx/>
            </a:pPr>
            <a:r>
              <a:rPr lang="bg-BG" altLang="bg-BG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Пробоподготовка</a:t>
            </a:r>
            <a:endParaRPr lang="en-US" altLang="bg-BG" sz="1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897948" y="2977966"/>
            <a:ext cx="1828800" cy="1371600"/>
          </a:xfrm>
          <a:prstGeom prst="rect">
            <a:avLst/>
          </a:prstGeom>
        </p:spPr>
      </p:pic>
      <p:pic>
        <p:nvPicPr>
          <p:cNvPr id="15" name="Picture 14"/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934534" y="4294413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1000"/>
                    </a14:imgEffect>
                    <a14:imgEffect>
                      <a14:brightnessContrast bright="21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38546" y="3514226"/>
            <a:ext cx="86637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just">
              <a:buClrTx/>
            </a:pPr>
            <a:r>
              <a:rPr lang="ru-RU" alt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Текстово поле 1"/>
          <p:cNvSpPr txBox="1"/>
          <p:nvPr/>
        </p:nvSpPr>
        <p:spPr>
          <a:xfrm>
            <a:off x="2664443" y="278174"/>
            <a:ext cx="450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Разработена методика</a:t>
            </a:r>
            <a:endParaRPr lang="bg-BG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2958" y="1035966"/>
            <a:ext cx="8202587" cy="2891280"/>
            <a:chOff x="482958" y="3842215"/>
            <a:chExt cx="8319297" cy="289128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247020" y="6364163"/>
              <a:ext cx="46744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>
                <a:buClrTx/>
              </a:pPr>
              <a:r>
                <a:rPr lang="bg-BG" altLang="bg-BG" sz="18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 полициклични ароматни въглеводорода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2958" y="3842215"/>
              <a:ext cx="8319297" cy="236950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82958" y="3965994"/>
            <a:ext cx="8202586" cy="2808594"/>
            <a:chOff x="482958" y="1033621"/>
            <a:chExt cx="8202586" cy="2808594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709726" y="3472883"/>
              <a:ext cx="64128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>
                <a:buClrTx/>
              </a:pPr>
              <a:r>
                <a:rPr lang="bg-BG" altLang="bg-BG" sz="18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Разработена и валидирана методика за анализ в </a:t>
              </a:r>
              <a:r>
                <a:rPr lang="en-US" altLang="bg-BG" sz="18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 </a:t>
              </a:r>
              <a:r>
                <a:rPr lang="bg-BG" altLang="bg-BG" sz="18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режим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2958" y="1033621"/>
              <a:ext cx="8202586" cy="2490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22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1000"/>
                    </a14:imgEffect>
                    <a14:imgEffect>
                      <a14:brightnessContrast bright="21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508;p20"/>
          <p:cNvSpPr txBox="1">
            <a:spLocks/>
          </p:cNvSpPr>
          <p:nvPr/>
        </p:nvSpPr>
        <p:spPr>
          <a:xfrm>
            <a:off x="1218956" y="244249"/>
            <a:ext cx="688118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953735"/>
              </a:buClr>
              <a:buSzPts val="2800"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на SIM метода</a:t>
            </a:r>
            <a:endParaRPr lang="ru-RU" sz="2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807" y="891133"/>
            <a:ext cx="6325483" cy="583011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957103" y="1105662"/>
            <a:ext cx="451104" cy="2771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98008" y="1114548"/>
            <a:ext cx="451104" cy="2682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73496" y="1123188"/>
            <a:ext cx="451104" cy="2682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17918" y="1038607"/>
            <a:ext cx="652858" cy="3686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18795" y="1524136"/>
            <a:ext cx="451104" cy="2682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63558" y="1114548"/>
            <a:ext cx="451104" cy="2682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09582" y="1124712"/>
            <a:ext cx="451104" cy="2682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63558" y="1524136"/>
            <a:ext cx="451104" cy="2682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70776" y="5781495"/>
            <a:ext cx="451104" cy="2682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414662" y="1516122"/>
            <a:ext cx="451104" cy="2682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963558" y="2055876"/>
            <a:ext cx="451104" cy="2682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414662" y="5781495"/>
            <a:ext cx="451104" cy="2682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414662" y="2060884"/>
            <a:ext cx="451104" cy="2682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1000"/>
                    </a14:imgEffect>
                    <a14:imgEffect>
                      <a14:brightnessContrast bright="21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" r="17883"/>
          <a:stretch/>
        </p:blipFill>
        <p:spPr bwMode="auto">
          <a:xfrm>
            <a:off x="1393507" y="1086516"/>
            <a:ext cx="6984683" cy="542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09149" y="350228"/>
            <a:ext cx="3725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953735"/>
              </a:buClr>
              <a:buSzPts val="2800"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Избор на екстрагенти</a:t>
            </a:r>
            <a:endParaRPr lang="ru-RU" sz="2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67202" y="5668772"/>
            <a:ext cx="451104" cy="2682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8632" y="1679702"/>
            <a:ext cx="451104" cy="2682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81552" y="4880102"/>
            <a:ext cx="451104" cy="2682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5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1000"/>
                    </a14:imgEffect>
                    <a14:imgEffect>
                      <a14:brightnessContrast bright="21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508;p20"/>
          <p:cNvSpPr txBox="1">
            <a:spLocks/>
          </p:cNvSpPr>
          <p:nvPr/>
        </p:nvSpPr>
        <p:spPr>
          <a:xfrm>
            <a:off x="1" y="94464"/>
            <a:ext cx="9144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953735"/>
              </a:buClr>
              <a:buSzPts val="2800"/>
            </a:pP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Среднодневни сумарни концентрации</a:t>
            </a:r>
          </a:p>
          <a:p>
            <a:pPr>
              <a:buClr>
                <a:srgbClr val="953735"/>
              </a:buClr>
              <a:buSzPts val="2800"/>
            </a:pP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ПАВ във ФПЧ</a:t>
            </a:r>
            <a:r>
              <a:rPr lang="bg-BG" sz="2800" b="1" baseline="-25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bg-BG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ng/m</a:t>
            </a:r>
            <a:r>
              <a:rPr lang="en-US" sz="2800" b="1" baseline="30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g-BG" sz="2800" b="1" baseline="30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пунктове и сезони</a:t>
            </a:r>
            <a:endParaRPr lang="ru-RU" sz="2800" baseline="30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017595"/>
              </p:ext>
            </p:extLst>
          </p:nvPr>
        </p:nvGraphicFramePr>
        <p:xfrm>
          <a:off x="1481957" y="1807779"/>
          <a:ext cx="6348249" cy="407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56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h">
  <a:themeElements>
    <a:clrScheme name="О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225</Words>
  <Application>Microsoft Office PowerPoint</Application>
  <PresentationFormat>On-screen Show (4:3)</PresentationFormat>
  <Paragraphs>101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PM-АSSOCIATED PAHs DURING WINTER  IN BURGAS, BULGARIA</dc:title>
  <dc:creator>Stela Naydenova</dc:creator>
  <cp:lastModifiedBy>HP Pavilion</cp:lastModifiedBy>
  <cp:revision>116</cp:revision>
  <dcterms:modified xsi:type="dcterms:W3CDTF">2021-12-16T14:56:28Z</dcterms:modified>
</cp:coreProperties>
</file>