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69" r:id="rId4"/>
    <p:sldId id="257" r:id="rId5"/>
    <p:sldId id="258" r:id="rId6"/>
    <p:sldId id="268" r:id="rId7"/>
    <p:sldId id="279" r:id="rId8"/>
    <p:sldId id="266" r:id="rId9"/>
    <p:sldId id="267" r:id="rId10"/>
    <p:sldId id="264" r:id="rId11"/>
    <p:sldId id="278" r:id="rId12"/>
    <p:sldId id="281" r:id="rId13"/>
    <p:sldId id="282" r:id="rId14"/>
    <p:sldId id="283" r:id="rId15"/>
    <p:sldId id="275" r:id="rId16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bg-BG"/>
              <a:t>Щракнете, за да редактирате стила на заглавието в образеца</a:t>
            </a:r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/>
              <a:t>Щракнете, за да редактирате стила на подзаглавията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pPr/>
              <a:t>19.12.2022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/>
              <a:t>Щракн., за да ред. стил на загл. в обр.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pPr/>
              <a:t>19.12.2022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bg-BG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g-BG"/>
              <a:t>Щракн., за да ред. стил на загл. в обр.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pPr/>
              <a:t>19.12.2022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/>
              <a:t>Щракн., за да ред. стил на загл. в обр.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pPr/>
              <a:t>19.12.2022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/>
              <a:t>Щракнете, за да редактирате стила на заглавието в образеца</a:t>
            </a:r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pPr/>
              <a:t>19.12.2022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/>
              <a:t>Щракн., за да ред. стил на загл. в обр.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/>
              <a:t>Щракн., за да ред. стил на загл. в обр.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pPr/>
              <a:t>19.12.2022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/>
              <a:t>Щракнете, за да редактирате стила на заглавието в образеца</a:t>
            </a:r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/>
              <a:t>Щракн., за да ред. стил на загл. в обр.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Щракн., за да ред. стил на загл. в обр.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/>
              <a:t>Щракн., за да ред. стил на загл. в обр.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pPr/>
              <a:t>19.12.2022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pPr/>
              <a:t>19.12.2022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pPr/>
              <a:t>19.12.2022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/>
              <a:t>Щракн., за да ред. стил на загл. в обр.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pPr/>
              <a:t>19.12.2022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pPr/>
              <a:t>19.12.2022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/>
              <a:t>Щракнете, за да редактирате стила на заглавието в образеца</a:t>
            </a:r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Щракн., за да ред. стил на загл. в обр.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CC536-4F3D-4E22-A9F1-A3C6D40310AC}" type="datetimeFigureOut">
              <a:rPr lang="bg-BG" smtClean="0"/>
              <a:pPr/>
              <a:t>19.12.2022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260648"/>
            <a:ext cx="8286808" cy="264320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g-BG" sz="2800" b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“Проучване на медико- и психо-социалните проблеми на пациенти с онкологични заболявания и включването им в програма за медицинска  рехабилитация, ерготерапия и психо-социална подкрепа“ – </a:t>
            </a:r>
            <a:r>
              <a:rPr lang="en-US" sz="2800" b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bg-BG" sz="2800" b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етап</a:t>
            </a:r>
            <a:endParaRPr lang="bg-BG" sz="2800" u="sng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4414" y="3357562"/>
            <a:ext cx="6643734" cy="2928958"/>
          </a:xfr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>
            <a:normAutofit lnSpcReduction="10000"/>
          </a:bodyPr>
          <a:lstStyle/>
          <a:p>
            <a:r>
              <a:rPr lang="bg-BG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Проект по договор НИХ – 458/2021 г.</a:t>
            </a:r>
          </a:p>
          <a:p>
            <a:endParaRPr lang="bg-BG" sz="24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bg-BG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Ръководител :</a:t>
            </a:r>
          </a:p>
          <a:p>
            <a:r>
              <a:rPr lang="bg-BG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доц. д-р Соня Ненчева</a:t>
            </a:r>
          </a:p>
          <a:p>
            <a:endParaRPr lang="bg-BG" sz="24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bg-BG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Катедра РММ</a:t>
            </a:r>
          </a:p>
          <a:p>
            <a:r>
              <a:rPr lang="bg-BG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ФОЗЗГ</a:t>
            </a:r>
            <a:endParaRPr lang="bg-BG" sz="24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bg-BG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9063"/>
            <a:ext cx="8229600" cy="922114"/>
          </a:xfr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bg-BG" sz="24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ПРАКТИЧЕСКО РЕАЛИЗИРАНЕ И УЧАСТИЕ В ПРОЕКТА</a:t>
            </a:r>
            <a:endParaRPr lang="bg-BG" sz="2400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439" y="2060848"/>
            <a:ext cx="8501122" cy="3917032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/>
          </a:bodyPr>
          <a:lstStyle/>
          <a:p>
            <a:pPr lvl="0" algn="just"/>
            <a:r>
              <a:rPr lang="bg-BG" sz="2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На студентите от 4-ти курс специалност „Медицинска рехабилитация и ерготерапия“ е проведено встъпително онлайн обучение по лимфедем от д-р Александра Ровная;</a:t>
            </a:r>
          </a:p>
          <a:p>
            <a:pPr lvl="0" algn="just"/>
            <a:r>
              <a:rPr lang="bg-BG" sz="2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Осъществено е тристранно сътрудничество между Университет „Проф. д-р Асен Златаров“ гр. Бургас, Комплексен онкологичен център гр. Бургас и Сдружение „Онко болни и приятели“ гр. Бургас;</a:t>
            </a:r>
          </a:p>
          <a:p>
            <a:pPr lvl="0" algn="just"/>
            <a:r>
              <a:rPr lang="bg-BG" sz="2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Участие на студенти в беседи за здравословно хранене при пациенти след мастектомия;</a:t>
            </a:r>
          </a:p>
          <a:p>
            <a:pPr lvl="0" algn="just"/>
            <a:r>
              <a:rPr lang="bg-BG" sz="2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Участие на студенти в разработването и реализирането на програмите по кинезитерапия и ерготерапия, което разширява знанията и уменията им при работа с пациенти с онкологични заболявания. </a:t>
            </a:r>
          </a:p>
          <a:p>
            <a:endParaRPr lang="bg-BG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643"/>
            <a:ext cx="8229600" cy="706090"/>
          </a:xfr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bg-BG" sz="2400" b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ПРЕДСТАВЯНЕ НА РЕЗУЛТАТИТЕ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bg-BG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Резултатите са представени следните научни форуми:</a:t>
            </a:r>
          </a:p>
          <a:p>
            <a:pPr marL="0" indent="0" algn="just">
              <a:buNone/>
            </a:pPr>
            <a:endParaRPr lang="bg-BG" sz="2000" b="1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2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на Международна научна конференция „Образование, наука, икономика и технологии“, 24-25.06.2021г., Университет „Проф. д-р Асен Златаров“, гр. Бургас;</a:t>
            </a:r>
          </a:p>
          <a:p>
            <a:pPr marL="0" indent="0" algn="just">
              <a:buNone/>
            </a:pPr>
            <a:endParaRPr lang="bg-BG" sz="20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20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5-та Национална конференция „Предизвикателства пред общественото здравеопазване в условията на здравна криза“, Българско Научно дружество по обществено здраве и Факултет по обществено здраве и здравни грижи – Бургас, 12-13.05.2022г.;</a:t>
            </a:r>
          </a:p>
          <a:p>
            <a:pPr marL="0" indent="0" algn="just">
              <a:buNone/>
            </a:pPr>
            <a:endParaRPr lang="bg-BG" sz="20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2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на Международна научна конференция „Образование, наука, икономика и технологии“, 23-24.06.2022г., Университет „Проф. д-р Асен Златаров“, гр. Бургас.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F0CF0004-E146-4D9A-BEDE-9360088F5B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484784"/>
            <a:ext cx="8496944" cy="4896544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/>
          </a:bodyPr>
          <a:lstStyle/>
          <a:p>
            <a:pPr marL="0" lvl="0" indent="0" algn="just">
              <a:lnSpc>
                <a:spcPct val="150000"/>
              </a:lnSpc>
              <a:buNone/>
            </a:pPr>
            <a:r>
              <a:rPr lang="bg-BG" sz="20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bg-BG" sz="2000" b="1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Ненчева С. </a:t>
            </a:r>
            <a:r>
              <a:rPr lang="bg-BG" sz="20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bg-BG" sz="2000" dirty="0" err="1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Ерготерапия</a:t>
            </a:r>
            <a:r>
              <a:rPr lang="bg-BG" sz="20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помощ на </a:t>
            </a:r>
            <a:r>
              <a:rPr lang="bg-BG" sz="2000" dirty="0" err="1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онкоболните</a:t>
            </a:r>
            <a:r>
              <a:rPr lang="bg-BG" sz="20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“, Академично списание „Управление и образование“,</a:t>
            </a:r>
            <a:r>
              <a:rPr lang="en-US" sz="20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2021,</a:t>
            </a:r>
            <a:r>
              <a:rPr lang="bg-BG" sz="20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кн. 5, том  XV</a:t>
            </a:r>
            <a:r>
              <a:rPr lang="en-US" sz="20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</a:t>
            </a:r>
            <a:r>
              <a:rPr lang="bg-BG" sz="20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стр. 153-157</a:t>
            </a:r>
            <a:r>
              <a:rPr lang="en-US" sz="20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bg-BG" sz="2000" dirty="0">
              <a:solidFill>
                <a:srgbClr val="000099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50000"/>
              </a:lnSpc>
              <a:buNone/>
            </a:pPr>
            <a:r>
              <a:rPr lang="bg-BG" sz="20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US" sz="2000" dirty="0" err="1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Nencheva</a:t>
            </a:r>
            <a:r>
              <a:rPr lang="en-US" sz="20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S. </a:t>
            </a:r>
            <a:r>
              <a:rPr lang="bg-BG" sz="2000" dirty="0" err="1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Study</a:t>
            </a:r>
            <a:r>
              <a:rPr lang="bg-BG" sz="20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2000" dirty="0" err="1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bg-BG" sz="20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2000" dirty="0" err="1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bg-BG" sz="20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2000" dirty="0" err="1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falls</a:t>
            </a:r>
            <a:r>
              <a:rPr lang="bg-BG" sz="20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2000" dirty="0" err="1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among</a:t>
            </a:r>
            <a:r>
              <a:rPr lang="bg-BG" sz="20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2000" dirty="0" err="1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adults</a:t>
            </a:r>
            <a:r>
              <a:rPr lang="bg-BG" sz="20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2000" dirty="0" err="1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bg-BG" sz="20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2000" dirty="0" err="1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hospital</a:t>
            </a:r>
            <a:r>
              <a:rPr lang="bg-BG" sz="20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2000" dirty="0" err="1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bg-BG" sz="20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2000" dirty="0" err="1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attitudes</a:t>
            </a:r>
            <a:r>
              <a:rPr lang="bg-BG" sz="20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2000" dirty="0" err="1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bg-BG" sz="20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2000" dirty="0" err="1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bg-BG" sz="20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2000" dirty="0" err="1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prevention</a:t>
            </a:r>
            <a:r>
              <a:rPr lang="bg-BG" sz="20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2000" dirty="0" err="1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bg-BG" sz="20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2000" dirty="0" err="1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falls</a:t>
            </a:r>
            <a:r>
              <a:rPr lang="bg-BG" sz="20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2000" dirty="0" err="1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from</a:t>
            </a:r>
            <a:r>
              <a:rPr lang="bg-BG" sz="20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2000" dirty="0" err="1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bg-BG" sz="20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2000" dirty="0" err="1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point</a:t>
            </a:r>
            <a:r>
              <a:rPr lang="bg-BG" sz="20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2000" dirty="0" err="1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bg-BG" sz="20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2000" dirty="0" err="1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view</a:t>
            </a:r>
            <a:r>
              <a:rPr lang="bg-BG" sz="20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2000" dirty="0" err="1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bg-BG" sz="20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2000" dirty="0" err="1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occupational</a:t>
            </a:r>
            <a:r>
              <a:rPr lang="bg-BG" sz="20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2000" dirty="0" err="1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therapy</a:t>
            </a:r>
            <a:r>
              <a:rPr lang="bg-BG" sz="20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bg-BG" sz="2000" i="1" dirty="0" err="1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bg-BG" sz="2000" i="1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Black </a:t>
            </a:r>
            <a:r>
              <a:rPr lang="bg-BG" sz="2000" i="1" dirty="0" err="1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Sea</a:t>
            </a:r>
            <a:r>
              <a:rPr lang="bg-BG" sz="2000" i="1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2000" i="1" dirty="0" err="1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Journal</a:t>
            </a:r>
            <a:r>
              <a:rPr lang="bg-BG" sz="2000" i="1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2000" i="1" dirty="0" err="1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bg-BG" sz="2000" i="1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2000" i="1" dirty="0" err="1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Medicine</a:t>
            </a:r>
            <a:r>
              <a:rPr lang="bg-BG" sz="2000" i="1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2000" i="1" dirty="0" err="1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bg-BG" sz="2000" i="1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2000" i="1" dirty="0" err="1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Public</a:t>
            </a:r>
            <a:r>
              <a:rPr lang="bg-BG" sz="2000" i="1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Health</a:t>
            </a:r>
            <a:r>
              <a:rPr lang="bg-BG" sz="20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bg-BG" sz="2000" dirty="0" err="1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Vol</a:t>
            </a:r>
            <a:r>
              <a:rPr lang="bg-BG" sz="20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2, 2021, p. 61-66.</a:t>
            </a:r>
          </a:p>
          <a:p>
            <a:pPr marL="0" lvl="0" indent="0" algn="just">
              <a:lnSpc>
                <a:spcPct val="150000"/>
              </a:lnSpc>
              <a:spcBef>
                <a:spcPts val="600"/>
              </a:spcBef>
              <a:buNone/>
              <a:tabLst>
                <a:tab pos="180340" algn="l"/>
              </a:tabLst>
            </a:pPr>
            <a:r>
              <a:rPr lang="bg-BG" sz="20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bg-BG" sz="2000" b="1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Ненчева С. </a:t>
            </a:r>
            <a:r>
              <a:rPr lang="bg-BG" sz="20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„Етични проблеми в палиативните грижи“ - монография, “Балтика-2002“, Бургас, 2021, ISBN 978-619-7353-47-1</a:t>
            </a:r>
            <a:r>
              <a:rPr lang="en-US" sz="20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bg-BG" sz="2000" dirty="0">
              <a:solidFill>
                <a:srgbClr val="000099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50000"/>
              </a:lnSpc>
              <a:buNone/>
            </a:pPr>
            <a:r>
              <a:rPr lang="bg-BG" sz="20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bg-BG" sz="2000" b="1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Ненчева С. </a:t>
            </a:r>
            <a:r>
              <a:rPr lang="bg-BG" sz="20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„Арт терапия за справяне с психо-емоционалните проблеми при пациенти с онкологични заболявания“. </a:t>
            </a:r>
            <a:r>
              <a:rPr lang="bg-BG" sz="2000" i="1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SCIENTIFIC ATLAS</a:t>
            </a:r>
            <a:r>
              <a:rPr lang="bg-BG" sz="20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2022, </a:t>
            </a:r>
            <a:r>
              <a:rPr lang="bg-BG" sz="2000" dirty="0" err="1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bg-BG" sz="20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5, 65-69. ISSN 2738-7518</a:t>
            </a:r>
            <a:r>
              <a:rPr lang="en-US" sz="20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bg-BG" sz="2000" dirty="0">
              <a:solidFill>
                <a:srgbClr val="000099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C5D94FB-C49B-4A72-903D-C7954A73D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76064"/>
          </a:xfr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bg-BG" sz="2400" b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ПУБЛИКУВАНЕ НА РЕЗУЛТАТИТЕ</a:t>
            </a:r>
          </a:p>
        </p:txBody>
      </p:sp>
    </p:spTree>
    <p:extLst>
      <p:ext uri="{BB962C8B-B14F-4D97-AF65-F5344CB8AC3E}">
        <p14:creationId xmlns:p14="http://schemas.microsoft.com/office/powerpoint/2010/main" val="1629809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F0CF0004-E146-4D9A-BEDE-9360088F5B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4968552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1200"/>
              </a:spcBef>
              <a:buNone/>
            </a:pPr>
            <a:r>
              <a:rPr lang="bg-BG" sz="20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lang="bg-BG" sz="2000" b="1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Ненчева С., К. Паскова. </a:t>
            </a:r>
            <a:r>
              <a:rPr lang="bg-BG" sz="20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„Отражението върху здравето и самочувствието на пациентите от престоя в сектора за палиативни грижи“</a:t>
            </a:r>
            <a:r>
              <a:rPr lang="en-US" sz="20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bg-BG" sz="2000" i="1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Управление и образование, </a:t>
            </a:r>
            <a:r>
              <a:rPr lang="bg-BG" sz="20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Том 18 (5) 2022, Бургас, ISSN 13126121, стр. 197-200</a:t>
            </a:r>
            <a:r>
              <a:rPr lang="en-US" sz="20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bg-BG" sz="2000" dirty="0">
              <a:solidFill>
                <a:srgbClr val="000099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50000"/>
              </a:lnSpc>
              <a:spcBef>
                <a:spcPts val="1200"/>
              </a:spcBef>
              <a:buNone/>
            </a:pPr>
            <a:r>
              <a:rPr lang="bg-BG" sz="2000" dirty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bg-BG" sz="2000" b="1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Панчева В., С. Ненчева. </a:t>
            </a:r>
            <a:r>
              <a:rPr lang="bg-BG" sz="20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„Иновации в обучението за прилагане на интегриран медико-социален подход в грижите за социално-значими заболявания“. </a:t>
            </a:r>
            <a:r>
              <a:rPr lang="bg-BG" sz="2000" i="1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Управление и образование, </a:t>
            </a:r>
            <a:r>
              <a:rPr lang="bg-BG" sz="20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Том 18 (5) 2022, Бургас, ISSN 13126121, стр. 79-82</a:t>
            </a:r>
            <a:r>
              <a:rPr lang="en-US" sz="20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bg-BG" sz="2000" dirty="0">
              <a:solidFill>
                <a:srgbClr val="00009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50000"/>
              </a:lnSpc>
              <a:buNone/>
            </a:pPr>
            <a:r>
              <a:rPr lang="bg-BG" sz="20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bg-BG" sz="2000" b="1" dirty="0" err="1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Nencheva</a:t>
            </a:r>
            <a:r>
              <a:rPr lang="bg-BG" sz="2000" b="1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S., V. </a:t>
            </a:r>
            <a:r>
              <a:rPr lang="bg-BG" sz="2000" b="1" dirty="0" err="1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Pancheva</a:t>
            </a:r>
            <a:r>
              <a:rPr lang="bg-BG" sz="2000" b="1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bg-BG" sz="20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en-US" sz="20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bg-BG" sz="2000" dirty="0" err="1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mpact</a:t>
            </a:r>
            <a:r>
              <a:rPr lang="bg-BG" sz="20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2000" dirty="0" err="1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bg-BG" sz="20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2000" dirty="0" err="1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bg-BG" sz="20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2000" dirty="0" err="1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oncological</a:t>
            </a:r>
            <a:r>
              <a:rPr lang="bg-BG" sz="20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2000" dirty="0" err="1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disease</a:t>
            </a:r>
            <a:r>
              <a:rPr lang="bg-BG" sz="20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2000" dirty="0" err="1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</a:t>
            </a:r>
            <a:r>
              <a:rPr lang="bg-BG" sz="20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2000" dirty="0" err="1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bg-BG" sz="20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2000" dirty="0" err="1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quality</a:t>
            </a:r>
            <a:r>
              <a:rPr lang="bg-BG" sz="20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2000" dirty="0" err="1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bg-BG" sz="20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2000" dirty="0" err="1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life</a:t>
            </a:r>
            <a:r>
              <a:rPr lang="bg-BG" sz="20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2000" dirty="0" err="1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among</a:t>
            </a:r>
            <a:r>
              <a:rPr lang="bg-BG" sz="20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2000" dirty="0" err="1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bg-BG" sz="20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2000" dirty="0" err="1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elderly</a:t>
            </a:r>
            <a:r>
              <a:rPr lang="en-US" sz="20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”. </a:t>
            </a:r>
            <a:r>
              <a:rPr lang="bg-BG" sz="2000" i="1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KNOWLEDGE – International </a:t>
            </a:r>
            <a:r>
              <a:rPr lang="bg-BG" sz="2000" i="1" dirty="0" err="1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Journal</a:t>
            </a:r>
            <a:r>
              <a:rPr lang="bg-BG" sz="20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2000" dirty="0" err="1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Vol</a:t>
            </a:r>
            <a:r>
              <a:rPr lang="bg-BG" sz="20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53.4, p. 517-522, </a:t>
            </a:r>
            <a:r>
              <a:rPr lang="bg-BG" sz="2000" dirty="0" err="1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Skopje</a:t>
            </a:r>
            <a:r>
              <a:rPr lang="bg-BG" sz="20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2022,</a:t>
            </a:r>
            <a:r>
              <a:rPr lang="en-US" sz="20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ISSN 1857-923X </a:t>
            </a:r>
            <a:r>
              <a:rPr lang="en-US" sz="2000" i="1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(Printed)</a:t>
            </a:r>
            <a:r>
              <a:rPr lang="en-US" sz="20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ISSN 2545-4439 </a:t>
            </a:r>
            <a:r>
              <a:rPr lang="en-US" sz="2000" i="1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(Online)</a:t>
            </a:r>
            <a:r>
              <a:rPr lang="en-US" sz="20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bg-BG" sz="2000" dirty="0">
              <a:solidFill>
                <a:srgbClr val="000099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C5D94FB-C49B-4A72-903D-C7954A73D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648072"/>
          </a:xfr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bg-BG" sz="2400" b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ПУБЛИКУВАНЕ НА РЕЗУЛТАТИТЕ</a:t>
            </a:r>
          </a:p>
        </p:txBody>
      </p:sp>
    </p:spTree>
    <p:extLst>
      <p:ext uri="{BB962C8B-B14F-4D97-AF65-F5344CB8AC3E}">
        <p14:creationId xmlns:p14="http://schemas.microsoft.com/office/powerpoint/2010/main" val="41874802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F0CF0004-E146-4D9A-BEDE-9360088F5B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 fontScale="92500" lnSpcReduction="20000"/>
          </a:bodyPr>
          <a:lstStyle/>
          <a:p>
            <a:pPr marL="0" lvl="0" indent="0" algn="just">
              <a:lnSpc>
                <a:spcPct val="150000"/>
              </a:lnSpc>
              <a:buNone/>
            </a:pPr>
            <a:r>
              <a:rPr lang="bg-BG" sz="22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bg-BG" sz="2200" b="1" dirty="0" err="1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Nencheva</a:t>
            </a:r>
            <a:r>
              <a:rPr lang="bg-BG" sz="2200" b="1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S. </a:t>
            </a:r>
            <a:r>
              <a:rPr lang="en-US" sz="22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“S</a:t>
            </a:r>
            <a:r>
              <a:rPr lang="bg-BG" sz="2200" dirty="0" err="1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tudy</a:t>
            </a:r>
            <a:r>
              <a:rPr lang="bg-BG" sz="22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2200" dirty="0" err="1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bg-BG" sz="22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2200" dirty="0" err="1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bg-BG" sz="22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2200" dirty="0" err="1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impact</a:t>
            </a:r>
            <a:r>
              <a:rPr lang="bg-BG" sz="22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2200" dirty="0" err="1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bg-BG" sz="22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2200" dirty="0" err="1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oncological</a:t>
            </a:r>
            <a:r>
              <a:rPr lang="bg-BG" sz="22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2200" dirty="0" err="1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diseases</a:t>
            </a:r>
            <a:r>
              <a:rPr lang="bg-BG" sz="22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2200" dirty="0" err="1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</a:t>
            </a:r>
            <a:r>
              <a:rPr lang="bg-BG" sz="22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2200" dirty="0" err="1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productive</a:t>
            </a:r>
            <a:r>
              <a:rPr lang="bg-BG" sz="22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2200" dirty="0" err="1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activities</a:t>
            </a:r>
            <a:r>
              <a:rPr lang="en-US" sz="22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”.</a:t>
            </a:r>
            <a:r>
              <a:rPr lang="en-US" sz="2200" dirty="0">
                <a:solidFill>
                  <a:srgbClr val="0000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2200" i="1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KNOWLEDGE – International </a:t>
            </a:r>
            <a:r>
              <a:rPr lang="bg-BG" sz="2200" i="1" dirty="0" err="1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Journal</a:t>
            </a:r>
            <a:r>
              <a:rPr lang="bg-BG" sz="22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2200" dirty="0" err="1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Vol</a:t>
            </a:r>
            <a:r>
              <a:rPr lang="bg-BG" sz="22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53.4, p. 541-546, </a:t>
            </a:r>
            <a:r>
              <a:rPr lang="bg-BG" sz="2200" dirty="0" err="1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Skopje</a:t>
            </a:r>
            <a:r>
              <a:rPr lang="bg-BG" sz="22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2022,</a:t>
            </a:r>
            <a:r>
              <a:rPr lang="en-US" sz="22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ISSN 1857-923X </a:t>
            </a:r>
            <a:r>
              <a:rPr lang="en-US" sz="2200" i="1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(Printed), </a:t>
            </a:r>
            <a:r>
              <a:rPr lang="en-US" sz="22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ISSN 2545-4439 </a:t>
            </a:r>
            <a:r>
              <a:rPr lang="en-US" sz="2200" i="1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(Online)</a:t>
            </a:r>
            <a:r>
              <a:rPr lang="en-US" sz="22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bg-BG" sz="2200" dirty="0">
              <a:solidFill>
                <a:srgbClr val="00009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50000"/>
              </a:lnSpc>
              <a:spcAft>
                <a:spcPts val="1200"/>
              </a:spcAft>
              <a:buNone/>
            </a:pPr>
            <a:r>
              <a:rPr lang="bg-BG" sz="22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bg-BG" sz="2200" b="1" dirty="0" err="1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Nencheva</a:t>
            </a:r>
            <a:r>
              <a:rPr lang="bg-BG" sz="2200" b="1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S. </a:t>
            </a:r>
            <a:r>
              <a:rPr lang="en-US" sz="22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“T</a:t>
            </a:r>
            <a:r>
              <a:rPr lang="en-US" sz="22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 importance of physical activity for patients with cancer</a:t>
            </a:r>
            <a:r>
              <a:rPr lang="bg-BG" sz="22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200" i="1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Annual of Assen </a:t>
            </a:r>
            <a:r>
              <a:rPr lang="en-US" sz="2200" i="1" dirty="0" err="1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Zlatarov</a:t>
            </a:r>
            <a:r>
              <a:rPr lang="en-US" sz="2200" i="1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university, </a:t>
            </a:r>
            <a:r>
              <a:rPr lang="en-US" sz="2200" i="1" dirty="0" err="1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Burgas</a:t>
            </a:r>
            <a:r>
              <a:rPr lang="en-US" sz="2200" i="1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Bulgaria, 2022, v. XXI</a:t>
            </a:r>
            <a:r>
              <a:rPr lang="en-US" sz="22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bg-BG" sz="2200" dirty="0">
              <a:solidFill>
                <a:srgbClr val="00009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50000"/>
              </a:lnSpc>
              <a:spcAft>
                <a:spcPts val="600"/>
              </a:spcAft>
              <a:buNone/>
            </a:pPr>
            <a:r>
              <a:rPr lang="bg-BG" sz="2200" b="1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МОНОГРАФИИ</a:t>
            </a:r>
          </a:p>
          <a:p>
            <a:pPr marL="0" lvl="0" indent="0" algn="just">
              <a:lnSpc>
                <a:spcPct val="150000"/>
              </a:lnSpc>
              <a:spcAft>
                <a:spcPts val="600"/>
              </a:spcAft>
              <a:buNone/>
            </a:pPr>
            <a:r>
              <a:rPr lang="bg-BG" sz="22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bg-BG" sz="2200" b="1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Ненчева С. </a:t>
            </a:r>
            <a:r>
              <a:rPr lang="bg-BG" sz="22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2021. „</a:t>
            </a:r>
            <a:r>
              <a:rPr lang="bg-BG" sz="2200" b="1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Етични проблеми в палиативните грижи“. </a:t>
            </a:r>
            <a:r>
              <a:rPr lang="bg-BG" sz="2200" i="1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Балтика-2002. </a:t>
            </a:r>
            <a:endParaRPr lang="bg-BG" sz="2200" dirty="0">
              <a:solidFill>
                <a:srgbClr val="000099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50000"/>
              </a:lnSpc>
              <a:spcAft>
                <a:spcPts val="600"/>
              </a:spcAft>
              <a:buNone/>
            </a:pPr>
            <a:r>
              <a:rPr lang="bg-BG" sz="2200" dirty="0">
                <a:solidFill>
                  <a:srgbClr val="00009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bg-BG" sz="22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bg-BG" sz="2200" b="1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Ненчева С., В. Панчева, П. Стефанова. </a:t>
            </a:r>
            <a:r>
              <a:rPr lang="bg-BG" sz="22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2022. </a:t>
            </a:r>
            <a:r>
              <a:rPr lang="bg-BG" sz="2200" b="1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"Медико- и психо-социални проблеми на пациенти с онкологични заболявания". </a:t>
            </a:r>
            <a:r>
              <a:rPr lang="bg-BG" sz="2200" i="1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Балтика-2002. </a:t>
            </a:r>
            <a:r>
              <a:rPr lang="bg-BG" sz="22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(под печат).</a:t>
            </a:r>
            <a:endParaRPr lang="bg-BG" sz="2200" dirty="0">
              <a:solidFill>
                <a:srgbClr val="00009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endParaRPr lang="bg-BG" sz="1800" dirty="0">
              <a:solidFill>
                <a:srgbClr val="000099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C5D94FB-C49B-4A72-903D-C7954A73D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78098"/>
          </a:xfr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bg-BG" sz="2400" b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ПУБЛИКУВАНЕ НА РЕЗУЛТАТИТЕ</a:t>
            </a:r>
          </a:p>
        </p:txBody>
      </p:sp>
    </p:spTree>
    <p:extLst>
      <p:ext uri="{BB962C8B-B14F-4D97-AF65-F5344CB8AC3E}">
        <p14:creationId xmlns:p14="http://schemas.microsoft.com/office/powerpoint/2010/main" val="36579665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9796" y="109994"/>
            <a:ext cx="7772400" cy="65471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g-BG" sz="2800" b="1" dirty="0">
                <a:latin typeface="Segoe Script" panose="030B0504020000000003" pitchFamily="66" charset="0"/>
              </a:rPr>
              <a:t>БЛАГОДАРЯ ЗА ВНИМАНИЕТО!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52700"/>
            <a:ext cx="6400800" cy="3252564"/>
          </a:xfrm>
        </p:spPr>
        <p:txBody>
          <a:bodyPr/>
          <a:lstStyle/>
          <a:p>
            <a:endParaRPr lang="bg-B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14CB1-5BD2-401B-B6F9-5F9265D41053}" type="slidenum">
              <a:rPr lang="bg-BG" smtClean="0"/>
              <a:pPr/>
              <a:t>15</a:t>
            </a:fld>
            <a:endParaRPr lang="bg-BG"/>
          </a:p>
        </p:txBody>
      </p:sp>
      <p:pic>
        <p:nvPicPr>
          <p:cNvPr id="7" name="Контейнер за съдържание 3">
            <a:extLst>
              <a:ext uri="{FF2B5EF4-FFF2-40B4-BE49-F238E27FC236}">
                <a16:creationId xmlns:a16="http://schemas.microsoft.com/office/drawing/2014/main" id="{6148C572-3296-433D-8817-51862DBEB5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25" b="22227"/>
          <a:stretch/>
        </p:blipFill>
        <p:spPr>
          <a:xfrm>
            <a:off x="1115616" y="764704"/>
            <a:ext cx="6840760" cy="597666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3760"/>
          </a:xfr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bg-BG" sz="2400" b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НАУЧЕН КОЛЕКТИВ ПО ПРОЕКТА: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556792"/>
            <a:ext cx="8572560" cy="446449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Autofit/>
          </a:bodyPr>
          <a:lstStyle/>
          <a:p>
            <a:pPr algn="just">
              <a:buNone/>
            </a:pPr>
            <a:r>
              <a:rPr lang="bg-BG" sz="2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Доц. Соня Ненчева </a:t>
            </a:r>
            <a:r>
              <a:rPr lang="bg-BG" sz="2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bg-BG" sz="2000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Ръководител на проекта</a:t>
            </a:r>
          </a:p>
          <a:p>
            <a:pPr algn="just">
              <a:buNone/>
            </a:pPr>
            <a:r>
              <a:rPr lang="bg-BG" sz="2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Доц. Варвара Панчева</a:t>
            </a:r>
          </a:p>
          <a:p>
            <a:pPr algn="just">
              <a:buNone/>
            </a:pPr>
            <a:r>
              <a:rPr lang="bg-BG" sz="2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Доц. Светла Шопова </a:t>
            </a:r>
          </a:p>
          <a:p>
            <a:pPr algn="just">
              <a:buNone/>
            </a:pPr>
            <a:r>
              <a:rPr lang="bg-BG" sz="2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Доц. Йордан Гавраилов</a:t>
            </a:r>
          </a:p>
          <a:p>
            <a:pPr algn="just">
              <a:buNone/>
            </a:pPr>
            <a:r>
              <a:rPr lang="bg-BG" sz="2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Д-р Костантина Паскова </a:t>
            </a:r>
            <a:r>
              <a:rPr lang="bg-BG" sz="2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– КОЦ Бургас</a:t>
            </a:r>
          </a:p>
          <a:p>
            <a:pPr algn="just">
              <a:buNone/>
            </a:pPr>
            <a:r>
              <a:rPr lang="bg-BG" sz="2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Цонка Тодорова </a:t>
            </a:r>
            <a:r>
              <a:rPr lang="bg-BG" sz="2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– Председател на сдружение “Онко болни и приятели”</a:t>
            </a:r>
          </a:p>
          <a:p>
            <a:pPr algn="just">
              <a:buNone/>
            </a:pPr>
            <a:r>
              <a:rPr lang="bg-BG" sz="2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Петя Стойчева </a:t>
            </a:r>
            <a:r>
              <a:rPr lang="bg-BG" sz="2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–  Асоциация на пациентите с лимфедем</a:t>
            </a:r>
          </a:p>
          <a:p>
            <a:pPr algn="just">
              <a:buNone/>
            </a:pPr>
            <a:r>
              <a:rPr lang="bg-BG" sz="2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Веселка Йорданова </a:t>
            </a:r>
            <a:r>
              <a:rPr lang="bg-BG" sz="2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– арт-терапевт</a:t>
            </a:r>
          </a:p>
          <a:p>
            <a:pPr algn="just">
              <a:buNone/>
            </a:pPr>
            <a:r>
              <a:rPr lang="bg-BG" sz="2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Ас. Петя Стефанова </a:t>
            </a:r>
            <a:r>
              <a:rPr lang="bg-BG" sz="2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– докторант</a:t>
            </a:r>
          </a:p>
          <a:p>
            <a:pPr algn="just">
              <a:buNone/>
            </a:pPr>
            <a:r>
              <a:rPr lang="bg-BG" sz="2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Гл. ас. Моника </a:t>
            </a:r>
            <a:r>
              <a:rPr lang="bg-BG" sz="20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Обрейкова</a:t>
            </a:r>
            <a:r>
              <a:rPr lang="bg-BG" sz="2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bg-BG" sz="20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постдокторант</a:t>
            </a:r>
            <a:endParaRPr lang="bg-BG" sz="20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bg-BG" sz="2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Студенти </a:t>
            </a:r>
            <a:r>
              <a:rPr lang="bg-BG" sz="2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от специалност “Лекарски асистент”, „</a:t>
            </a:r>
            <a:r>
              <a:rPr lang="bg-BG" sz="20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Балнео</a:t>
            </a:r>
            <a:r>
              <a:rPr lang="bg-BG" sz="2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СПА и </a:t>
            </a:r>
            <a:r>
              <a:rPr lang="bg-BG" sz="20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Уелнес</a:t>
            </a:r>
            <a:r>
              <a:rPr lang="bg-BG" sz="2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мениджмънт“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868346"/>
          </a:xfr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bg-BG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ОНКОЛОГИЧНИТЕ ЗАБОЛЯВАНИЯ – </a:t>
            </a:r>
            <a:br>
              <a:rPr lang="bg-BG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състояние и перспективи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001" y="1988840"/>
            <a:ext cx="8643998" cy="374441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/>
          </a:bodyPr>
          <a:lstStyle/>
          <a:p>
            <a:pPr algn="just">
              <a:buNone/>
            </a:pPr>
            <a:r>
              <a:rPr lang="bg-BG" sz="24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>
              <a:buNone/>
            </a:pPr>
            <a:r>
              <a:rPr lang="bg-BG" sz="24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bg-BG" sz="2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За първи път на територията на гр. Бургас стартира подобна инициатива. Сред проучените болни от КОЦ Бургас има огромен интерес по отношение на рехабилитацията и ерготерапията, след напускане на стационара.</a:t>
            </a:r>
          </a:p>
          <a:p>
            <a:pPr algn="just">
              <a:buNone/>
            </a:pPr>
            <a:endParaRPr lang="bg-BG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bg-BG" sz="20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bg-BG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През 2020 г. 60% от новорегистрираните злокачествени заболявания и 75% от умиранията, причинени от същите заболявания са сред хората над 65 г. Прогнозата е, че до 2040 г. заболелите ще се увеличат с 21%, а смъртните случаи – с 32%.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617" y="476672"/>
            <a:ext cx="8229600" cy="868346"/>
          </a:xfr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bg-BG" sz="2400" b="1" i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ИЗСЛЕДОВАТЕЛСКИ ЦЕЛИ И ЗАДАЧИ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294" y="2348880"/>
            <a:ext cx="8358246" cy="3312368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bg-BG" sz="2000" b="1" i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Цели:</a:t>
            </a:r>
          </a:p>
          <a:p>
            <a:pPr algn="just"/>
            <a:r>
              <a:rPr lang="bg-BG" sz="2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Повишаване здравето и самочувствието на пациентите/клиентите;</a:t>
            </a:r>
          </a:p>
          <a:p>
            <a:pPr algn="just"/>
            <a:r>
              <a:rPr lang="bg-BG" sz="2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Подобряване качеството на живот.</a:t>
            </a:r>
          </a:p>
          <a:p>
            <a:pPr algn="just"/>
            <a:endParaRPr lang="bg-BG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bg-BG" sz="2000" b="1" i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algn="just"/>
            <a:r>
              <a:rPr lang="bg-BG" sz="2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Провеждане на </a:t>
            </a:r>
            <a:r>
              <a:rPr lang="bg-BG" sz="20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кинезитерапевтични</a:t>
            </a:r>
            <a:r>
              <a:rPr lang="bg-BG" sz="2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процедури;</a:t>
            </a:r>
          </a:p>
          <a:p>
            <a:pPr algn="just"/>
            <a:r>
              <a:rPr lang="bg-BG" sz="2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Провеждане на арт-терапия;</a:t>
            </a:r>
          </a:p>
          <a:p>
            <a:pPr algn="just"/>
            <a:r>
              <a:rPr lang="bg-BG" sz="2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Изготвяне на програми и обучение на пациентите/клиентите;</a:t>
            </a:r>
          </a:p>
          <a:p>
            <a:pPr algn="just"/>
            <a:endParaRPr lang="bg-BG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929" y="2060848"/>
            <a:ext cx="8229600" cy="337069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/>
          </a:bodyPr>
          <a:lstStyle/>
          <a:p>
            <a:pPr algn="just"/>
            <a:r>
              <a:rPr lang="bg-BG" sz="2000" b="1" i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Задачи :</a:t>
            </a:r>
          </a:p>
          <a:p>
            <a:pPr algn="just">
              <a:buNone/>
            </a:pPr>
            <a:endParaRPr lang="bg-BG" sz="2000" b="1" i="1" u="sng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bg-BG" sz="2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Провеждане на музикотерапия и танци;</a:t>
            </a:r>
          </a:p>
          <a:p>
            <a:pPr algn="just"/>
            <a:r>
              <a:rPr lang="bg-BG" sz="2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Психотерапия и социална подкрепа ;</a:t>
            </a:r>
          </a:p>
          <a:p>
            <a:pPr lvl="0" algn="just"/>
            <a:r>
              <a:rPr lang="bg-BG" sz="2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Проучване мнението на пациентите относно необходимостта от рехабилитация и ерготерапия в стационарни условия и извън тях;</a:t>
            </a:r>
          </a:p>
          <a:p>
            <a:pPr lvl="0" algn="just"/>
            <a:r>
              <a:rPr lang="bg-BG" sz="2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Изследване и оценка на нагласите и постигнатите резултати във физическото, психическото и социалното здраве на пациентите/клиентите.  </a:t>
            </a:r>
          </a:p>
          <a:p>
            <a:endParaRPr lang="bg-BG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3929" y="476672"/>
            <a:ext cx="8229600" cy="706090"/>
          </a:xfr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bg-BG" sz="2400" b="1" i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ИЗСЛЕДОВАТЕЛСКИ ЦЕЛИ И ЗАДАЧИ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983602"/>
          </a:xfr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bg-BG" sz="2400" b="1" i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РЕЗУЛТАТИ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143116"/>
            <a:ext cx="8229600" cy="337411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/>
          </a:bodyPr>
          <a:lstStyle/>
          <a:p>
            <a:pPr algn="just"/>
            <a:r>
              <a:rPr lang="bg-BG" sz="2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1. Повишаване здравното, психическото и социалното благополучие на пациентите/клиентите.</a:t>
            </a:r>
          </a:p>
          <a:p>
            <a:pPr algn="just">
              <a:buNone/>
            </a:pPr>
            <a:endParaRPr lang="bg-BG" sz="20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bg-BG" sz="2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2. Осигуряване на нови възможности за работа и дейности, свързани със свободното време.</a:t>
            </a:r>
          </a:p>
          <a:p>
            <a:pPr algn="just">
              <a:buNone/>
            </a:pPr>
            <a:endParaRPr lang="bg-BG" sz="20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bg-BG" sz="2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3. Повишаване на професионалните знания, умения и компетенции на студентите и тяхната приложимост.</a:t>
            </a:r>
          </a:p>
          <a:p>
            <a:endParaRPr lang="bg-B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bg-BG" sz="2400" b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ФИНАНСИРАНЕ НА ПРОЕКТА: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941" y="1700808"/>
            <a:ext cx="8229600" cy="432048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bg-BG" sz="2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Проектът е двугодишен и е на стойност </a:t>
            </a:r>
            <a:r>
              <a:rPr lang="bg-BG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4 500 лв.</a:t>
            </a:r>
          </a:p>
          <a:p>
            <a:pPr marL="0" indent="0" algn="just">
              <a:buNone/>
            </a:pPr>
            <a:r>
              <a:rPr lang="bg-BG" sz="2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През </a:t>
            </a:r>
            <a:r>
              <a:rPr lang="bg-BG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първата година </a:t>
            </a:r>
            <a:r>
              <a:rPr lang="bg-BG" sz="2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са средствата са изразходени за:</a:t>
            </a:r>
          </a:p>
          <a:p>
            <a:pPr algn="just">
              <a:buNone/>
            </a:pPr>
            <a:r>
              <a:rPr lang="bg-BG" sz="2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 специализирани уреди за кинезитерапия и апарат за кръвно налягане;</a:t>
            </a:r>
          </a:p>
          <a:p>
            <a:pPr algn="just">
              <a:buFontTx/>
              <a:buChar char="-"/>
            </a:pPr>
            <a:r>
              <a:rPr lang="bg-BG" sz="2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предпечат, дизайн и печат на монография;</a:t>
            </a:r>
          </a:p>
          <a:p>
            <a:pPr algn="just">
              <a:buFontTx/>
              <a:buChar char="-"/>
            </a:pPr>
            <a:r>
              <a:rPr lang="bg-BG" sz="2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канцеларски материали и консумативи</a:t>
            </a:r>
            <a:r>
              <a:rPr lang="bg-BG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bg-BG" sz="2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През </a:t>
            </a:r>
            <a:r>
              <a:rPr lang="bg-BG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втората година </a:t>
            </a:r>
            <a:r>
              <a:rPr lang="bg-BG" sz="2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са изразходени</a:t>
            </a:r>
            <a:r>
              <a:rPr lang="bg-BG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за: </a:t>
            </a:r>
          </a:p>
          <a:p>
            <a:pPr algn="just">
              <a:buFontTx/>
              <a:buChar char="-"/>
            </a:pPr>
            <a:r>
              <a:rPr lang="bg-BG" sz="2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участия в научни форуми; </a:t>
            </a:r>
          </a:p>
          <a:p>
            <a:pPr algn="just">
              <a:buFontTx/>
              <a:buChar char="-"/>
            </a:pPr>
            <a:r>
              <a:rPr lang="bg-BG" sz="2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публикации; </a:t>
            </a:r>
          </a:p>
          <a:p>
            <a:pPr algn="just">
              <a:buFontTx/>
              <a:buChar char="-"/>
            </a:pPr>
            <a:r>
              <a:rPr lang="bg-BG" sz="2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допълнително оборудване.</a:t>
            </a:r>
          </a:p>
          <a:p>
            <a:pPr marL="0" indent="0" algn="just">
              <a:buNone/>
            </a:pPr>
            <a:endParaRPr lang="bg-BG" sz="2000" b="1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bg-BG" sz="2000" b="1" i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Общо изразходени средства за двете години: </a:t>
            </a:r>
            <a:r>
              <a:rPr lang="bg-BG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4 186,32 лв.</a:t>
            </a:r>
          </a:p>
        </p:txBody>
      </p:sp>
    </p:spTree>
    <p:extLst>
      <p:ext uri="{BB962C8B-B14F-4D97-AF65-F5344CB8AC3E}">
        <p14:creationId xmlns:p14="http://schemas.microsoft.com/office/powerpoint/2010/main" val="2500484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001" y="404664"/>
            <a:ext cx="8643998" cy="1643018"/>
          </a:xfr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lvl="0"/>
            <a:r>
              <a:rPr lang="bg-BG" sz="24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ПРОУЧВАНЕ И АНАЛИЗ НА ТЕОРЕТИЧНИТЕ ПОСТАНОВКИ И ПРАКТИЧЕСКИЯ ОПИТ В НАЦИОНАЛЕН И МЕЖДУНАРОДЕН МАЩАБ ПО ПРОБЛЕМА</a:t>
            </a:r>
            <a:endParaRPr lang="bg-BG" sz="2400" dirty="0">
              <a:solidFill>
                <a:srgbClr val="0000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6059"/>
            <a:ext cx="8229600" cy="301920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/>
          <a:p>
            <a:pPr lvl="0" algn="just"/>
            <a:r>
              <a:rPr lang="bg-BG" sz="2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Направен е анализ на демографските, социално-икономическите и психически детeрминанти, повлияващи здравето и качеството на живот на онко болните;</a:t>
            </a:r>
          </a:p>
          <a:p>
            <a:pPr lvl="0" algn="just">
              <a:buNone/>
            </a:pPr>
            <a:endParaRPr lang="bg-BG" sz="20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bg-BG" sz="2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Проучени са съвременните насоки за развитие в тази област на национално и световно ниво.</a:t>
            </a:r>
          </a:p>
          <a:p>
            <a:pPr>
              <a:buNone/>
            </a:pPr>
            <a:endParaRPr lang="bg-BG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bg-BG" sz="24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ИЗРАБОТЕН И ПРИЛОЖЕН  МЕТОДИЧЕСКИ ИНСТРУМЕНТАРИУМ</a:t>
            </a:r>
            <a:endParaRPr lang="bg-BG" sz="2400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07704"/>
            <a:ext cx="8229600" cy="3701008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/>
          </a:bodyPr>
          <a:lstStyle/>
          <a:p>
            <a:pPr lvl="0" algn="just"/>
            <a:r>
              <a:rPr lang="bg-BG" sz="2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Чрез специално разработена за целта анкети са направени изследвания сред пациентите от Комплексен онкологичен център гр. Бургас.</a:t>
            </a:r>
          </a:p>
          <a:p>
            <a:pPr lvl="0" algn="just"/>
            <a:r>
              <a:rPr lang="bg-BG" sz="2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Закупени са необходимите за работа материали, апаратура  и оборудване.</a:t>
            </a:r>
          </a:p>
          <a:p>
            <a:pPr lvl="0" algn="just"/>
            <a:r>
              <a:rPr lang="bg-BG" sz="2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Сформирани са работни групи.</a:t>
            </a:r>
          </a:p>
          <a:p>
            <a:pPr lvl="0" algn="just">
              <a:buNone/>
            </a:pPr>
            <a:endParaRPr lang="bg-BG" sz="20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bg-BG" sz="2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Изработена е програма за пациентите в стационара. След изписването им – в офиса на сдружение „Онкоболни и приятели“ са разработени програми по кинезитерапия, арт-терапия, музикотерапия и психотерапия, като част от ерготерапията.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1200</Words>
  <Application>Microsoft Office PowerPoint</Application>
  <PresentationFormat>Презентация на цял екран (4:3)</PresentationFormat>
  <Paragraphs>99</Paragraphs>
  <Slides>15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15</vt:i4>
      </vt:variant>
    </vt:vector>
  </HeadingPairs>
  <TitlesOfParts>
    <vt:vector size="21" baseType="lpstr">
      <vt:lpstr>Arial</vt:lpstr>
      <vt:lpstr>Calibri</vt:lpstr>
      <vt:lpstr>Segoe Script</vt:lpstr>
      <vt:lpstr>Times New Roman</vt:lpstr>
      <vt:lpstr>Wingdings</vt:lpstr>
      <vt:lpstr>Office тема</vt:lpstr>
      <vt:lpstr>“Проучване на медико- и психо-социалните проблеми на пациенти с онкологични заболявания и включването им в програма за медицинска  рехабилитация, ерготерапия и психо-социална подкрепа“ – II етап</vt:lpstr>
      <vt:lpstr>НАУЧЕН КОЛЕКТИВ ПО ПРОЕКТА:</vt:lpstr>
      <vt:lpstr>ОНКОЛОГИЧНИТЕ ЗАБОЛЯВАНИЯ –  състояние и перспективи</vt:lpstr>
      <vt:lpstr>ИЗСЛЕДОВАТЕЛСКИ ЦЕЛИ И ЗАДАЧИ </vt:lpstr>
      <vt:lpstr>ИЗСЛЕДОВАТЕЛСКИ ЦЕЛИ И ЗАДАЧИ </vt:lpstr>
      <vt:lpstr>РЕЗУЛТАТИ</vt:lpstr>
      <vt:lpstr>ФИНАНСИРАНЕ НА ПРОЕКТА:</vt:lpstr>
      <vt:lpstr>ПРОУЧВАНЕ И АНАЛИЗ НА ТЕОРЕТИЧНИТЕ ПОСТАНОВКИ И ПРАКТИЧЕСКИЯ ОПИТ В НАЦИОНАЛЕН И МЕЖДУНАРОДЕН МАЩАБ ПО ПРОБЛЕМА</vt:lpstr>
      <vt:lpstr>ИЗРАБОТЕН И ПРИЛОЖЕН  МЕТОДИЧЕСКИ ИНСТРУМЕНТАРИУМ</vt:lpstr>
      <vt:lpstr>ПРАКТИЧЕСКО РЕАЛИЗИРАНЕ И УЧАСТИЕ В ПРОЕКТА</vt:lpstr>
      <vt:lpstr>ПРЕДСТАВЯНЕ НА РЕЗУЛТАТИТЕ</vt:lpstr>
      <vt:lpstr>ПУБЛИКУВАНЕ НА РЕЗУЛТАТИТЕ</vt:lpstr>
      <vt:lpstr>ПУБЛИКУВАНЕ НА РЕЗУЛТАТИТЕ</vt:lpstr>
      <vt:lpstr>ПУБЛИКУВАНЕ НА РЕЗУЛТАТИТЕ</vt:lpstr>
      <vt:lpstr>БЛАГОДАРЯ ЗА ВНИМАНИЕТО!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“Проучване на медико- и психо-социалните проблеми на пациенти с онкологични заболявания и включването им в програма за медицинска  рехабилитация, ерготерапия и психо-социална подкрепа“ – I етап</dc:title>
  <dc:creator>STEFAN</dc:creator>
  <cp:lastModifiedBy>STEFAN</cp:lastModifiedBy>
  <cp:revision>30</cp:revision>
  <dcterms:created xsi:type="dcterms:W3CDTF">2021-12-13T17:58:23Z</dcterms:created>
  <dcterms:modified xsi:type="dcterms:W3CDTF">2022-12-19T13:20:57Z</dcterms:modified>
</cp:coreProperties>
</file>