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9" r:id="rId4"/>
    <p:sldId id="257" r:id="rId5"/>
    <p:sldId id="258" r:id="rId6"/>
    <p:sldId id="268" r:id="rId7"/>
    <p:sldId id="277" r:id="rId8"/>
    <p:sldId id="266" r:id="rId9"/>
    <p:sldId id="267" r:id="rId10"/>
    <p:sldId id="264" r:id="rId11"/>
    <p:sldId id="278" r:id="rId12"/>
    <p:sldId id="275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10.1.2022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10.1.2022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10.1.2022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10.1.2022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10.1.2022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10.1.2022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10.1.2022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10.1.2022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10.1.2022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10.1.2022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10.1.2022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pPr/>
              <a:t>10.1.2022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286808" cy="2643206"/>
          </a:xfrm>
        </p:spPr>
        <p:txBody>
          <a:bodyPr>
            <a:normAutofit/>
          </a:bodyPr>
          <a:lstStyle/>
          <a:p>
            <a:r>
              <a:rPr lang="bg-BG" sz="2800" b="1" u="sng" dirty="0" smtClean="0">
                <a:latin typeface="Times New Roman" pitchFamily="18" charset="0"/>
                <a:cs typeface="Times New Roman" pitchFamily="18" charset="0"/>
              </a:rPr>
              <a:t>“Проучване на медико- и психо-социалните проблеми на пациенти с онкологични заболявания и включването им в програма за медицинска  рехабилитация, ерготерапия и психо-социална подкрепа“ –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bg-BG" sz="2800" b="1" u="sng" dirty="0" smtClean="0">
                <a:latin typeface="Times New Roman" pitchFamily="18" charset="0"/>
                <a:cs typeface="Times New Roman" pitchFamily="18" charset="0"/>
              </a:rPr>
              <a:t>етап</a:t>
            </a:r>
            <a:endParaRPr lang="bg-BG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3357562"/>
            <a:ext cx="6643734" cy="2928958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по договор НИХ – 458/2021 г.</a:t>
            </a:r>
          </a:p>
          <a:p>
            <a:endParaRPr lang="bg-BG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Ръководител :</a:t>
            </a:r>
          </a:p>
          <a:p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гл. ас. д-р Соня Ненчева</a:t>
            </a:r>
          </a:p>
          <a:p>
            <a:endParaRPr lang="bg-BG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Катедра РММ</a:t>
            </a:r>
          </a:p>
          <a:p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ФОЗЗГ</a:t>
            </a:r>
            <a:endParaRPr lang="bg-BG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ПРАКТИЧЕСКО РЕАЛИЗИРАНЕ И УЧАСТИЕ В ПРОЕКТА ДО МОМЕНТА</a:t>
            </a:r>
            <a:endParaRPr lang="bg-BG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501122" cy="497207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bg-BG" sz="3100" dirty="0" smtClean="0">
                <a:latin typeface="Times New Roman" pitchFamily="18" charset="0"/>
                <a:cs typeface="Times New Roman" pitchFamily="18" charset="0"/>
              </a:rPr>
              <a:t>На студентите от 4-ти курс специалност „Медицинска рехабилитация и ерготерапия“ е проведено встъпително онлайн обучение по лимфедем от д-р Александра Ровная;</a:t>
            </a:r>
          </a:p>
          <a:p>
            <a:pPr lvl="0" algn="just"/>
            <a:r>
              <a:rPr lang="bg-BG" sz="3100" dirty="0" smtClean="0">
                <a:latin typeface="Times New Roman" pitchFamily="18" charset="0"/>
                <a:cs typeface="Times New Roman" pitchFamily="18" charset="0"/>
              </a:rPr>
              <a:t>Осъществено е тристранно сътрудничество между Университет „Проф. д-р Асен Златаров“ гр. Бургас, Комплексен онкологичен център гр. Бургас и Сдружение „Онко болни и приятели“ гр. Бургас;</a:t>
            </a:r>
          </a:p>
          <a:p>
            <a:pPr lvl="0" algn="just"/>
            <a:r>
              <a:rPr lang="bg-BG" sz="3100" dirty="0" smtClean="0">
                <a:latin typeface="Times New Roman" pitchFamily="18" charset="0"/>
                <a:cs typeface="Times New Roman" pitchFamily="18" charset="0"/>
              </a:rPr>
              <a:t>Участие на студенти в беседи за здравословно хранене при пациенти след мастектомия;</a:t>
            </a:r>
          </a:p>
          <a:p>
            <a:pPr lvl="0" algn="just"/>
            <a:r>
              <a:rPr lang="bg-BG" sz="3100" dirty="0" smtClean="0">
                <a:latin typeface="Times New Roman" pitchFamily="18" charset="0"/>
                <a:cs typeface="Times New Roman" pitchFamily="18" charset="0"/>
              </a:rPr>
              <a:t>Участие на студенти в разработването и реализирането на програмите по кинезитерапия и ерготерапия, което разширява знанията и уменията им при работа с пациенти с онкологични заболявания. 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ПРЕДСТАВЯНЕ И ПУБЛИУВАНЕ НА РЕЗУЛТАТИ</a:t>
            </a:r>
            <a:endParaRPr lang="bg-BG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Част от резултатите са представени:</a:t>
            </a:r>
          </a:p>
          <a:p>
            <a:pPr algn="just"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	 с презентация на Международна научна конференция „Образование, наука, икономика и технологии“, 24-25.06.2021 г., Университет „Проф. д-р Асен Златаров“, гр. Бургас</a:t>
            </a:r>
          </a:p>
          <a:p>
            <a:pPr algn="just"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 публикувани:</a:t>
            </a:r>
          </a:p>
          <a:p>
            <a:pPr lvl="0" algn="just"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	Ненчева С. „Ерготерапия в помощ на онкоболните“, Академично списание „Управление и образование“, кн. 5, том  XV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, стр. 153-157</a:t>
            </a:r>
          </a:p>
          <a:p>
            <a:pPr algn="just">
              <a:buNone/>
            </a:pP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4CB1-5BD2-401B-B6F9-5F9265D41053}" type="slidenum">
              <a:rPr lang="bg-BG" smtClean="0"/>
              <a:pPr/>
              <a:t>12</a:t>
            </a:fld>
            <a:endParaRPr lang="bg-BG"/>
          </a:p>
        </p:txBody>
      </p:sp>
      <p:pic>
        <p:nvPicPr>
          <p:cNvPr id="35842" name="Picture 2" descr="Ð ÐµÐ·ÑÐ»ÑÐ°Ñ Ñ Ð¸Ð·Ð¾Ð±ÑÐ°Ð¶ÐµÐ½Ð¸Ðµ Ð·Ð° Ð±Ð»Ð°Ð³Ð¾Ð´Ð°ÑÑ Ð·Ð° Ð²Ð½Ð¸Ð¼Ð°Ð½Ð¸ÐµÑÐ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129" y="0"/>
            <a:ext cx="9163129" cy="7086638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НАУЧЕН КОЛЕКТИВ ПО ПРОЕКТА:</a:t>
            </a:r>
            <a:endParaRPr lang="bg-BG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572560" cy="469742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Гл. ас. д-р Соня Ненчева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– Ръководител на проекта</a:t>
            </a:r>
          </a:p>
          <a:p>
            <a:pPr algn="just">
              <a:buNone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Доц. Светла Шопова </a:t>
            </a:r>
          </a:p>
          <a:p>
            <a:pPr algn="just">
              <a:buNone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Доц. Йордан Гавраилов</a:t>
            </a:r>
          </a:p>
          <a:p>
            <a:pPr algn="just">
              <a:buNone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Гл. ас. д-р Варвара Панчева</a:t>
            </a:r>
          </a:p>
          <a:p>
            <a:pPr algn="just">
              <a:buNone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Д-р Костантина Паскова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– КОЦ Бургас</a:t>
            </a:r>
          </a:p>
          <a:p>
            <a:pPr algn="just">
              <a:buNone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Цонка Тодорова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– Председател на сдружение “Онко болни и приятели”</a:t>
            </a:r>
          </a:p>
          <a:p>
            <a:pPr algn="just">
              <a:buNone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Петя Стойчева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–  Асоциация на пациентите с лимфедем</a:t>
            </a:r>
          </a:p>
          <a:p>
            <a:pPr algn="just">
              <a:buNone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Веселка Йорданова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– арт-терапевт</a:t>
            </a:r>
          </a:p>
          <a:p>
            <a:pPr algn="just">
              <a:buNone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13 студенти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от специалност “Медицинска рехабилитация и ерготерапия”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ОНКОЛОГИЧНИТЕ ЗАБОЛЯВАНИЯ – </a:t>
            </a:r>
            <a:br>
              <a:rPr lang="bg-BG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състояние и перспективи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36"/>
            <a:ext cx="8643998" cy="507209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	За първи път на територията на гр. Бургас стартира подобна инициатива. За пациентите с онкологични заболявания се говори малко. Техните проблеми остават някъде встрани, в пространството. Сред проучените болни от КОЦ Бургас има огромен интерес по отношение на рехабилитацията и ерготерапията, след напускане на стационара.</a:t>
            </a:r>
          </a:p>
          <a:p>
            <a:pPr algn="just"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	През следващите няколко десетилетия заболеваемостта от онкологични заболявания значително ще се увеличава. През 2030 г. приблизително 72 милиона души в света ще са на възраст над 65 г. В тази възрастова група ще бъдат диагностицирани около 70% от всички онкологични заболявания. </a:t>
            </a:r>
          </a:p>
          <a:p>
            <a:pPr algn="just"/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868346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i="1" u="sng" dirty="0" smtClean="0">
                <a:latin typeface="Times New Roman" pitchFamily="18" charset="0"/>
                <a:cs typeface="Times New Roman" pitchFamily="18" charset="0"/>
              </a:rPr>
              <a:t>ИЗСЛЕДОВАТЕЛСКИ ЦЕЛИ И ЗАДАЧИ </a:t>
            </a:r>
            <a:endParaRPr lang="bg-BG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358246" cy="5214974"/>
          </a:xfrm>
        </p:spPr>
        <p:txBody>
          <a:bodyPr>
            <a:normAutofit/>
          </a:bodyPr>
          <a:lstStyle/>
          <a:p>
            <a:pPr algn="just"/>
            <a:r>
              <a:rPr lang="bg-BG" sz="2400" b="1" i="1" u="sng" dirty="0" smtClean="0"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pPr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Повишаване здравето и самочувствието на пациентите/клиентите;</a:t>
            </a:r>
          </a:p>
          <a:p>
            <a:pPr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Подобряване качеството на живот.</a:t>
            </a:r>
          </a:p>
          <a:p>
            <a:pPr algn="just"/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400" b="1" i="1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Провеждане на кинезитерапевтични процедури ;</a:t>
            </a:r>
          </a:p>
          <a:p>
            <a:pPr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Провеждане на арт-терапия ;</a:t>
            </a:r>
          </a:p>
          <a:p>
            <a:pPr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Изготвяне на програми и обучение на пациентите/клиентите ;</a:t>
            </a:r>
          </a:p>
          <a:p>
            <a:pPr lvl="0"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Обучение на студенти по мануален и апаратен лимфодренаж;</a:t>
            </a:r>
          </a:p>
          <a:p>
            <a:pPr algn="just"/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429156"/>
          </a:xfrm>
        </p:spPr>
        <p:txBody>
          <a:bodyPr>
            <a:normAutofit/>
          </a:bodyPr>
          <a:lstStyle/>
          <a:p>
            <a:pPr algn="just"/>
            <a:r>
              <a:rPr lang="bg-BG" sz="2400" b="1" i="1" u="sng" dirty="0" smtClean="0">
                <a:latin typeface="Times New Roman" pitchFamily="18" charset="0"/>
                <a:cs typeface="Times New Roman" pitchFamily="18" charset="0"/>
              </a:rPr>
              <a:t>Задачи :</a:t>
            </a:r>
          </a:p>
          <a:p>
            <a:pPr algn="just">
              <a:buNone/>
            </a:pPr>
            <a:endParaRPr lang="bg-BG" sz="2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Провеждане на музикотерапия и танци;</a:t>
            </a:r>
          </a:p>
          <a:p>
            <a:pPr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Психотерапия и социална подкрепа ;</a:t>
            </a:r>
          </a:p>
          <a:p>
            <a:pPr lvl="0"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Проучване мнението на пациентите относно необходимостта от рехабилитация и ерготерапия в стационарни условия и извън тях;</a:t>
            </a:r>
          </a:p>
          <a:p>
            <a:pPr lvl="0"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Изследване и оценка на нагласите и постигнатите резултати във физическото, психическото и социалното здраве на пациентите/клиентите.  </a:t>
            </a:r>
          </a:p>
          <a:p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i="1" u="sng" dirty="0" smtClean="0">
                <a:latin typeface="Times New Roman" pitchFamily="18" charset="0"/>
                <a:cs typeface="Times New Roman" pitchFamily="18" charset="0"/>
              </a:rPr>
              <a:t>ИЗСЛЕДОВАТЕЛСКИ ЦЕЛИ И ЗАДАЧИ </a:t>
            </a:r>
            <a:endParaRPr lang="bg-BG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i="1" u="sng" dirty="0" smtClean="0">
                <a:latin typeface="Times New Roman" pitchFamily="18" charset="0"/>
                <a:cs typeface="Times New Roman" pitchFamily="18" charset="0"/>
              </a:rPr>
              <a:t>ОЧАКВАНИ РЕЗУЛТАТИ</a:t>
            </a:r>
            <a:endParaRPr lang="bg-BG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000528"/>
          </a:xfrm>
        </p:spPr>
        <p:txBody>
          <a:bodyPr>
            <a:normAutofit/>
          </a:bodyPr>
          <a:lstStyle/>
          <a:p>
            <a:pPr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1. Повишаване здравното, психическото и социалното благополучие на пациентите/клиентите.</a:t>
            </a:r>
          </a:p>
          <a:p>
            <a:pPr algn="just"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2. Осигуряване на нови възможности за работа и дейности, свързани със свободното време.</a:t>
            </a:r>
          </a:p>
          <a:p>
            <a:pPr algn="just"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3. Повишаване на професионалните знания, умения и компетенции на студентите и тяхната приложимост.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ФИНАНСИРАНЕ НА ПРОЕКТА:</a:t>
            </a:r>
            <a:endParaRPr lang="bg-BG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3686188"/>
          </a:xfrm>
        </p:spPr>
        <p:txBody>
          <a:bodyPr>
            <a:normAutofit/>
          </a:bodyPr>
          <a:lstStyle/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Проектът е двугодишен и е на стойност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4 500 лв.</a:t>
            </a:r>
          </a:p>
          <a:p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От тях през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първата година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са изразходени:</a:t>
            </a:r>
          </a:p>
          <a:p>
            <a:pPr>
              <a:buNone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- Специализирани уреди за кинезитерапия и апарат за кръвно налягане –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633,30 лв.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предпечат, дизайн и печат на монография –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698 лв.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Канцеларски материали и консумативи – 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45 лв.</a:t>
            </a:r>
          </a:p>
          <a:p>
            <a:pPr>
              <a:buNone/>
            </a:pPr>
            <a:endParaRPr lang="bg-BG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b="1" i="1" u="sng" dirty="0" smtClean="0">
                <a:latin typeface="Times New Roman" pitchFamily="18" charset="0"/>
                <a:cs typeface="Times New Roman" pitchFamily="18" charset="0"/>
              </a:rPr>
              <a:t>Общо:</a:t>
            </a:r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 1376,30 лв.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43998" cy="1643018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lvl="0"/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ПРОУЧВАНЕ И АНАЛИЗ НА ТЕОРЕТИЧНИТЕ ПОСТАНОВКИ И ПРАКТИЧЕСКИЯ ОПИТ В НАЦИОНАЛЕН И МЕЖДУНАРОДЕН МАЩАБ ПО ПРОБЛЕМА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lvl="0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Направен е анализ на демографските, социално-икономическите и психически детeрминанти, повлияващи здравето и качеството на живот на онко болните;</a:t>
            </a:r>
          </a:p>
          <a:p>
            <a:pPr lvl="0"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Проучени са съвременните насоки за развитие в тази област на национално и световно ниво.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bg-BG" sz="2400" b="1" i="1" dirty="0" smtClean="0">
                <a:latin typeface="Times New Roman" pitchFamily="18" charset="0"/>
                <a:cs typeface="Times New Roman" pitchFamily="18" charset="0"/>
              </a:rPr>
              <a:t>ИЗРАБОТЕН И ПРИЛОЖЕН  МЕТОДИЧЕСКИ ИНСТРУМЕНТАРИУМ</a:t>
            </a:r>
            <a:endParaRPr lang="bg-BG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lnSpcReduction="10000"/>
          </a:bodyPr>
          <a:lstStyle/>
          <a:p>
            <a:pPr lvl="0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Чрез специално разработена за целта анкета е направено изследване на 31 пациенти от Комплексен онкологичен център гр. Бургас;</a:t>
            </a:r>
          </a:p>
          <a:p>
            <a:pPr lvl="0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Закупени са необходимите за работа материали, апаратура  и оборудване;</a:t>
            </a:r>
          </a:p>
          <a:p>
            <a:pPr lvl="0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Сформирани са работни групи;</a:t>
            </a:r>
          </a:p>
          <a:p>
            <a:pPr lvl="0">
              <a:buNone/>
            </a:pP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Изработена е програма за пациентите в стационара. След изписването им – в офиса на сдружение „Онкоболни и приятели“ са разработени програми по кинезитерапия, арт-терапия, музикотерапия и психотерапия, като част от ерготерапията.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579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тема</vt:lpstr>
      <vt:lpstr>“Проучване на медико- и психо-социалните проблеми на пациенти с онкологични заболявания и включването им в програма за медицинска  рехабилитация, ерготерапия и психо-социална подкрепа“ – I етап</vt:lpstr>
      <vt:lpstr>НАУЧЕН КОЛЕКТИВ ПО ПРОЕКТА:</vt:lpstr>
      <vt:lpstr>ОНКОЛОГИЧНИТЕ ЗАБОЛЯВАНИЯ –  състояние и перспективи</vt:lpstr>
      <vt:lpstr>ИЗСЛЕДОВАТЕЛСКИ ЦЕЛИ И ЗАДАЧИ </vt:lpstr>
      <vt:lpstr>ИЗСЛЕДОВАТЕЛСКИ ЦЕЛИ И ЗАДАЧИ </vt:lpstr>
      <vt:lpstr>ОЧАКВАНИ РЕЗУЛТАТИ</vt:lpstr>
      <vt:lpstr>ФИНАНСИРАНЕ НА ПРОЕКТА:</vt:lpstr>
      <vt:lpstr>ПРОУЧВАНЕ И АНАЛИЗ НА ТЕОРЕТИЧНИТЕ ПОСТАНОВКИ И ПРАКТИЧЕСКИЯ ОПИТ В НАЦИОНАЛЕН И МЕЖДУНАРОДЕН МАЩАБ ПО ПРОБЛЕМА</vt:lpstr>
      <vt:lpstr>ИЗРАБОТЕН И ПРИЛОЖЕН  МЕТОДИЧЕСКИ ИНСТРУМЕНТАРИУМ</vt:lpstr>
      <vt:lpstr>ПРАКТИЧЕСКО РЕАЛИЗИРАНЕ И УЧАСТИЕ В ПРОЕКТА ДО МОМЕНТА</vt:lpstr>
      <vt:lpstr>ПРЕДСТАВЯНЕ И ПУБЛИУВАНЕ НА РЕЗУЛТАТИ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“Проучване на медико- и психо-социалните проблеми на пациенти с онкологични заболявания и включването им в програма за медицинска  рехабилитация, ерготерапия и психо-социална подкрепа“ – I етап</dc:title>
  <dc:creator>STEFAN</dc:creator>
  <cp:lastModifiedBy>Ива В. Гончева</cp:lastModifiedBy>
  <cp:revision>19</cp:revision>
  <dcterms:created xsi:type="dcterms:W3CDTF">2021-12-13T17:58:23Z</dcterms:created>
  <dcterms:modified xsi:type="dcterms:W3CDTF">2022-01-10T08:17:50Z</dcterms:modified>
</cp:coreProperties>
</file>