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9" r:id="rId3"/>
    <p:sldId id="257" r:id="rId4"/>
    <p:sldId id="258" r:id="rId5"/>
    <p:sldId id="262" r:id="rId6"/>
    <p:sldId id="266" r:id="rId7"/>
    <p:sldId id="270" r:id="rId8"/>
    <p:sldId id="271" r:id="rId9"/>
    <p:sldId id="272" r:id="rId10"/>
    <p:sldId id="259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4101-114E-4EBB-9EB9-15160B183DCA}" type="datetimeFigureOut">
              <a:rPr lang="bg-BG" smtClean="0"/>
              <a:t>11.1.2022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1D7400E-BE82-4757-BDEB-AC64E9F8991D}" type="slidenum">
              <a:rPr lang="bg-BG" smtClean="0"/>
              <a:t>‹#›</a:t>
            </a:fld>
            <a:endParaRPr lang="bg-BG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9129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4101-114E-4EBB-9EB9-15160B183DCA}" type="datetimeFigureOut">
              <a:rPr lang="bg-BG" smtClean="0"/>
              <a:t>11.1.2022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400E-BE82-4757-BDEB-AC64E9F8991D}" type="slidenum">
              <a:rPr lang="bg-BG" smtClean="0"/>
              <a:t>‹#›</a:t>
            </a:fld>
            <a:endParaRPr lang="bg-BG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741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4101-114E-4EBB-9EB9-15160B183DCA}" type="datetimeFigureOut">
              <a:rPr lang="bg-BG" smtClean="0"/>
              <a:t>11.1.2022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400E-BE82-4757-BDEB-AC64E9F8991D}" type="slidenum">
              <a:rPr lang="bg-BG" smtClean="0"/>
              <a:t>‹#›</a:t>
            </a:fld>
            <a:endParaRPr lang="bg-BG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947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4101-114E-4EBB-9EB9-15160B183DCA}" type="datetimeFigureOut">
              <a:rPr lang="bg-BG" smtClean="0"/>
              <a:t>11.1.2022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400E-BE82-4757-BDEB-AC64E9F8991D}" type="slidenum">
              <a:rPr lang="bg-BG" smtClean="0"/>
              <a:t>‹#›</a:t>
            </a:fld>
            <a:endParaRPr lang="bg-BG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909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4101-114E-4EBB-9EB9-15160B183DCA}" type="datetimeFigureOut">
              <a:rPr lang="bg-BG" smtClean="0"/>
              <a:t>11.1.2022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400E-BE82-4757-BDEB-AC64E9F8991D}" type="slidenum">
              <a:rPr lang="bg-BG" smtClean="0"/>
              <a:t>‹#›</a:t>
            </a:fld>
            <a:endParaRPr lang="bg-BG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747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4101-114E-4EBB-9EB9-15160B183DCA}" type="datetimeFigureOut">
              <a:rPr lang="bg-BG" smtClean="0"/>
              <a:t>11.1.2022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400E-BE82-4757-BDEB-AC64E9F8991D}" type="slidenum">
              <a:rPr lang="bg-BG" smtClean="0"/>
              <a:t>‹#›</a:t>
            </a:fld>
            <a:endParaRPr lang="bg-BG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0712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4101-114E-4EBB-9EB9-15160B183DCA}" type="datetimeFigureOut">
              <a:rPr lang="bg-BG" smtClean="0"/>
              <a:t>11.1.2022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400E-BE82-4757-BDEB-AC64E9F8991D}" type="slidenum">
              <a:rPr lang="bg-BG" smtClean="0"/>
              <a:t>‹#›</a:t>
            </a:fld>
            <a:endParaRPr lang="bg-BG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1980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4101-114E-4EBB-9EB9-15160B183DCA}" type="datetimeFigureOut">
              <a:rPr lang="bg-BG" smtClean="0"/>
              <a:t>11.1.2022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400E-BE82-4757-BDEB-AC64E9F8991D}" type="slidenum">
              <a:rPr lang="bg-BG" smtClean="0"/>
              <a:t>‹#›</a:t>
            </a:fld>
            <a:endParaRPr lang="bg-BG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7120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4101-114E-4EBB-9EB9-15160B183DCA}" type="datetimeFigureOut">
              <a:rPr lang="bg-BG" smtClean="0"/>
              <a:t>11.1.2022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400E-BE82-4757-BDEB-AC64E9F8991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46753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4101-114E-4EBB-9EB9-15160B183DCA}" type="datetimeFigureOut">
              <a:rPr lang="bg-BG" smtClean="0"/>
              <a:t>11.1.2022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400E-BE82-4757-BDEB-AC64E9F8991D}" type="slidenum">
              <a:rPr lang="bg-BG" smtClean="0"/>
              <a:t>‹#›</a:t>
            </a:fld>
            <a:endParaRPr lang="bg-BG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4534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EC34101-114E-4EBB-9EB9-15160B183DCA}" type="datetimeFigureOut">
              <a:rPr lang="bg-BG" smtClean="0"/>
              <a:t>11.1.2022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400E-BE82-4757-BDEB-AC64E9F8991D}" type="slidenum">
              <a:rPr lang="bg-BG" smtClean="0"/>
              <a:t>‹#›</a:t>
            </a:fld>
            <a:endParaRPr lang="bg-BG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291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562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34101-114E-4EBB-9EB9-15160B183DCA}" type="datetimeFigureOut">
              <a:rPr lang="bg-BG" smtClean="0"/>
              <a:t>11.1.2022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1D7400E-BE82-4757-BDEB-AC64E9F8991D}" type="slidenum">
              <a:rPr lang="bg-BG" smtClean="0"/>
              <a:t>‹#›</a:t>
            </a:fld>
            <a:endParaRPr lang="bg-BG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717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D936D2B2-102D-4E1E-BC07-549B698A5F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9119" y="945587"/>
            <a:ext cx="8637072" cy="5187820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r>
              <a:rPr lang="ru-RU" sz="8000" b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ОТЧЕТ </a:t>
            </a:r>
          </a:p>
          <a:p>
            <a:pPr algn="ctr"/>
            <a:r>
              <a:rPr lang="ru-RU" sz="8000" i="1" dirty="0" err="1">
                <a:latin typeface="Georgia" panose="02040502050405020303" pitchFamily="18" charset="0"/>
              </a:rPr>
              <a:t>Относно</a:t>
            </a:r>
            <a:r>
              <a:rPr lang="ru-RU" sz="8000" i="1" dirty="0">
                <a:latin typeface="Georgia" panose="02040502050405020303" pitchFamily="18" charset="0"/>
              </a:rPr>
              <a:t> </a:t>
            </a:r>
            <a:r>
              <a:rPr lang="ru-RU" sz="8000" i="1" dirty="0" err="1">
                <a:latin typeface="Georgia" panose="02040502050405020303" pitchFamily="18" charset="0"/>
              </a:rPr>
              <a:t>изпълнението</a:t>
            </a:r>
            <a:r>
              <a:rPr lang="ru-RU" sz="8000" i="1" dirty="0">
                <a:latin typeface="Georgia" panose="02040502050405020303" pitchFamily="18" charset="0"/>
              </a:rPr>
              <a:t> на проект по Договор </a:t>
            </a:r>
          </a:p>
          <a:p>
            <a:pPr algn="ctr"/>
            <a:r>
              <a:rPr lang="ru-RU" sz="8000" i="1" dirty="0">
                <a:latin typeface="Georgia" panose="02040502050405020303" pitchFamily="18" charset="0"/>
              </a:rPr>
              <a:t>№ НИХ – </a:t>
            </a:r>
            <a:r>
              <a:rPr lang="ru-RU" sz="8000" i="1" dirty="0"/>
              <a:t>442/2020</a:t>
            </a:r>
            <a:r>
              <a:rPr lang="ru-RU" sz="8000" i="1" dirty="0">
                <a:latin typeface="Georgia" panose="02040502050405020303" pitchFamily="18" charset="0"/>
              </a:rPr>
              <a:t> </a:t>
            </a:r>
            <a:r>
              <a:rPr lang="ru-RU" sz="8000" i="1" cap="none" dirty="0">
                <a:latin typeface="Georgia" panose="02040502050405020303" pitchFamily="18" charset="0"/>
              </a:rPr>
              <a:t>г. </a:t>
            </a:r>
            <a:r>
              <a:rPr lang="ru-RU" sz="8000" i="1" dirty="0">
                <a:latin typeface="Georgia" panose="02040502050405020303" pitchFamily="18" charset="0"/>
              </a:rPr>
              <a:t>на тема:</a:t>
            </a:r>
          </a:p>
          <a:p>
            <a:pPr algn="ctr"/>
            <a:endParaRPr lang="ru-RU" sz="8000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algn="ctr">
              <a:lnSpc>
                <a:spcPct val="170000"/>
              </a:lnSpc>
            </a:pPr>
            <a:r>
              <a:rPr lang="ru-RU" sz="8000" b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ПРОУЧВАНЕ ВЪЗМОЖНОСТИТЕ НА ТЕЛЕМЕДИЦИНАТА, ТЕЛЕРЕХАБИЛИТАЦИЯТА  И ТЕЛЕФАРМАЦИЯТА ЗА ПОДОБРЯВАНЕ ГРИЖИТЕ ЗА БОЛНИТЕ И МЕДИЦИНСКОТО ОБРАЗОВАНИЕ</a:t>
            </a:r>
            <a:endParaRPr kumimoji="0" lang="bg-BG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algn="ctr"/>
            <a:endParaRPr kumimoji="0" lang="bg-BG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algn="ctr"/>
            <a:r>
              <a:rPr kumimoji="0" lang="bg-BG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Ръководител: доц. Антоанета Грозева, </a:t>
            </a:r>
            <a:r>
              <a:rPr kumimoji="0" lang="bg-BG" sz="8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д.м</a:t>
            </a:r>
            <a:r>
              <a:rPr kumimoji="0" lang="bg-BG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.</a:t>
            </a:r>
            <a:br>
              <a:rPr kumimoji="0" lang="bg-BG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</a:br>
            <a:endParaRPr lang="ru-RU" sz="80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bg-BG" dirty="0"/>
          </a:p>
        </p:txBody>
      </p:sp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id="{BB18CE61-9B18-4377-9B79-7B0950775357}"/>
              </a:ext>
            </a:extLst>
          </p:cNvPr>
          <p:cNvSpPr txBox="1"/>
          <p:nvPr/>
        </p:nvSpPr>
        <p:spPr>
          <a:xfrm>
            <a:off x="2399119" y="0"/>
            <a:ext cx="863707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Университет „Проф. д-р </a:t>
            </a:r>
            <a:r>
              <a:rPr lang="ru-RU" sz="2400" b="1" dirty="0" err="1"/>
              <a:t>Асен</a:t>
            </a:r>
            <a:r>
              <a:rPr lang="ru-RU" sz="2400" b="1" dirty="0"/>
              <a:t> </a:t>
            </a:r>
            <a:r>
              <a:rPr lang="ru-RU" sz="2400" b="1" dirty="0" err="1"/>
              <a:t>Златаров</a:t>
            </a:r>
            <a:r>
              <a:rPr lang="ru-RU" sz="2400" b="1" dirty="0"/>
              <a:t>”  </a:t>
            </a:r>
            <a:br>
              <a:rPr lang="ru-RU" sz="2400" b="1" dirty="0"/>
            </a:br>
            <a:r>
              <a:rPr lang="ru-RU" sz="2400" b="1" dirty="0" err="1"/>
              <a:t>Медицински</a:t>
            </a:r>
            <a:r>
              <a:rPr lang="ru-RU" sz="2400" b="1" dirty="0"/>
              <a:t> </a:t>
            </a:r>
            <a:r>
              <a:rPr lang="ru-RU" sz="2400" b="1" dirty="0" err="1"/>
              <a:t>колеж</a:t>
            </a:r>
            <a:r>
              <a:rPr lang="ru-RU" dirty="0"/>
              <a:t/>
            </a:r>
            <a:br>
              <a:rPr lang="ru-RU" dirty="0"/>
            </a:b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89023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B72195AE-B4B3-40F0-99F5-54FAE5C41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62" y="602237"/>
            <a:ext cx="11439330" cy="619835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>
                <a:solidFill>
                  <a:schemeClr val="accent6"/>
                </a:solidFill>
              </a:rPr>
              <a:t>1.</a:t>
            </a:r>
            <a:r>
              <a:rPr lang="bg-BG" sz="9600" dirty="0">
                <a:solidFill>
                  <a:schemeClr val="accent6"/>
                </a:solidFill>
              </a:rPr>
              <a:t> </a:t>
            </a:r>
            <a:r>
              <a:rPr lang="en-US" sz="9600" dirty="0" err="1"/>
              <a:t>Grozeva</a:t>
            </a:r>
            <a:r>
              <a:rPr lang="en-US" sz="9600" dirty="0"/>
              <a:t>. A., 2020.Opportunities of telerehabilitation in the conditions of a covid-19 pandemic. Knowledge -international </a:t>
            </a:r>
            <a:r>
              <a:rPr lang="en-US" sz="9600" dirty="0" err="1"/>
              <a:t>jurnal</a:t>
            </a:r>
            <a:r>
              <a:rPr lang="en-US" sz="9600" dirty="0"/>
              <a:t> vol 41, 3, ISSN -1857-923X, 509-512</a:t>
            </a:r>
          </a:p>
          <a:p>
            <a:pPr marL="0" indent="0">
              <a:buNone/>
            </a:pPr>
            <a:r>
              <a:rPr lang="en-US" sz="9600" dirty="0">
                <a:solidFill>
                  <a:schemeClr val="accent6"/>
                </a:solidFill>
              </a:rPr>
              <a:t>2.</a:t>
            </a:r>
            <a:r>
              <a:rPr lang="bg-BG" sz="9600" dirty="0">
                <a:solidFill>
                  <a:schemeClr val="accent6"/>
                </a:solidFill>
              </a:rPr>
              <a:t> </a:t>
            </a:r>
            <a:r>
              <a:rPr lang="en-US" sz="9600" dirty="0" err="1"/>
              <a:t>Ribagin</a:t>
            </a:r>
            <a:r>
              <a:rPr lang="en-US" sz="9600" dirty="0"/>
              <a:t>, S., </a:t>
            </a:r>
            <a:r>
              <a:rPr lang="en-US" sz="9600" dirty="0" err="1"/>
              <a:t>Grozeva</a:t>
            </a:r>
            <a:r>
              <a:rPr lang="en-US" sz="9600" dirty="0"/>
              <a:t>, A.,2020. A possible use of a simple telerehabilitation program as an alternate form of traditional home-based exercise program for patients with socially significant diseases – A preliminary study. Knowledge -international jurnal,Vol.42.4, ISSN -1857-923X, 809-813</a:t>
            </a:r>
          </a:p>
          <a:p>
            <a:pPr marL="0" indent="0">
              <a:buNone/>
            </a:pPr>
            <a:r>
              <a:rPr lang="en-US" sz="9600" dirty="0">
                <a:solidFill>
                  <a:schemeClr val="accent6"/>
                </a:solidFill>
              </a:rPr>
              <a:t>3.</a:t>
            </a:r>
            <a:r>
              <a:rPr lang="bg-BG" sz="9600" dirty="0">
                <a:solidFill>
                  <a:schemeClr val="accent6"/>
                </a:solidFill>
              </a:rPr>
              <a:t> </a:t>
            </a:r>
            <a:r>
              <a:rPr lang="en-US" sz="9600" dirty="0" err="1"/>
              <a:t>Ribagin</a:t>
            </a:r>
            <a:r>
              <a:rPr lang="en-US" sz="9600" dirty="0"/>
              <a:t>, S., </a:t>
            </a:r>
            <a:r>
              <a:rPr lang="en-US" sz="9600" dirty="0" err="1"/>
              <a:t>Grozeva</a:t>
            </a:r>
            <a:r>
              <a:rPr lang="en-US" sz="9600" dirty="0"/>
              <a:t>, A., Popova, G.,2020, Generalized Net Model of Telerehabilitation program for patients with socially significant diseases, post-conference proceedings of </a:t>
            </a:r>
            <a:r>
              <a:rPr lang="en-US" sz="8000" dirty="0"/>
              <a:t>INTERNATIONAL SYMPOSIUM ON BIOINFORMATICS AND BIOMEDICINE </a:t>
            </a:r>
            <a:r>
              <a:rPr lang="en-US" sz="9600" dirty="0"/>
              <a:t>"Bioifomed'2020, October 8-10, 2020 </a:t>
            </a:r>
            <a:r>
              <a:rPr lang="en-US" sz="9600" dirty="0" err="1"/>
              <a:t>Burgas</a:t>
            </a:r>
            <a:r>
              <a:rPr lang="en-US" sz="9600" dirty="0"/>
              <a:t>, Bulgaria, Springer book series</a:t>
            </a:r>
          </a:p>
          <a:p>
            <a:pPr marL="0" indent="0">
              <a:buNone/>
            </a:pPr>
            <a:r>
              <a:rPr lang="en-US" sz="9600" dirty="0">
                <a:solidFill>
                  <a:schemeClr val="accent6"/>
                </a:solidFill>
              </a:rPr>
              <a:t>4.</a:t>
            </a:r>
            <a:r>
              <a:rPr lang="bg-BG" sz="9600" dirty="0">
                <a:solidFill>
                  <a:schemeClr val="accent6"/>
                </a:solidFill>
              </a:rPr>
              <a:t> </a:t>
            </a:r>
            <a:r>
              <a:rPr lang="en-US" sz="9600" dirty="0" err="1"/>
              <a:t>Ribagin</a:t>
            </a:r>
            <a:r>
              <a:rPr lang="en-US" sz="9600" dirty="0"/>
              <a:t>, S., 2020. Possible application of Generalized Nets in Telemedicine Screening of Corona Virus Disease 2019 (COVID-19), post-conference proceedings of </a:t>
            </a:r>
            <a:r>
              <a:rPr lang="en-US" sz="8000" dirty="0"/>
              <a:t>INTERNATIONAL SYMPOSIUM ON BIOINFORMATICS AND BIOMEDICINE </a:t>
            </a:r>
            <a:r>
              <a:rPr lang="en-US" sz="9600" dirty="0"/>
              <a:t>"Bioifomed'2020, October 8-10, 2020 </a:t>
            </a:r>
            <a:r>
              <a:rPr lang="en-US" sz="9600" dirty="0" err="1"/>
              <a:t>Burgas</a:t>
            </a:r>
            <a:r>
              <a:rPr lang="en-US" sz="9600" dirty="0"/>
              <a:t>, Bulgaria, Springer book series</a:t>
            </a:r>
          </a:p>
          <a:p>
            <a:endParaRPr lang="en-US" sz="6800" dirty="0"/>
          </a:p>
          <a:p>
            <a:endParaRPr lang="bg-BG" dirty="0"/>
          </a:p>
        </p:txBody>
      </p:sp>
      <p:sp>
        <p:nvSpPr>
          <p:cNvPr id="4" name="Текстово поле 3">
            <a:extLst>
              <a:ext uri="{FF2B5EF4-FFF2-40B4-BE49-F238E27FC236}">
                <a16:creationId xmlns:a16="http://schemas.microsoft.com/office/drawing/2014/main" id="{42EAFADD-3A18-4E9A-8D53-92A1C4BB6F99}"/>
              </a:ext>
            </a:extLst>
          </p:cNvPr>
          <p:cNvSpPr txBox="1"/>
          <p:nvPr/>
        </p:nvSpPr>
        <p:spPr>
          <a:xfrm>
            <a:off x="1" y="57406"/>
            <a:ext cx="12192000" cy="544830"/>
          </a:xfrm>
          <a:prstGeom prst="roundRect">
            <a:avLst/>
          </a:prstGeom>
          <a:solidFill>
            <a:srgbClr val="A5644E">
              <a:lumMod val="40000"/>
              <a:lumOff val="60000"/>
            </a:srgbClr>
          </a:solidFill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600" b="1" i="0" u="none" strike="noStrike" kern="0" cap="none" spc="0" normalizeH="0" baseline="0" noProof="0" dirty="0">
                <a:ln w="11430"/>
                <a:gradFill>
                  <a:gsLst>
                    <a:gs pos="0">
                      <a:srgbClr val="A5644E">
                        <a:tint val="70000"/>
                        <a:satMod val="245000"/>
                      </a:srgbClr>
                    </a:gs>
                    <a:gs pos="75000">
                      <a:srgbClr val="A5644E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A5644E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НАУЧНИ ПУБЛИКАЦИИ ПО ТЕМАТА НА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529075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B72195AE-B4B3-40F0-99F5-54FAE5C41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62" y="602237"/>
            <a:ext cx="11439330" cy="619835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5.</a:t>
            </a:r>
            <a:r>
              <a:rPr lang="bg-BG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/>
              <a:t>Grozeva</a:t>
            </a:r>
            <a:r>
              <a:rPr lang="en-US" sz="2400" dirty="0"/>
              <a:t>. A., </a:t>
            </a:r>
            <a:r>
              <a:rPr lang="en-US" sz="2400" dirty="0" err="1"/>
              <a:t>Ribagin</a:t>
            </a:r>
            <a:r>
              <a:rPr lang="en-US" sz="2400" dirty="0"/>
              <a:t>, S., Popova, G.,2021 Telemedicine and balneotherapy – opportunities in the conditions of a Covid-19 pandemic. Knowledge -international </a:t>
            </a:r>
            <a:r>
              <a:rPr lang="en-US" sz="2400" dirty="0" err="1"/>
              <a:t>jurnal</a:t>
            </a:r>
            <a:r>
              <a:rPr lang="en-US" sz="2400" dirty="0"/>
              <a:t> vol 48, 3, ISSN -1857-923X, 509-512</a:t>
            </a:r>
          </a:p>
          <a:p>
            <a:pPr>
              <a:spcBef>
                <a:spcPts val="600"/>
              </a:spcBef>
            </a:pPr>
            <a:r>
              <a:rPr lang="bg-BG" sz="2400" dirty="0">
                <a:latin typeface="+mj-lt"/>
              </a:rPr>
              <a:t>Постерът на доц. Симеон </a:t>
            </a:r>
            <a:r>
              <a:rPr lang="bg-BG" sz="2400" dirty="0" err="1">
                <a:latin typeface="+mj-lt"/>
              </a:rPr>
              <a:t>Рибагин</a:t>
            </a:r>
            <a:r>
              <a:rPr lang="bg-BG" sz="2400" dirty="0">
                <a:latin typeface="+mj-lt"/>
              </a:rPr>
              <a:t> на "</a:t>
            </a:r>
            <a:r>
              <a:rPr lang="en-US" sz="2400" dirty="0" err="1">
                <a:latin typeface="+mj-lt"/>
              </a:rPr>
              <a:t>Bioifomed</a:t>
            </a:r>
            <a:r>
              <a:rPr lang="en-US" sz="2400" dirty="0">
                <a:latin typeface="+mj-lt"/>
              </a:rPr>
              <a:t>‘</a:t>
            </a:r>
            <a:r>
              <a:rPr lang="bg-BG" sz="2400" dirty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2020, October 8-10, 2020 </a:t>
            </a:r>
            <a:r>
              <a:rPr lang="en-US" sz="2400" dirty="0" err="1">
                <a:latin typeface="+mj-lt"/>
              </a:rPr>
              <a:t>Burgas</a:t>
            </a:r>
            <a:r>
              <a:rPr lang="en-US" sz="2400" dirty="0">
                <a:latin typeface="+mj-lt"/>
              </a:rPr>
              <a:t>,  </a:t>
            </a:r>
            <a:r>
              <a:rPr lang="bg-BG" sz="2400" dirty="0">
                <a:latin typeface="+mj-lt"/>
              </a:rPr>
              <a:t>е удостоен с наградата за най-добър постер на конференцията.</a:t>
            </a:r>
          </a:p>
          <a:p>
            <a:pPr>
              <a:spcBef>
                <a:spcPts val="600"/>
              </a:spcBef>
            </a:pPr>
            <a:r>
              <a:rPr lang="bg-BG" sz="2400" dirty="0">
                <a:effectLst/>
                <a:latin typeface="+mj-lt"/>
                <a:ea typeface="Times New Roman" panose="02020603050405020304" pitchFamily="18" charset="0"/>
              </a:rPr>
              <a:t>Под печат е  една монография на доц. Симеон </a:t>
            </a:r>
            <a:r>
              <a:rPr lang="bg-BG" sz="2400" dirty="0" err="1">
                <a:effectLst/>
                <a:latin typeface="+mj-lt"/>
                <a:ea typeface="Times New Roman" panose="02020603050405020304" pitchFamily="18" charset="0"/>
              </a:rPr>
              <a:t>Рибагин</a:t>
            </a:r>
            <a:r>
              <a:rPr lang="bg-BG" sz="2400" dirty="0">
                <a:effectLst/>
                <a:latin typeface="+mj-lt"/>
                <a:ea typeface="Times New Roman" panose="02020603050405020304" pitchFamily="18" charset="0"/>
              </a:rPr>
              <a:t> по проблемите на проекта: 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bg-BG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Рибагин</a:t>
            </a:r>
            <a:r>
              <a:rPr lang="bg-BG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С. </a:t>
            </a:r>
            <a:r>
              <a:rPr lang="bg-BG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Телемедицина</a:t>
            </a:r>
            <a:r>
              <a:rPr lang="bg-BG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и роботизирана рехабилитация. 2021.</a:t>
            </a:r>
            <a:endParaRPr lang="bg-BG" sz="2400" dirty="0">
              <a:latin typeface="+mj-lt"/>
            </a:endParaRPr>
          </a:p>
          <a:p>
            <a:pPr>
              <a:spcBef>
                <a:spcPts val="600"/>
              </a:spcBef>
            </a:pPr>
            <a:r>
              <a:rPr lang="ru-RU" sz="2400" dirty="0">
                <a:latin typeface="+mj-lt"/>
              </a:rPr>
              <a:t>Публикации, </a:t>
            </a:r>
            <a:r>
              <a:rPr lang="ru-RU" sz="2400" dirty="0" err="1">
                <a:latin typeface="+mj-lt"/>
              </a:rPr>
              <a:t>които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са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реферирани</a:t>
            </a:r>
            <a:r>
              <a:rPr lang="ru-RU" sz="2400" dirty="0">
                <a:latin typeface="+mj-lt"/>
              </a:rPr>
              <a:t> и </a:t>
            </a:r>
            <a:r>
              <a:rPr lang="ru-RU" sz="2400" dirty="0" err="1">
                <a:latin typeface="+mj-lt"/>
              </a:rPr>
              <a:t>индексирани</a:t>
            </a:r>
            <a:r>
              <a:rPr lang="ru-RU" sz="2400" dirty="0">
                <a:latin typeface="+mj-lt"/>
              </a:rPr>
              <a:t> в </a:t>
            </a:r>
            <a:r>
              <a:rPr lang="ru-RU" sz="2400" dirty="0" err="1">
                <a:latin typeface="+mj-lt"/>
              </a:rPr>
              <a:t>световни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литературни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източници</a:t>
            </a:r>
            <a:r>
              <a:rPr lang="ru-RU" sz="2400" dirty="0">
                <a:latin typeface="+mj-lt"/>
              </a:rPr>
              <a:t> –  1 ,2 и 5;</a:t>
            </a:r>
          </a:p>
          <a:p>
            <a:pPr>
              <a:spcBef>
                <a:spcPts val="600"/>
              </a:spcBef>
            </a:pPr>
            <a:r>
              <a:rPr lang="ru-RU" sz="2400" dirty="0">
                <a:latin typeface="+mj-lt"/>
              </a:rPr>
              <a:t>Публикации с </a:t>
            </a:r>
            <a:r>
              <a:rPr lang="ru-RU" sz="2400" dirty="0" err="1">
                <a:latin typeface="+mj-lt"/>
              </a:rPr>
              <a:t>импакт</a:t>
            </a:r>
            <a:r>
              <a:rPr lang="ru-RU" sz="2400" dirty="0">
                <a:latin typeface="+mj-lt"/>
              </a:rPr>
              <a:t> фактор (Web </a:t>
            </a:r>
            <a:r>
              <a:rPr lang="ru-RU" sz="2400" dirty="0" err="1">
                <a:latin typeface="+mj-lt"/>
              </a:rPr>
              <a:t>of</a:t>
            </a:r>
            <a:r>
              <a:rPr lang="ru-RU" sz="2400" dirty="0">
                <a:latin typeface="+mj-lt"/>
              </a:rPr>
              <a:t> Science) и </a:t>
            </a:r>
            <a:r>
              <a:rPr lang="ru-RU" sz="2400" dirty="0" err="1">
                <a:latin typeface="+mj-lt"/>
              </a:rPr>
              <a:t>импакт</a:t>
            </a:r>
            <a:r>
              <a:rPr lang="ru-RU" sz="2400" dirty="0">
                <a:latin typeface="+mj-lt"/>
              </a:rPr>
              <a:t> ранг  (</a:t>
            </a:r>
            <a:r>
              <a:rPr lang="ru-RU" sz="2400" dirty="0" err="1">
                <a:latin typeface="+mj-lt"/>
              </a:rPr>
              <a:t>Scopus</a:t>
            </a:r>
            <a:r>
              <a:rPr lang="ru-RU" sz="2400" dirty="0">
                <a:latin typeface="+mj-lt"/>
              </a:rPr>
              <a:t>) –  3 и 4. </a:t>
            </a:r>
          </a:p>
          <a:p>
            <a:pPr>
              <a:spcBef>
                <a:spcPts val="600"/>
              </a:spcBef>
            </a:pPr>
            <a:endParaRPr lang="en-US" sz="2400" dirty="0">
              <a:latin typeface="+mj-lt"/>
            </a:endParaRPr>
          </a:p>
          <a:p>
            <a:endParaRPr lang="en-US" sz="6800" dirty="0"/>
          </a:p>
          <a:p>
            <a:endParaRPr lang="bg-BG" dirty="0"/>
          </a:p>
        </p:txBody>
      </p:sp>
      <p:sp>
        <p:nvSpPr>
          <p:cNvPr id="4" name="Текстово поле 3">
            <a:extLst>
              <a:ext uri="{FF2B5EF4-FFF2-40B4-BE49-F238E27FC236}">
                <a16:creationId xmlns:a16="http://schemas.microsoft.com/office/drawing/2014/main" id="{42EAFADD-3A18-4E9A-8D53-92A1C4BB6F99}"/>
              </a:ext>
            </a:extLst>
          </p:cNvPr>
          <p:cNvSpPr txBox="1"/>
          <p:nvPr/>
        </p:nvSpPr>
        <p:spPr>
          <a:xfrm>
            <a:off x="1" y="57406"/>
            <a:ext cx="12192000" cy="544830"/>
          </a:xfrm>
          <a:prstGeom prst="roundRect">
            <a:avLst/>
          </a:prstGeom>
          <a:solidFill>
            <a:srgbClr val="A5644E">
              <a:lumMod val="40000"/>
              <a:lumOff val="60000"/>
            </a:srgbClr>
          </a:solidFill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600" b="1" i="0" u="none" strike="noStrike" kern="0" cap="none" spc="0" normalizeH="0" baseline="0" noProof="0" dirty="0">
                <a:ln w="11430"/>
                <a:gradFill>
                  <a:gsLst>
                    <a:gs pos="0">
                      <a:srgbClr val="A5644E">
                        <a:tint val="70000"/>
                        <a:satMod val="245000"/>
                      </a:srgbClr>
                    </a:gs>
                    <a:gs pos="75000">
                      <a:srgbClr val="A5644E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A5644E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НАУЧНИ ПУБЛИКАЦИИ ПО ТЕМАТА НА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838790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D05EAF8-2AF1-498A-A1B9-2CB81E765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"/>
            <a:ext cx="9603275" cy="979714"/>
          </a:xfrm>
        </p:spPr>
        <p:txBody>
          <a:bodyPr>
            <a:normAutofit/>
          </a:bodyPr>
          <a:lstStyle/>
          <a:p>
            <a:pPr algn="ctr"/>
            <a:r>
              <a:rPr kumimoji="0" lang="bg-BG" sz="28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A5644E">
                        <a:tint val="70000"/>
                        <a:satMod val="245000"/>
                      </a:srgbClr>
                    </a:gs>
                    <a:gs pos="75000">
                      <a:srgbClr val="A5644E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A5644E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Georgia"/>
                <a:ea typeface="+mj-ea"/>
                <a:cs typeface="+mj-cs"/>
              </a:rPr>
              <a:t>Цели и дейности на проекта</a:t>
            </a:r>
            <a:endParaRPr lang="bg-BG" sz="2800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7784B5E8-14D8-470B-83A3-5B0B63878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26775"/>
            <a:ext cx="11999167" cy="5575851"/>
          </a:xfrm>
        </p:spPr>
        <p:txBody>
          <a:bodyPr>
            <a:normAutofit fontScale="92500" lnSpcReduction="10000"/>
          </a:bodyPr>
          <a:lstStyle/>
          <a:p>
            <a:pPr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bg-BG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Утвърдени приоритети: </a:t>
            </a:r>
          </a:p>
          <a:p>
            <a:pPr marL="571500" indent="-342900" algn="just">
              <a:lnSpc>
                <a:spcPct val="100000"/>
              </a:lnSpc>
              <a:spcBef>
                <a:spcPts val="600"/>
              </a:spcBef>
            </a:pP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Tелемедицината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представлява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осигуряване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здравеопазване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диагностика,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консултации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лечение,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обмяна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медицинска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информация,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медицинско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образование чрез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използване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 аудио, видео и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информационни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комуникации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571500" indent="-342900" algn="just">
              <a:lnSpc>
                <a:spcPct val="100000"/>
              </a:lnSpc>
              <a:spcBef>
                <a:spcPts val="600"/>
              </a:spcBef>
            </a:pP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Тя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позволява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медицинските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специалисти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да оценят,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диагностицират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и да назначат лечение на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пациентите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през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широко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достъпна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технология,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като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напр. видео-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конферентен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разговор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през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лаптоп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или смартфон, без да е необходимо посещение на пациента в кабинета на лекаря.</a:t>
            </a:r>
          </a:p>
          <a:p>
            <a:pPr marL="571500" indent="-342900" algn="just">
              <a:lnSpc>
                <a:spcPct val="100000"/>
              </a:lnSpc>
              <a:spcBef>
                <a:spcPts val="600"/>
              </a:spcBef>
            </a:pP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Телемедицината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има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голямо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значение и за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обучението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медицинските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специалисти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както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осъщестяване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административни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срещи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научни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конференции. </a:t>
            </a:r>
          </a:p>
          <a:p>
            <a:pPr marL="571500" indent="-342900" algn="just">
              <a:lnSpc>
                <a:spcPct val="100000"/>
              </a:lnSpc>
              <a:spcBef>
                <a:spcPts val="600"/>
              </a:spcBef>
            </a:pP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Създадена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с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идеята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да се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обслужват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пациенти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отдалечени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труднодостъпни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райони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днес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епидемиологичната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обстановка с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разпространението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 COVID -19 ,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поставя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необходимостта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от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развитието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електронно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здравеопазване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, телемедицина и дистанционно обучение на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студентите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571500" indent="-342900" algn="just">
              <a:lnSpc>
                <a:spcPct val="100000"/>
              </a:lnSpc>
              <a:spcBef>
                <a:spcPts val="600"/>
              </a:spcBef>
            </a:pP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Целите,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задачите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приоритетите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дейностите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в проекта,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са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пълен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синхрон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с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изключителната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актуалност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значимост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разглежданата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проблематика.</a:t>
            </a:r>
          </a:p>
          <a:p>
            <a:pPr marL="571500" indent="-342900" algn="just">
              <a:lnSpc>
                <a:spcPct val="100000"/>
              </a:lnSpc>
              <a:spcBef>
                <a:spcPts val="600"/>
              </a:spcBef>
            </a:pPr>
            <a:endParaRPr lang="bg-BG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77367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CD6FCB6-10AC-4F23-985C-B3736DB9A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50313"/>
            <a:ext cx="9603275" cy="764088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100" b="1" cap="none" dirty="0">
                <a:ln w="11430"/>
                <a:gradFill>
                  <a:gsLst>
                    <a:gs pos="0">
                      <a:srgbClr val="A5644E">
                        <a:tint val="70000"/>
                        <a:satMod val="245000"/>
                      </a:srgbClr>
                    </a:gs>
                    <a:gs pos="75000">
                      <a:srgbClr val="A5644E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A5644E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/>
              </a:rPr>
              <a:t>Научен колектив</a:t>
            </a:r>
            <a:r>
              <a:rPr kumimoji="0" lang="bg-BG" sz="31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A5644E">
                        <a:tint val="70000"/>
                        <a:satMod val="245000"/>
                      </a:srgbClr>
                    </a:gs>
                    <a:gs pos="75000">
                      <a:srgbClr val="A5644E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A5644E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rebuchet MS"/>
              </a:rPr>
              <a:t> на проекта:</a:t>
            </a:r>
            <a:r>
              <a:rPr kumimoji="0" lang="bg-BG" sz="40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A5644E">
                        <a:tint val="70000"/>
                        <a:satMod val="245000"/>
                      </a:srgbClr>
                    </a:gs>
                    <a:gs pos="75000">
                      <a:srgbClr val="A5644E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A5644E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rebuchet MS"/>
                <a:ea typeface="+mj-ea"/>
                <a:cs typeface="+mj-cs"/>
              </a:rPr>
              <a:t/>
            </a:r>
            <a:br>
              <a:rPr kumimoji="0" lang="bg-BG" sz="40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A5644E">
                        <a:tint val="70000"/>
                        <a:satMod val="245000"/>
                      </a:srgbClr>
                    </a:gs>
                    <a:gs pos="75000">
                      <a:srgbClr val="A5644E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A5644E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rebuchet MS"/>
                <a:ea typeface="+mj-ea"/>
                <a:cs typeface="+mj-cs"/>
              </a:rPr>
            </a:b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CCAC9EF-CF71-44C2-AD7A-B6672D5BE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709126"/>
            <a:ext cx="9603275" cy="45720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g-BG" sz="2800" dirty="0"/>
              <a:t> </a:t>
            </a:r>
            <a:r>
              <a:rPr lang="bg-BG" sz="2400" dirty="0"/>
              <a:t>Доц. д-р Антоанета Грозева </a:t>
            </a:r>
            <a:r>
              <a:rPr lang="bg-BG" sz="2400" dirty="0" err="1"/>
              <a:t>д.м</a:t>
            </a:r>
            <a:r>
              <a:rPr lang="bg-BG" sz="2400" dirty="0"/>
              <a:t>. – ръководител на проекта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2400" dirty="0"/>
              <a:t> Проф. д-р Илко Гетов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2400" dirty="0"/>
              <a:t> Доц. д-р Симеон </a:t>
            </a:r>
            <a:r>
              <a:rPr lang="bg-BG" sz="2400" dirty="0" err="1"/>
              <a:t>Рибагин</a:t>
            </a:r>
            <a:endParaRPr lang="bg-BG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bg-BG" sz="2400" dirty="0"/>
              <a:t> Гл. ас. д-р Стефан </a:t>
            </a:r>
            <a:r>
              <a:rPr lang="bg-BG" sz="2400" dirty="0" err="1"/>
              <a:t>Хърков</a:t>
            </a:r>
            <a:endParaRPr lang="bg-BG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bg-BG" sz="2400" dirty="0"/>
              <a:t> Гл. ас. д-р Гергана Ангелова-Попова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2400" dirty="0"/>
              <a:t> Гл. ас. д-р Ваня </a:t>
            </a:r>
            <a:r>
              <a:rPr lang="bg-BG" sz="2400" dirty="0" err="1"/>
              <a:t>Пепеляшева</a:t>
            </a:r>
            <a:endParaRPr lang="bg-BG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bg-BG" sz="2400" dirty="0"/>
              <a:t> Гл. ас. д-р Христо </a:t>
            </a:r>
            <a:r>
              <a:rPr lang="bg-BG" sz="2400" dirty="0" err="1"/>
              <a:t>Бургазлиев</a:t>
            </a:r>
            <a:endParaRPr lang="bg-BG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bg-BG" sz="2400" dirty="0"/>
              <a:t> Ас. Златина Стоянова-Борисова </a:t>
            </a:r>
          </a:p>
        </p:txBody>
      </p:sp>
      <p:pic>
        <p:nvPicPr>
          <p:cNvPr id="7" name="Картина 6">
            <a:extLst>
              <a:ext uri="{FF2B5EF4-FFF2-40B4-BE49-F238E27FC236}">
                <a16:creationId xmlns:a16="http://schemas.microsoft.com/office/drawing/2014/main" id="{7DBF12F4-88E9-44AE-A6A7-DFA78F0081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6879" y="1360095"/>
            <a:ext cx="3031866" cy="30318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6270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897C09F-2D73-4D61-B52E-D3953BE9F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0"/>
            <a:ext cx="9603275" cy="1049235"/>
          </a:xfrm>
        </p:spPr>
        <p:txBody>
          <a:bodyPr>
            <a:normAutofit/>
          </a:bodyPr>
          <a:lstStyle/>
          <a:p>
            <a:pPr algn="ctr"/>
            <a:r>
              <a:rPr lang="bg-BG" b="1" cap="none" dirty="0">
                <a:ln w="11430"/>
                <a:gradFill>
                  <a:gsLst>
                    <a:gs pos="0">
                      <a:srgbClr val="A5644E">
                        <a:tint val="70000"/>
                        <a:satMod val="245000"/>
                      </a:srgbClr>
                    </a:gs>
                    <a:gs pos="75000">
                      <a:srgbClr val="A5644E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A5644E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/>
              </a:rPr>
              <a:t>Участие на с</a:t>
            </a:r>
            <a:r>
              <a:rPr kumimoji="0" lang="bg-BG" b="1" i="0" u="none" strike="noStrike" kern="1200" cap="none" spc="0" normalizeH="0" baseline="0" noProof="0" dirty="0" err="1">
                <a:ln w="11430"/>
                <a:gradFill>
                  <a:gsLst>
                    <a:gs pos="0">
                      <a:srgbClr val="A5644E">
                        <a:tint val="70000"/>
                        <a:satMod val="245000"/>
                      </a:srgbClr>
                    </a:gs>
                    <a:gs pos="75000">
                      <a:srgbClr val="A5644E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A5644E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rebuchet MS"/>
              </a:rPr>
              <a:t>туденти</a:t>
            </a:r>
            <a:r>
              <a:rPr kumimoji="0" lang="bg-BG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A5644E">
                        <a:tint val="70000"/>
                        <a:satMod val="245000"/>
                      </a:srgbClr>
                    </a:gs>
                    <a:gs pos="75000">
                      <a:srgbClr val="A5644E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A5644E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rebuchet MS"/>
              </a:rPr>
              <a:t>: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323A40B9-CA0A-47A7-818C-8F617C8E8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146" y="709447"/>
            <a:ext cx="10339507" cy="5383443"/>
          </a:xfrm>
        </p:spPr>
        <p:txBody>
          <a:bodyPr>
            <a:normAutofit/>
          </a:bodyPr>
          <a:lstStyle/>
          <a:p>
            <a:r>
              <a:rPr lang="ru-RU" sz="2400" dirty="0" err="1"/>
              <a:t>Недялка</a:t>
            </a:r>
            <a:r>
              <a:rPr lang="ru-RU" sz="2400" dirty="0"/>
              <a:t> Стоянова Делчева- </a:t>
            </a:r>
            <a:r>
              <a:rPr lang="ru-RU" sz="2400" dirty="0" err="1"/>
              <a:t>специалност</a:t>
            </a:r>
            <a:r>
              <a:rPr lang="ru-RU" sz="2400" dirty="0"/>
              <a:t> „</a:t>
            </a:r>
            <a:r>
              <a:rPr lang="ru-RU" sz="2400" dirty="0" err="1"/>
              <a:t>Рехабилитатор</a:t>
            </a:r>
            <a:r>
              <a:rPr lang="ru-RU" sz="2400" dirty="0"/>
              <a:t>” РЕХ 232       </a:t>
            </a:r>
          </a:p>
          <a:p>
            <a:r>
              <a:rPr lang="ru-RU" sz="2400" dirty="0"/>
              <a:t>Елена </a:t>
            </a:r>
            <a:r>
              <a:rPr lang="ru-RU" sz="2400" dirty="0" err="1"/>
              <a:t>Кръстева</a:t>
            </a:r>
            <a:r>
              <a:rPr lang="ru-RU" sz="2400" dirty="0"/>
              <a:t> Митева- </a:t>
            </a:r>
            <a:r>
              <a:rPr lang="ru-RU" sz="2400" dirty="0" err="1"/>
              <a:t>специалност</a:t>
            </a:r>
            <a:r>
              <a:rPr lang="ru-RU" sz="2400" dirty="0"/>
              <a:t> „</a:t>
            </a:r>
            <a:r>
              <a:rPr lang="ru-RU" sz="2400" dirty="0" err="1"/>
              <a:t>Рехабилитатор</a:t>
            </a:r>
            <a:r>
              <a:rPr lang="ru-RU" sz="2400" dirty="0"/>
              <a:t>” РЕХ 236</a:t>
            </a:r>
          </a:p>
          <a:p>
            <a:r>
              <a:rPr lang="ru-RU" sz="2400" dirty="0"/>
              <a:t>Иванка </a:t>
            </a:r>
            <a:r>
              <a:rPr lang="ru-RU" sz="2400" dirty="0" err="1"/>
              <a:t>Ковачева</a:t>
            </a:r>
            <a:r>
              <a:rPr lang="ru-RU" sz="2400" dirty="0"/>
              <a:t>-Илиева - </a:t>
            </a:r>
            <a:r>
              <a:rPr lang="ru-RU" sz="2400" dirty="0" err="1"/>
              <a:t>специалност</a:t>
            </a:r>
            <a:r>
              <a:rPr lang="ru-RU" sz="2400" dirty="0"/>
              <a:t> „</a:t>
            </a:r>
            <a:r>
              <a:rPr lang="ru-RU" sz="2400" dirty="0" err="1"/>
              <a:t>Рехабилитатор</a:t>
            </a:r>
            <a:r>
              <a:rPr lang="ru-RU" sz="2400" dirty="0"/>
              <a:t>” РЕХ 254</a:t>
            </a:r>
          </a:p>
          <a:p>
            <a:r>
              <a:rPr lang="ru-RU" sz="2400" dirty="0"/>
              <a:t>Ели Кирилова Василева - </a:t>
            </a:r>
            <a:r>
              <a:rPr lang="ru-RU" sz="2400" dirty="0" err="1"/>
              <a:t>специалност</a:t>
            </a:r>
            <a:r>
              <a:rPr lang="ru-RU" sz="2400" dirty="0"/>
              <a:t> „</a:t>
            </a:r>
            <a:r>
              <a:rPr lang="ru-RU" sz="2400" dirty="0" err="1"/>
              <a:t>Рехабилитатор</a:t>
            </a:r>
            <a:r>
              <a:rPr lang="ru-RU" sz="2400" dirty="0"/>
              <a:t>” РЕХ 245</a:t>
            </a:r>
          </a:p>
          <a:p>
            <a:r>
              <a:rPr lang="ru-RU" sz="2400" dirty="0" err="1"/>
              <a:t>Десислава</a:t>
            </a:r>
            <a:r>
              <a:rPr lang="ru-RU" sz="2400" dirty="0"/>
              <a:t> </a:t>
            </a:r>
            <a:r>
              <a:rPr lang="ru-RU" sz="2400" dirty="0" err="1"/>
              <a:t>Матарова</a:t>
            </a:r>
            <a:r>
              <a:rPr lang="ru-RU" sz="2400" dirty="0"/>
              <a:t> - </a:t>
            </a:r>
            <a:r>
              <a:rPr lang="ru-RU" sz="2400" dirty="0" err="1"/>
              <a:t>специалност</a:t>
            </a:r>
            <a:r>
              <a:rPr lang="ru-RU" sz="2400" dirty="0"/>
              <a:t> „Помощник фармацевт” ПФ 415 </a:t>
            </a:r>
          </a:p>
          <a:p>
            <a:r>
              <a:rPr lang="ru-RU" sz="2400" dirty="0"/>
              <a:t>Милена </a:t>
            </a:r>
            <a:r>
              <a:rPr lang="ru-RU" sz="2400" dirty="0" err="1"/>
              <a:t>Йотова</a:t>
            </a:r>
            <a:r>
              <a:rPr lang="ru-RU" sz="2400" dirty="0"/>
              <a:t> - „Помощник фармацевт” ПФ 436</a:t>
            </a:r>
          </a:p>
          <a:p>
            <a:r>
              <a:rPr lang="ru-RU" sz="2400" dirty="0"/>
              <a:t>Бернар </a:t>
            </a:r>
            <a:r>
              <a:rPr lang="ru-RU" sz="2400" dirty="0" err="1"/>
              <a:t>Акиф</a:t>
            </a:r>
            <a:r>
              <a:rPr lang="ru-RU" sz="2400" dirty="0"/>
              <a:t> - „Помощник фармацевт” ПФ 421</a:t>
            </a:r>
          </a:p>
          <a:p>
            <a:endParaRPr lang="bg-BG" dirty="0"/>
          </a:p>
        </p:txBody>
      </p:sp>
      <p:pic>
        <p:nvPicPr>
          <p:cNvPr id="4" name="Картина 3">
            <a:extLst>
              <a:ext uri="{FF2B5EF4-FFF2-40B4-BE49-F238E27FC236}">
                <a16:creationId xmlns:a16="http://schemas.microsoft.com/office/drawing/2014/main" id="{8E1E4D95-8B65-41D7-8B4A-D908428785F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60000">
            <a:off x="8247594" y="2992150"/>
            <a:ext cx="4140000" cy="3306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147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34A2EB9-EDE3-4DE4-A5A7-7D518DCDB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965" y="1"/>
            <a:ext cx="11628783" cy="615820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на проекта, </a:t>
            </a:r>
            <a:r>
              <a:rPr lang="ru-RU" sz="2400" b="1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изпълнени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през</a:t>
            </a:r>
            <a:r>
              <a:rPr kumimoji="0" lang="ru-RU" sz="2400" b="1" i="0" u="none" strike="noStrike" kern="1200" cap="all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sz="2400" b="1" i="0" u="none" strike="noStrike" kern="1200" cap="all" spc="0" normalizeH="0" baseline="0" noProof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първата</a:t>
            </a:r>
            <a:r>
              <a:rPr kumimoji="0" lang="ru-RU" sz="2400" b="1" i="0" u="none" strike="noStrike" kern="1200" cap="all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kumimoji="0" lang="ru-RU" sz="2400" b="1" i="0" u="none" strike="noStrike" kern="1200" cap="all" spc="0" normalizeH="0" baseline="0" noProof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втората</a:t>
            </a:r>
            <a:r>
              <a:rPr kumimoji="0" lang="ru-RU" sz="2400" b="1" i="0" u="none" strike="noStrike" kern="1200" cap="all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година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bg-BG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bg-BG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bg-BG" sz="2400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FC1B9F70-A856-481F-8101-740408235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235" y="457200"/>
            <a:ext cx="11734800" cy="57849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1. </a:t>
            </a:r>
            <a:r>
              <a:rPr lang="ru-RU" dirty="0" err="1"/>
              <a:t>Проучване</a:t>
            </a:r>
            <a:r>
              <a:rPr lang="ru-RU" dirty="0"/>
              <a:t> на </a:t>
            </a:r>
            <a:r>
              <a:rPr lang="ru-RU" dirty="0" err="1"/>
              <a:t>литературни</a:t>
            </a:r>
            <a:r>
              <a:rPr lang="ru-RU" dirty="0"/>
              <a:t> </a:t>
            </a:r>
            <a:r>
              <a:rPr lang="ru-RU" dirty="0" err="1"/>
              <a:t>данни</a:t>
            </a:r>
            <a:r>
              <a:rPr lang="ru-RU" dirty="0"/>
              <a:t> за  </a:t>
            </a:r>
            <a:r>
              <a:rPr lang="ru-RU" dirty="0" err="1"/>
              <a:t>възможностите</a:t>
            </a:r>
            <a:r>
              <a:rPr lang="ru-RU" dirty="0"/>
              <a:t>  на </a:t>
            </a:r>
            <a:r>
              <a:rPr lang="ru-RU" dirty="0" err="1"/>
              <a:t>телерахабилитацията</a:t>
            </a:r>
            <a:r>
              <a:rPr lang="ru-RU" dirty="0"/>
              <a:t> и </a:t>
            </a:r>
            <a:r>
              <a:rPr lang="ru-RU" dirty="0" err="1"/>
              <a:t>телефармацията</a:t>
            </a:r>
            <a:r>
              <a:rPr lang="ru-RU" dirty="0"/>
              <a:t>  в света и </a:t>
            </a:r>
            <a:r>
              <a:rPr lang="ru-RU" dirty="0" err="1"/>
              <a:t>България</a:t>
            </a:r>
            <a:r>
              <a:rPr lang="ru-RU" dirty="0"/>
              <a:t> и </a:t>
            </a:r>
            <a:r>
              <a:rPr lang="ru-RU" dirty="0" err="1"/>
              <a:t>какво</a:t>
            </a:r>
            <a:r>
              <a:rPr lang="ru-RU" dirty="0"/>
              <a:t> е </a:t>
            </a:r>
            <a:r>
              <a:rPr lang="ru-RU" dirty="0" err="1"/>
              <a:t>тяхното</a:t>
            </a:r>
            <a:r>
              <a:rPr lang="ru-RU" dirty="0"/>
              <a:t> приложение за  </a:t>
            </a:r>
            <a:r>
              <a:rPr lang="ru-RU" dirty="0" err="1"/>
              <a:t>подобряване</a:t>
            </a:r>
            <a:r>
              <a:rPr lang="ru-RU" dirty="0"/>
              <a:t> </a:t>
            </a:r>
            <a:r>
              <a:rPr lang="ru-RU" dirty="0" err="1"/>
              <a:t>здравето</a:t>
            </a:r>
            <a:r>
              <a:rPr lang="ru-RU" dirty="0"/>
              <a:t> на </a:t>
            </a:r>
            <a:r>
              <a:rPr lang="ru-RU" dirty="0" err="1"/>
              <a:t>болните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dirty="0" err="1"/>
              <a:t>Закупуване</a:t>
            </a:r>
            <a:r>
              <a:rPr lang="ru-RU" dirty="0"/>
              <a:t>  на </a:t>
            </a:r>
            <a:r>
              <a:rPr lang="ru-RU" dirty="0" err="1"/>
              <a:t>необходимата</a:t>
            </a:r>
            <a:r>
              <a:rPr lang="ru-RU" dirty="0"/>
              <a:t> </a:t>
            </a:r>
            <a:r>
              <a:rPr lang="ru-RU" dirty="0" err="1"/>
              <a:t>медицинска</a:t>
            </a:r>
            <a:r>
              <a:rPr lang="ru-RU" dirty="0"/>
              <a:t> техника за </a:t>
            </a:r>
            <a:r>
              <a:rPr lang="ru-RU" dirty="0" err="1"/>
              <a:t>провеждане</a:t>
            </a:r>
            <a:r>
              <a:rPr lang="ru-RU" dirty="0"/>
              <a:t> на </a:t>
            </a:r>
            <a:r>
              <a:rPr lang="ru-RU" dirty="0" err="1"/>
              <a:t>телеинтервю</a:t>
            </a:r>
            <a:r>
              <a:rPr lang="ru-RU" dirty="0"/>
              <a:t> с пациент, </a:t>
            </a:r>
            <a:r>
              <a:rPr lang="ru-RU" dirty="0" err="1"/>
              <a:t>телерехабилитация</a:t>
            </a:r>
            <a:r>
              <a:rPr lang="ru-RU" dirty="0"/>
              <a:t> на пациент, </a:t>
            </a:r>
            <a:r>
              <a:rPr lang="ru-RU" dirty="0" err="1"/>
              <a:t>телеконсултация</a:t>
            </a:r>
            <a:r>
              <a:rPr lang="ru-RU" dirty="0"/>
              <a:t> с фармацевт; </a:t>
            </a:r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dirty="0" err="1"/>
              <a:t>Създаване</a:t>
            </a:r>
            <a:r>
              <a:rPr lang="ru-RU" dirty="0"/>
              <a:t> на </a:t>
            </a:r>
            <a:r>
              <a:rPr lang="ru-RU" dirty="0" err="1"/>
              <a:t>видеоклипове</a:t>
            </a:r>
            <a:r>
              <a:rPr lang="ru-RU" dirty="0"/>
              <a:t> с </a:t>
            </a:r>
            <a:r>
              <a:rPr lang="ru-RU" dirty="0" err="1"/>
              <a:t>основните</a:t>
            </a:r>
            <a:r>
              <a:rPr lang="ru-RU" dirty="0"/>
              <a:t> методики на работа на </a:t>
            </a:r>
            <a:r>
              <a:rPr lang="ru-RU" dirty="0" err="1"/>
              <a:t>рехабилитатора</a:t>
            </a:r>
            <a:r>
              <a:rPr lang="ru-RU" dirty="0"/>
              <a:t> – </a:t>
            </a:r>
            <a:r>
              <a:rPr lang="ru-RU" dirty="0" err="1"/>
              <a:t>кинезитерапия</a:t>
            </a:r>
            <a:r>
              <a:rPr lang="ru-RU" dirty="0"/>
              <a:t>, </a:t>
            </a:r>
            <a:r>
              <a:rPr lang="ru-RU" dirty="0" err="1"/>
              <a:t>масаж</a:t>
            </a:r>
            <a:r>
              <a:rPr lang="ru-RU" dirty="0"/>
              <a:t> и </a:t>
            </a:r>
            <a:r>
              <a:rPr lang="ru-RU" dirty="0" err="1"/>
              <a:t>физикална</a:t>
            </a:r>
            <a:r>
              <a:rPr lang="ru-RU" dirty="0"/>
              <a:t> терапия;</a:t>
            </a:r>
          </a:p>
          <a:p>
            <a:pPr marL="0" indent="0">
              <a:buNone/>
            </a:pPr>
            <a:r>
              <a:rPr lang="ru-RU" dirty="0"/>
              <a:t>4. </a:t>
            </a:r>
            <a:r>
              <a:rPr lang="ru-RU" dirty="0" err="1"/>
              <a:t>Изработване</a:t>
            </a:r>
            <a:r>
              <a:rPr lang="ru-RU" dirty="0"/>
              <a:t> на </a:t>
            </a:r>
            <a:r>
              <a:rPr lang="ru-RU" dirty="0" err="1"/>
              <a:t>списък</a:t>
            </a:r>
            <a:r>
              <a:rPr lang="ru-RU" dirty="0"/>
              <a:t> с  начините за </a:t>
            </a:r>
            <a:r>
              <a:rPr lang="ru-RU" dirty="0" err="1"/>
              <a:t>осъществяване</a:t>
            </a:r>
            <a:r>
              <a:rPr lang="ru-RU" dirty="0"/>
              <a:t> на </a:t>
            </a:r>
            <a:r>
              <a:rPr lang="ru-RU" dirty="0" err="1"/>
              <a:t>телерехабилитация</a:t>
            </a:r>
            <a:r>
              <a:rPr lang="ru-RU" dirty="0"/>
              <a:t>  и теоретична база и </a:t>
            </a:r>
            <a:r>
              <a:rPr lang="ru-RU" dirty="0" err="1"/>
              <a:t>телефармация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5 . </a:t>
            </a:r>
            <a:r>
              <a:rPr lang="ru-RU" dirty="0" err="1"/>
              <a:t>Разработване</a:t>
            </a:r>
            <a:r>
              <a:rPr lang="ru-RU" dirty="0"/>
              <a:t>  на математически модели </a:t>
            </a:r>
            <a:r>
              <a:rPr lang="ru-RU" dirty="0" err="1"/>
              <a:t>описващи</a:t>
            </a:r>
            <a:r>
              <a:rPr lang="ru-RU" dirty="0"/>
              <a:t> </a:t>
            </a:r>
            <a:r>
              <a:rPr lang="ru-RU" dirty="0" err="1"/>
              <a:t>алгоритми</a:t>
            </a:r>
            <a:r>
              <a:rPr lang="ru-RU" dirty="0"/>
              <a:t> за </a:t>
            </a:r>
            <a:r>
              <a:rPr lang="ru-RU" dirty="0" err="1"/>
              <a:t>телерехабилитация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6.  </a:t>
            </a:r>
            <a:r>
              <a:rPr lang="ru-RU" dirty="0" err="1"/>
              <a:t>Изготвяне</a:t>
            </a:r>
            <a:r>
              <a:rPr lang="ru-RU" dirty="0"/>
              <a:t> на </a:t>
            </a:r>
            <a:r>
              <a:rPr lang="ru-RU" dirty="0" err="1"/>
              <a:t>рехабилитационни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за </a:t>
            </a:r>
            <a:r>
              <a:rPr lang="ru-RU" dirty="0" err="1"/>
              <a:t>изпълнение</a:t>
            </a:r>
            <a:r>
              <a:rPr lang="ru-RU" dirty="0"/>
              <a:t> в </a:t>
            </a:r>
            <a:r>
              <a:rPr lang="ru-RU" dirty="0" err="1"/>
              <a:t>домашна</a:t>
            </a:r>
            <a:r>
              <a:rPr lang="ru-RU" dirty="0"/>
              <a:t> обстановка с </a:t>
            </a:r>
            <a:r>
              <a:rPr lang="ru-RU" dirty="0" err="1"/>
              <a:t>възможност</a:t>
            </a:r>
            <a:r>
              <a:rPr lang="ru-RU" dirty="0"/>
              <a:t> за </a:t>
            </a:r>
            <a:r>
              <a:rPr lang="ru-RU" dirty="0" err="1"/>
              <a:t>проследяване</a:t>
            </a:r>
            <a:r>
              <a:rPr lang="ru-RU" dirty="0"/>
              <a:t> на </a:t>
            </a:r>
            <a:r>
              <a:rPr lang="ru-RU" dirty="0" err="1"/>
              <a:t>терапевтичния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и </a:t>
            </a:r>
            <a:r>
              <a:rPr lang="ru-RU" dirty="0" err="1"/>
              <a:t>запазване</a:t>
            </a:r>
            <a:r>
              <a:rPr lang="ru-RU" dirty="0"/>
              <a:t> на </a:t>
            </a:r>
            <a:r>
              <a:rPr lang="ru-RU" dirty="0" err="1"/>
              <a:t>данните</a:t>
            </a:r>
            <a:r>
              <a:rPr lang="ru-RU" dirty="0"/>
              <a:t> в </a:t>
            </a:r>
            <a:r>
              <a:rPr lang="ru-RU" dirty="0" err="1"/>
              <a:t>пациентско</a:t>
            </a:r>
            <a:r>
              <a:rPr lang="ru-RU" dirty="0"/>
              <a:t> </a:t>
            </a:r>
            <a:r>
              <a:rPr lang="ru-RU" dirty="0" err="1"/>
              <a:t>електронно</a:t>
            </a:r>
            <a:r>
              <a:rPr lang="ru-RU" dirty="0"/>
              <a:t> </a:t>
            </a:r>
            <a:r>
              <a:rPr lang="ru-RU" dirty="0" err="1"/>
              <a:t>досие</a:t>
            </a:r>
            <a:r>
              <a:rPr lang="ru-RU" dirty="0"/>
              <a:t>, посредством </a:t>
            </a:r>
            <a:r>
              <a:rPr lang="ru-RU" dirty="0" err="1"/>
              <a:t>телемедицински</a:t>
            </a:r>
            <a:r>
              <a:rPr lang="ru-RU" dirty="0"/>
              <a:t> технологии.</a:t>
            </a:r>
          </a:p>
          <a:p>
            <a:pPr marL="0" indent="0">
              <a:buNone/>
            </a:pPr>
            <a:r>
              <a:rPr lang="ru-RU" dirty="0"/>
              <a:t>7. </a:t>
            </a:r>
            <a:r>
              <a:rPr lang="ru-RU" dirty="0" err="1"/>
              <a:t>Разработване</a:t>
            </a:r>
            <a:r>
              <a:rPr lang="ru-RU" dirty="0"/>
              <a:t> на </a:t>
            </a:r>
            <a:r>
              <a:rPr lang="ru-RU" dirty="0" err="1"/>
              <a:t>алгоритъм</a:t>
            </a:r>
            <a:r>
              <a:rPr lang="ru-RU" dirty="0"/>
              <a:t> за теледиагностика и </a:t>
            </a:r>
            <a:r>
              <a:rPr lang="ru-RU" dirty="0" err="1"/>
              <a:t>телеконсултация</a:t>
            </a:r>
            <a:r>
              <a:rPr lang="ru-RU" dirty="0"/>
              <a:t> на  </a:t>
            </a:r>
            <a:r>
              <a:rPr lang="ru-RU" dirty="0" err="1"/>
              <a:t>пациенти</a:t>
            </a:r>
            <a:r>
              <a:rPr lang="ru-RU" dirty="0"/>
              <a:t> с </a:t>
            </a:r>
            <a:r>
              <a:rPr lang="ru-RU" dirty="0" err="1"/>
              <a:t>по-често</a:t>
            </a:r>
            <a:r>
              <a:rPr lang="ru-RU" dirty="0"/>
              <a:t> </a:t>
            </a:r>
            <a:r>
              <a:rPr lang="ru-RU" dirty="0" err="1"/>
              <a:t>срещани</a:t>
            </a:r>
            <a:r>
              <a:rPr lang="ru-RU" dirty="0"/>
              <a:t> </a:t>
            </a:r>
            <a:r>
              <a:rPr lang="ru-RU" dirty="0" err="1"/>
              <a:t>социално</a:t>
            </a:r>
            <a:r>
              <a:rPr lang="ru-RU" dirty="0"/>
              <a:t> </a:t>
            </a:r>
            <a:r>
              <a:rPr lang="ru-RU" dirty="0" err="1"/>
              <a:t>значими</a:t>
            </a:r>
            <a:r>
              <a:rPr lang="ru-RU" dirty="0"/>
              <a:t> </a:t>
            </a:r>
            <a:r>
              <a:rPr lang="ru-RU" dirty="0" err="1"/>
              <a:t>заболявания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8. </a:t>
            </a:r>
            <a:r>
              <a:rPr lang="ru-RU" dirty="0" err="1"/>
              <a:t>Отпечатване</a:t>
            </a:r>
            <a:r>
              <a:rPr lang="ru-RU" dirty="0"/>
              <a:t> на монография </a:t>
            </a:r>
          </a:p>
          <a:p>
            <a:pPr marL="0" indent="0">
              <a:buNone/>
            </a:pPr>
            <a:endParaRPr lang="ru-RU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88429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D05EAF8-2AF1-498A-A1B9-2CB81E765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2087" y="1"/>
            <a:ext cx="9939130" cy="979714"/>
          </a:xfrm>
        </p:spPr>
        <p:txBody>
          <a:bodyPr>
            <a:normAutofit/>
          </a:bodyPr>
          <a:lstStyle/>
          <a:p>
            <a:pPr algn="ctr"/>
            <a:r>
              <a:rPr kumimoji="0" lang="bg-BG" sz="28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A5644E">
                        <a:tint val="70000"/>
                        <a:satMod val="245000"/>
                      </a:srgbClr>
                    </a:gs>
                    <a:gs pos="75000">
                      <a:srgbClr val="A5644E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A5644E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Georgia"/>
                <a:ea typeface="+mj-ea"/>
                <a:cs typeface="+mj-cs"/>
              </a:rPr>
              <a:t>ФИНАНСОВ ОТЧЕТ на проекта 2020 - 2021 г.</a:t>
            </a:r>
            <a:endParaRPr lang="bg-BG" sz="2800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7784B5E8-14D8-470B-83A3-5B0B63878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2" y="526775"/>
            <a:ext cx="11561845" cy="5575851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dirty="0" err="1"/>
              <a:t>Одобрените</a:t>
            </a:r>
            <a:r>
              <a:rPr lang="ru-RU" dirty="0"/>
              <a:t> </a:t>
            </a:r>
            <a:r>
              <a:rPr lang="ru-RU" dirty="0" err="1"/>
              <a:t>средствата</a:t>
            </a:r>
            <a:r>
              <a:rPr lang="ru-RU" dirty="0"/>
              <a:t> в размер на </a:t>
            </a:r>
            <a:r>
              <a:rPr lang="ru-RU" dirty="0">
                <a:solidFill>
                  <a:srgbClr val="C00000"/>
                </a:solidFill>
              </a:rPr>
              <a:t>5640 лева</a:t>
            </a:r>
            <a:r>
              <a:rPr lang="ru-RU" dirty="0"/>
              <a:t>  </a:t>
            </a:r>
            <a:r>
              <a:rPr lang="ru-RU" dirty="0" err="1"/>
              <a:t>бяха</a:t>
            </a:r>
            <a:r>
              <a:rPr lang="ru-RU" dirty="0"/>
              <a:t> </a:t>
            </a:r>
            <a:r>
              <a:rPr lang="ru-RU" dirty="0" err="1"/>
              <a:t>разходвани</a:t>
            </a:r>
            <a:r>
              <a:rPr lang="ru-RU" dirty="0"/>
              <a:t> за </a:t>
            </a:r>
            <a:r>
              <a:rPr lang="ru-RU" dirty="0" err="1"/>
              <a:t>закупуване</a:t>
            </a:r>
            <a:r>
              <a:rPr lang="ru-RU" dirty="0"/>
              <a:t> на 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dirty="0"/>
              <a:t>1. </a:t>
            </a:r>
            <a:r>
              <a:rPr lang="ru-RU" dirty="0" err="1"/>
              <a:t>Необходимата</a:t>
            </a:r>
            <a:r>
              <a:rPr lang="ru-RU" dirty="0"/>
              <a:t>  техника за </a:t>
            </a:r>
            <a:r>
              <a:rPr lang="ru-RU" dirty="0" err="1"/>
              <a:t>провеждане</a:t>
            </a:r>
            <a:r>
              <a:rPr lang="ru-RU" dirty="0"/>
              <a:t> на </a:t>
            </a:r>
            <a:r>
              <a:rPr lang="ru-RU" dirty="0" err="1"/>
              <a:t>дейностите</a:t>
            </a:r>
            <a:r>
              <a:rPr lang="ru-RU" dirty="0"/>
              <a:t> по проекта</a:t>
            </a:r>
          </a:p>
          <a:p>
            <a:pPr>
              <a:spcBef>
                <a:spcPts val="600"/>
              </a:spcBef>
            </a:pPr>
            <a:r>
              <a:rPr lang="ru-RU" dirty="0" err="1"/>
              <a:t>Компютър</a:t>
            </a:r>
            <a:r>
              <a:rPr lang="ru-RU" dirty="0"/>
              <a:t> с монитор  - 969.00 </a:t>
            </a:r>
            <a:r>
              <a:rPr lang="ru-RU" dirty="0" err="1"/>
              <a:t>лв</a:t>
            </a:r>
            <a:r>
              <a:rPr lang="ru-RU" dirty="0"/>
              <a:t>.</a:t>
            </a:r>
          </a:p>
          <a:p>
            <a:pPr>
              <a:spcBef>
                <a:spcPts val="600"/>
              </a:spcBef>
            </a:pPr>
            <a:r>
              <a:rPr lang="ru-RU" dirty="0" err="1"/>
              <a:t>Таблети</a:t>
            </a:r>
            <a:r>
              <a:rPr lang="ru-RU" dirty="0"/>
              <a:t> - 2 </a:t>
            </a:r>
            <a:r>
              <a:rPr lang="ru-RU" dirty="0" err="1"/>
              <a:t>бр</a:t>
            </a:r>
            <a:r>
              <a:rPr lang="ru-RU" dirty="0"/>
              <a:t>. - 636лв.</a:t>
            </a:r>
          </a:p>
          <a:p>
            <a:pPr>
              <a:spcBef>
                <a:spcPts val="600"/>
              </a:spcBef>
            </a:pPr>
            <a:r>
              <a:rPr lang="ru-RU" dirty="0"/>
              <a:t>Смарт </a:t>
            </a:r>
            <a:r>
              <a:rPr lang="ru-RU" dirty="0" err="1"/>
              <a:t>гривни</a:t>
            </a:r>
            <a:r>
              <a:rPr lang="ru-RU" dirty="0"/>
              <a:t> за </a:t>
            </a:r>
            <a:r>
              <a:rPr lang="ru-RU" dirty="0" err="1"/>
              <a:t>извършване</a:t>
            </a:r>
            <a:r>
              <a:rPr lang="ru-RU" dirty="0"/>
              <a:t> на </a:t>
            </a:r>
            <a:r>
              <a:rPr lang="ru-RU" dirty="0" err="1"/>
              <a:t>паралелни</a:t>
            </a:r>
            <a:r>
              <a:rPr lang="ru-RU" dirty="0"/>
              <a:t> </a:t>
            </a:r>
            <a:r>
              <a:rPr lang="ru-RU" dirty="0" err="1"/>
              <a:t>изследвания</a:t>
            </a:r>
            <a:r>
              <a:rPr lang="ru-RU" dirty="0"/>
              <a:t> - 3 </a:t>
            </a:r>
            <a:r>
              <a:rPr lang="ru-RU" dirty="0" err="1"/>
              <a:t>бр</a:t>
            </a:r>
            <a:r>
              <a:rPr lang="ru-RU" dirty="0"/>
              <a:t>. - 537 </a:t>
            </a:r>
            <a:r>
              <a:rPr lang="ru-RU" dirty="0" err="1"/>
              <a:t>лв</a:t>
            </a:r>
            <a:r>
              <a:rPr lang="ru-RU" dirty="0"/>
              <a:t>.</a:t>
            </a:r>
          </a:p>
          <a:p>
            <a:pPr>
              <a:spcBef>
                <a:spcPts val="600"/>
              </a:spcBef>
            </a:pPr>
            <a:r>
              <a:rPr lang="ru-RU" dirty="0" err="1"/>
              <a:t>Камери</a:t>
            </a:r>
            <a:r>
              <a:rPr lang="ru-RU" dirty="0"/>
              <a:t> - 3бр.,  </a:t>
            </a:r>
            <a:r>
              <a:rPr lang="ru-RU" dirty="0" err="1"/>
              <a:t>инфрачервени</a:t>
            </a:r>
            <a:r>
              <a:rPr lang="ru-RU" dirty="0"/>
              <a:t> </a:t>
            </a:r>
            <a:r>
              <a:rPr lang="ru-RU" dirty="0" err="1"/>
              <a:t>термометри</a:t>
            </a:r>
            <a:r>
              <a:rPr lang="ru-RU" dirty="0"/>
              <a:t> - 2 </a:t>
            </a:r>
            <a:r>
              <a:rPr lang="ru-RU" dirty="0" err="1"/>
              <a:t>бр</a:t>
            </a:r>
            <a:r>
              <a:rPr lang="ru-RU" dirty="0"/>
              <a:t>., </a:t>
            </a:r>
            <a:r>
              <a:rPr lang="ru-RU" dirty="0" err="1"/>
              <a:t>апарати</a:t>
            </a:r>
            <a:r>
              <a:rPr lang="ru-RU" dirty="0"/>
              <a:t> за </a:t>
            </a:r>
            <a:r>
              <a:rPr lang="ru-RU" dirty="0" err="1"/>
              <a:t>кръвно</a:t>
            </a:r>
            <a:r>
              <a:rPr lang="ru-RU" dirty="0"/>
              <a:t> </a:t>
            </a:r>
            <a:r>
              <a:rPr lang="ru-RU" dirty="0" err="1"/>
              <a:t>налягане</a:t>
            </a:r>
            <a:r>
              <a:rPr lang="ru-RU" dirty="0"/>
              <a:t> – 2 </a:t>
            </a:r>
            <a:r>
              <a:rPr lang="ru-RU" dirty="0" err="1"/>
              <a:t>бр</a:t>
            </a:r>
            <a:r>
              <a:rPr lang="ru-RU" dirty="0"/>
              <a:t>. -  общо за 567,80 </a:t>
            </a:r>
            <a:r>
              <a:rPr lang="ru-RU" dirty="0" err="1"/>
              <a:t>лв</a:t>
            </a:r>
            <a:r>
              <a:rPr lang="ru-RU" dirty="0"/>
              <a:t>.</a:t>
            </a:r>
          </a:p>
          <a:p>
            <a:pPr>
              <a:spcBef>
                <a:spcPts val="600"/>
              </a:spcBef>
            </a:pPr>
            <a:r>
              <a:rPr lang="ru-RU" dirty="0" err="1"/>
              <a:t>Уреди</a:t>
            </a:r>
            <a:r>
              <a:rPr lang="ru-RU" dirty="0"/>
              <a:t> за </a:t>
            </a:r>
            <a:r>
              <a:rPr lang="ru-RU" dirty="0" err="1"/>
              <a:t>рехабилитация</a:t>
            </a:r>
            <a:r>
              <a:rPr lang="ru-RU" dirty="0"/>
              <a:t> – общо за 430лв. - Механичен </a:t>
            </a:r>
            <a:r>
              <a:rPr lang="ru-RU" dirty="0" err="1"/>
              <a:t>уред</a:t>
            </a:r>
            <a:r>
              <a:rPr lang="ru-RU" dirty="0"/>
              <a:t> за </a:t>
            </a:r>
            <a:r>
              <a:rPr lang="ru-RU" dirty="0" err="1"/>
              <a:t>раздвижване</a:t>
            </a:r>
            <a:r>
              <a:rPr lang="ru-RU" dirty="0"/>
              <a:t> на </a:t>
            </a:r>
            <a:r>
              <a:rPr lang="ru-RU" dirty="0" err="1"/>
              <a:t>китка</a:t>
            </a:r>
            <a:r>
              <a:rPr lang="ru-RU" dirty="0"/>
              <a:t>, </a:t>
            </a:r>
            <a:r>
              <a:rPr lang="ru-RU" dirty="0" err="1"/>
              <a:t>Уред</a:t>
            </a:r>
            <a:r>
              <a:rPr lang="ru-RU" dirty="0"/>
              <a:t> за </a:t>
            </a:r>
            <a:r>
              <a:rPr lang="ru-RU" dirty="0" err="1"/>
              <a:t>раздвижване</a:t>
            </a:r>
            <a:r>
              <a:rPr lang="ru-RU" dirty="0"/>
              <a:t> на </a:t>
            </a:r>
            <a:r>
              <a:rPr lang="ru-RU" dirty="0" err="1"/>
              <a:t>глезенна</a:t>
            </a:r>
            <a:r>
              <a:rPr lang="ru-RU" dirty="0"/>
              <a:t> става, </a:t>
            </a:r>
            <a:r>
              <a:rPr lang="ru-RU" dirty="0" err="1"/>
              <a:t>Ергономичен</a:t>
            </a:r>
            <a:r>
              <a:rPr lang="ru-RU" dirty="0"/>
              <a:t> </a:t>
            </a:r>
            <a:r>
              <a:rPr lang="ru-RU" dirty="0" err="1"/>
              <a:t>уред</a:t>
            </a:r>
            <a:r>
              <a:rPr lang="ru-RU" dirty="0"/>
              <a:t> за упражнения на </a:t>
            </a:r>
            <a:r>
              <a:rPr lang="ru-RU" dirty="0" err="1"/>
              <a:t>пръсти</a:t>
            </a:r>
            <a:endParaRPr lang="ru-RU" dirty="0"/>
          </a:p>
          <a:p>
            <a:pPr marL="0" indent="0">
              <a:spcBef>
                <a:spcPts val="600"/>
              </a:spcBef>
              <a:buNone/>
            </a:pPr>
            <a:r>
              <a:rPr lang="ru-RU" dirty="0"/>
              <a:t>2. </a:t>
            </a:r>
            <a:r>
              <a:rPr lang="ru-RU" dirty="0" err="1"/>
              <a:t>Канцеларски</a:t>
            </a:r>
            <a:r>
              <a:rPr lang="ru-RU" dirty="0"/>
              <a:t> </a:t>
            </a:r>
            <a:r>
              <a:rPr lang="ru-RU" dirty="0" err="1"/>
              <a:t>материали</a:t>
            </a:r>
            <a:r>
              <a:rPr lang="ru-RU" dirty="0"/>
              <a:t> – 114.60лв.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dirty="0"/>
              <a:t>3. Такси за  участие в  </a:t>
            </a:r>
            <a:r>
              <a:rPr lang="ru-RU" dirty="0" err="1"/>
              <a:t>четири</a:t>
            </a:r>
            <a:r>
              <a:rPr lang="ru-RU" dirty="0"/>
              <a:t> конференции – 837.85 </a:t>
            </a:r>
            <a:r>
              <a:rPr lang="ru-RU" dirty="0" err="1"/>
              <a:t>лв</a:t>
            </a:r>
            <a:r>
              <a:rPr lang="ru-RU" dirty="0"/>
              <a:t>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dirty="0"/>
              <a:t>4. Командировки на </a:t>
            </a:r>
            <a:r>
              <a:rPr lang="ru-RU" dirty="0" err="1"/>
              <a:t>екипа</a:t>
            </a:r>
            <a:r>
              <a:rPr lang="ru-RU" dirty="0"/>
              <a:t> в </a:t>
            </a:r>
            <a:r>
              <a:rPr lang="ru-RU" dirty="0" err="1"/>
              <a:t>страната</a:t>
            </a:r>
            <a:r>
              <a:rPr lang="ru-RU" dirty="0"/>
              <a:t>  – 223.94 </a:t>
            </a:r>
            <a:r>
              <a:rPr lang="ru-RU" dirty="0" err="1"/>
              <a:t>лв</a:t>
            </a:r>
            <a:r>
              <a:rPr lang="ru-RU" dirty="0"/>
              <a:t>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dirty="0"/>
              <a:t>5. </a:t>
            </a:r>
            <a:r>
              <a:rPr lang="ru-RU" dirty="0" err="1"/>
              <a:t>Отпечатване</a:t>
            </a:r>
            <a:r>
              <a:rPr lang="ru-RU" dirty="0"/>
              <a:t> на монография -428 </a:t>
            </a:r>
            <a:r>
              <a:rPr lang="ru-RU" dirty="0" err="1"/>
              <a:t>лв</a:t>
            </a:r>
            <a:r>
              <a:rPr lang="ru-RU" dirty="0"/>
              <a:t>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dirty="0"/>
              <a:t>От </a:t>
            </a:r>
            <a:r>
              <a:rPr lang="ru-RU" dirty="0" err="1"/>
              <a:t>предвидените</a:t>
            </a:r>
            <a:r>
              <a:rPr lang="ru-RU" dirty="0"/>
              <a:t> средства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изразходвани</a:t>
            </a:r>
            <a:r>
              <a:rPr lang="ru-RU" dirty="0"/>
              <a:t> </a:t>
            </a:r>
            <a:r>
              <a:rPr lang="ru-RU" dirty="0">
                <a:solidFill>
                  <a:srgbClr val="C00000"/>
                </a:solidFill>
              </a:rPr>
              <a:t>5554. 30 </a:t>
            </a:r>
            <a:r>
              <a:rPr lang="ru-RU" dirty="0" err="1">
                <a:solidFill>
                  <a:srgbClr val="C00000"/>
                </a:solidFill>
              </a:rPr>
              <a:t>лв</a:t>
            </a:r>
            <a:r>
              <a:rPr lang="ru-RU" dirty="0">
                <a:solidFill>
                  <a:srgbClr val="C00000"/>
                </a:solidFill>
              </a:rPr>
              <a:t>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80674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34A2EB9-EDE3-4DE4-A5A7-7D518DCDB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965" y="1"/>
            <a:ext cx="11628783" cy="615820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Подробно </a:t>
            </a:r>
            <a:r>
              <a:rPr lang="ru-RU" sz="2400" b="1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представяне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 </a:t>
            </a:r>
            <a:r>
              <a:rPr lang="ru-RU" sz="2400" b="1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получени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резултати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bg-BG" sz="2400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FC1B9F70-A856-481F-8101-740408235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235" y="457200"/>
            <a:ext cx="11734800" cy="5784979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Bef>
                <a:spcPts val="600"/>
              </a:spcBef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Проучване</a:t>
            </a:r>
            <a:r>
              <a:rPr lang="ru-R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литературни</a:t>
            </a:r>
            <a:r>
              <a:rPr lang="ru-R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данни</a:t>
            </a:r>
            <a:r>
              <a:rPr lang="ru-R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за  </a:t>
            </a:r>
            <a:r>
              <a:rPr lang="ru-R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възможностите</a:t>
            </a:r>
            <a:r>
              <a:rPr lang="ru-R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на </a:t>
            </a:r>
            <a:r>
              <a:rPr lang="bg-BG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телерахабилитацията</a:t>
            </a:r>
            <a:r>
              <a:rPr lang="bg-BG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bg-BG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телефармацията</a:t>
            </a:r>
            <a:r>
              <a:rPr lang="bg-BG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в света и България и какво е тяхното приложение за  подобряване здравето на болните.</a:t>
            </a:r>
            <a:endParaRPr lang="bg-BG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bg-BG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Получени резултати: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bg-BG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Дейностите по тази задача бяха свързани с проучване на наличните литературни данни по тематиката на проекта, екипа се запозна с научни публикации и изследвания от последните 5 години, свързани с приложението и възможностите на </a:t>
            </a:r>
            <a:r>
              <a:rPr lang="bg-BG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телемедицината</a:t>
            </a:r>
            <a:r>
              <a:rPr lang="bg-BG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в осигуряването на качествено здравеопазване и здравни грижи. В резултат от дейностите по тази задача, екипът на проекта изгради цялостна концепция за </a:t>
            </a:r>
            <a:r>
              <a:rPr lang="bg-BG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създаване на алгоритми за диагностично поведение и лечение посредством </a:t>
            </a:r>
            <a:r>
              <a:rPr lang="bg-BG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телемедицина</a:t>
            </a:r>
            <a:r>
              <a:rPr lang="bg-BG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bg-BG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телефармация</a:t>
            </a:r>
            <a:r>
              <a:rPr lang="bg-BG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което позволи изпълнението и на следващите поставени задачи. </a:t>
            </a:r>
            <a:endParaRPr lang="bg-BG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600"/>
              </a:spcBef>
              <a:buNone/>
            </a:pPr>
            <a:r>
              <a:rPr lang="ru-R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bg-BG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Закупуване  на необходимата медицинска техника за провеждане на телеинтервю с пациент, </a:t>
            </a:r>
            <a:r>
              <a:rPr lang="bg-BG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телерехабилитация</a:t>
            </a:r>
            <a:r>
              <a:rPr lang="bg-BG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на пациент, </a:t>
            </a:r>
            <a:r>
              <a:rPr lang="bg-BG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телеконсултация</a:t>
            </a:r>
            <a:r>
              <a:rPr lang="bg-BG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с фармацевт.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ru-R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Получени</a:t>
            </a:r>
            <a:r>
              <a:rPr lang="ru-R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резултати</a:t>
            </a:r>
            <a:r>
              <a:rPr lang="ru-R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bg-BG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ru-R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Във</a:t>
            </a:r>
            <a:r>
              <a:rPr lang="ru-R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връзка</a:t>
            </a:r>
            <a:r>
              <a:rPr lang="ru-R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с </a:t>
            </a:r>
            <a:r>
              <a:rPr lang="ru-R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тази</a:t>
            </a:r>
            <a:r>
              <a:rPr lang="ru-R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задача, </a:t>
            </a:r>
            <a:r>
              <a:rPr lang="ru-R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бяха</a:t>
            </a:r>
            <a:r>
              <a:rPr lang="ru-R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закупени</a:t>
            </a:r>
            <a:r>
              <a:rPr lang="ru-R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специализирани</a:t>
            </a:r>
            <a:r>
              <a:rPr lang="ru-R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технически средства посредством </a:t>
            </a:r>
            <a:r>
              <a:rPr lang="ru-R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които</a:t>
            </a:r>
            <a:r>
              <a:rPr lang="ru-R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да стане </a:t>
            </a:r>
            <a:r>
              <a:rPr lang="ru-R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възможно</a:t>
            </a:r>
            <a:r>
              <a:rPr lang="ru-R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провеждането</a:t>
            </a:r>
            <a:r>
              <a:rPr lang="ru-R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телеконферентна</a:t>
            </a:r>
            <a:r>
              <a:rPr lang="ru-R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връзка</a:t>
            </a:r>
            <a:r>
              <a:rPr lang="ru-R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с </a:t>
            </a:r>
            <a:r>
              <a:rPr lang="ru-R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пациенти</a:t>
            </a:r>
            <a:r>
              <a:rPr lang="ru-R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с цел </a:t>
            </a:r>
            <a:r>
              <a:rPr lang="ru-R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снемане</a:t>
            </a:r>
            <a:r>
              <a:rPr lang="ru-R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 анамнеза, диагностика, лечение, </a:t>
            </a:r>
            <a:r>
              <a:rPr lang="ru-R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рехабилитация</a:t>
            </a:r>
            <a:r>
              <a:rPr lang="ru-R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профилактика и </a:t>
            </a:r>
            <a:r>
              <a:rPr lang="ru-R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предписване</a:t>
            </a:r>
            <a:r>
              <a:rPr lang="ru-R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медикаментозна</a:t>
            </a:r>
            <a:r>
              <a:rPr lang="ru-R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терапия. </a:t>
            </a:r>
            <a:endParaRPr lang="bg-BG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+mj-lt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59640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34A2EB9-EDE3-4DE4-A5A7-7D518DCDB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965" y="1"/>
            <a:ext cx="11628783" cy="615820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Подробно </a:t>
            </a:r>
            <a:r>
              <a:rPr lang="ru-RU" sz="2400" b="1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представяне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 </a:t>
            </a:r>
            <a:r>
              <a:rPr lang="ru-RU" sz="2400" b="1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получени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резултати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bg-BG" sz="2400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FC1B9F70-A856-481F-8101-740408235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235" y="457200"/>
            <a:ext cx="11734800" cy="575475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2200" dirty="0"/>
              <a:t>3. </a:t>
            </a:r>
            <a:r>
              <a:rPr lang="ru-RU" sz="2200" dirty="0" err="1"/>
              <a:t>Създаване</a:t>
            </a:r>
            <a:r>
              <a:rPr lang="ru-RU" sz="2200" dirty="0"/>
              <a:t> на </a:t>
            </a:r>
            <a:r>
              <a:rPr lang="ru-RU" sz="2200" dirty="0" err="1"/>
              <a:t>видеоклипове</a:t>
            </a:r>
            <a:r>
              <a:rPr lang="ru-RU" sz="2200" dirty="0"/>
              <a:t> с </a:t>
            </a:r>
            <a:r>
              <a:rPr lang="ru-RU" sz="2200" dirty="0" err="1"/>
              <a:t>основните</a:t>
            </a:r>
            <a:r>
              <a:rPr lang="ru-RU" sz="2200" dirty="0"/>
              <a:t> методики на работа на </a:t>
            </a:r>
            <a:r>
              <a:rPr lang="ru-RU" sz="2200" dirty="0" err="1"/>
              <a:t>рехабилитатора</a:t>
            </a:r>
            <a:r>
              <a:rPr lang="ru-RU" sz="2200" dirty="0"/>
              <a:t> – </a:t>
            </a:r>
            <a:r>
              <a:rPr lang="ru-RU" sz="2200" dirty="0" err="1"/>
              <a:t>кинезитерапия</a:t>
            </a:r>
            <a:r>
              <a:rPr lang="ru-RU" sz="2200" dirty="0"/>
              <a:t>, </a:t>
            </a:r>
            <a:r>
              <a:rPr lang="ru-RU" sz="2200" dirty="0" err="1"/>
              <a:t>масаж</a:t>
            </a:r>
            <a:r>
              <a:rPr lang="ru-RU" sz="2200" dirty="0"/>
              <a:t> и </a:t>
            </a:r>
            <a:r>
              <a:rPr lang="ru-RU" sz="2200" dirty="0" err="1"/>
              <a:t>физикална</a:t>
            </a:r>
            <a:r>
              <a:rPr lang="ru-RU" sz="2200" dirty="0"/>
              <a:t> терапия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ru-RU" sz="2200" dirty="0" err="1"/>
              <a:t>Получени</a:t>
            </a:r>
            <a:r>
              <a:rPr lang="ru-RU" sz="2200" dirty="0"/>
              <a:t> </a:t>
            </a:r>
            <a:r>
              <a:rPr lang="ru-RU" sz="2200" dirty="0" err="1"/>
              <a:t>резултати</a:t>
            </a:r>
            <a:r>
              <a:rPr lang="ru-RU" sz="2200" dirty="0"/>
              <a:t>: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ru-RU" sz="2200" dirty="0"/>
              <a:t>В </a:t>
            </a:r>
            <a:r>
              <a:rPr lang="ru-RU" sz="2200" dirty="0" err="1"/>
              <a:t>резултат</a:t>
            </a:r>
            <a:r>
              <a:rPr lang="ru-RU" sz="2200" dirty="0"/>
              <a:t> от </a:t>
            </a:r>
            <a:r>
              <a:rPr lang="ru-RU" sz="2200" dirty="0" err="1"/>
              <a:t>дейностите</a:t>
            </a:r>
            <a:r>
              <a:rPr lang="ru-RU" sz="2200" dirty="0"/>
              <a:t> по </a:t>
            </a:r>
            <a:r>
              <a:rPr lang="ru-RU" sz="2200" dirty="0" err="1"/>
              <a:t>тази</a:t>
            </a:r>
            <a:r>
              <a:rPr lang="ru-RU" sz="2200" dirty="0"/>
              <a:t> задача </a:t>
            </a:r>
            <a:r>
              <a:rPr lang="ru-RU" sz="2200" dirty="0" err="1"/>
              <a:t>бяха</a:t>
            </a:r>
            <a:r>
              <a:rPr lang="ru-RU" sz="2200" dirty="0"/>
              <a:t> </a:t>
            </a:r>
            <a:r>
              <a:rPr lang="ru-RU" sz="2200" dirty="0" err="1"/>
              <a:t>разработени</a:t>
            </a:r>
            <a:r>
              <a:rPr lang="ru-RU" sz="2200" dirty="0"/>
              <a:t> и </a:t>
            </a:r>
            <a:r>
              <a:rPr lang="ru-RU" sz="2200" dirty="0" err="1"/>
              <a:t>съхранени</a:t>
            </a:r>
            <a:r>
              <a:rPr lang="ru-RU" sz="2200" dirty="0"/>
              <a:t> </a:t>
            </a:r>
            <a:r>
              <a:rPr lang="ru-RU" sz="2200" dirty="0" err="1"/>
              <a:t>редица</a:t>
            </a:r>
            <a:r>
              <a:rPr lang="ru-RU" sz="2200" dirty="0"/>
              <a:t> </a:t>
            </a:r>
            <a:r>
              <a:rPr lang="ru-RU" sz="2200" dirty="0" err="1"/>
              <a:t>демонстративни</a:t>
            </a:r>
            <a:r>
              <a:rPr lang="ru-RU" sz="2200" dirty="0"/>
              <a:t> </a:t>
            </a:r>
            <a:r>
              <a:rPr lang="ru-RU" sz="2200" dirty="0" err="1"/>
              <a:t>материали</a:t>
            </a:r>
            <a:r>
              <a:rPr lang="ru-RU" sz="2200" dirty="0"/>
              <a:t> под формата на </a:t>
            </a:r>
            <a:r>
              <a:rPr lang="ru-RU" sz="2200" dirty="0" err="1"/>
              <a:t>видеоклипове</a:t>
            </a:r>
            <a:r>
              <a:rPr lang="ru-RU" sz="2200" dirty="0"/>
              <a:t> с </a:t>
            </a:r>
            <a:r>
              <a:rPr lang="ru-RU" sz="2200" dirty="0" err="1"/>
              <a:t>терапевтични</a:t>
            </a:r>
            <a:r>
              <a:rPr lang="ru-RU" sz="2200" dirty="0"/>
              <a:t> методики и техники с цел </a:t>
            </a:r>
            <a:r>
              <a:rPr lang="ru-RU" sz="2200" dirty="0" err="1"/>
              <a:t>самостоятелно</a:t>
            </a:r>
            <a:r>
              <a:rPr lang="ru-RU" sz="2200" dirty="0"/>
              <a:t> </a:t>
            </a:r>
            <a:r>
              <a:rPr lang="ru-RU" sz="2200" dirty="0" err="1"/>
              <a:t>изпълнение</a:t>
            </a:r>
            <a:r>
              <a:rPr lang="ru-RU" sz="2200" dirty="0"/>
              <a:t> на пациента и обучение на </a:t>
            </a:r>
            <a:r>
              <a:rPr lang="ru-RU" sz="2200" dirty="0" err="1"/>
              <a:t>студенти</a:t>
            </a:r>
            <a:r>
              <a:rPr lang="ru-RU" sz="2200" dirty="0"/>
              <a:t>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2200" dirty="0"/>
              <a:t>4. </a:t>
            </a:r>
            <a:r>
              <a:rPr lang="ru-RU" sz="2200" dirty="0" err="1"/>
              <a:t>Изработване</a:t>
            </a:r>
            <a:r>
              <a:rPr lang="ru-RU" sz="2200" dirty="0"/>
              <a:t> на </a:t>
            </a:r>
            <a:r>
              <a:rPr lang="ru-RU" sz="2200" dirty="0" err="1"/>
              <a:t>списък</a:t>
            </a:r>
            <a:r>
              <a:rPr lang="ru-RU" sz="2200" dirty="0"/>
              <a:t> с  начините за </a:t>
            </a:r>
            <a:r>
              <a:rPr lang="ru-RU" sz="2200" dirty="0" err="1"/>
              <a:t>осъществяване</a:t>
            </a:r>
            <a:r>
              <a:rPr lang="ru-RU" sz="2200" dirty="0"/>
              <a:t> на </a:t>
            </a:r>
            <a:r>
              <a:rPr lang="ru-RU" sz="2200" dirty="0" err="1"/>
              <a:t>телерехабилитация</a:t>
            </a:r>
            <a:r>
              <a:rPr lang="ru-RU" sz="2200" dirty="0"/>
              <a:t>  и теоретична база и </a:t>
            </a:r>
            <a:r>
              <a:rPr lang="ru-RU" sz="2200" dirty="0" err="1"/>
              <a:t>телефармация</a:t>
            </a:r>
            <a:endParaRPr lang="ru-RU" sz="2200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ru-RU" sz="2200" dirty="0" err="1"/>
              <a:t>Получени</a:t>
            </a:r>
            <a:r>
              <a:rPr lang="ru-RU" sz="2200" dirty="0"/>
              <a:t> </a:t>
            </a:r>
            <a:r>
              <a:rPr lang="ru-RU" sz="2200" dirty="0" err="1"/>
              <a:t>резултати</a:t>
            </a:r>
            <a:r>
              <a:rPr lang="ru-RU" sz="2200" dirty="0"/>
              <a:t>: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ru-RU" sz="2200" dirty="0" err="1"/>
              <a:t>Резултатите</a:t>
            </a:r>
            <a:r>
              <a:rPr lang="ru-RU" sz="2200" dirty="0"/>
              <a:t> по </a:t>
            </a:r>
            <a:r>
              <a:rPr lang="ru-RU" sz="2200" dirty="0" err="1"/>
              <a:t>тази</a:t>
            </a:r>
            <a:r>
              <a:rPr lang="ru-RU" sz="2200" dirty="0"/>
              <a:t> задача </a:t>
            </a:r>
            <a:r>
              <a:rPr lang="ru-RU" sz="2200" dirty="0" err="1"/>
              <a:t>са</a:t>
            </a:r>
            <a:r>
              <a:rPr lang="ru-RU" sz="2200" dirty="0"/>
              <a:t> </a:t>
            </a:r>
            <a:r>
              <a:rPr lang="ru-RU" sz="2200" dirty="0" err="1"/>
              <a:t>свързани</a:t>
            </a:r>
            <a:r>
              <a:rPr lang="ru-RU" sz="2200" dirty="0"/>
              <a:t> </a:t>
            </a:r>
            <a:r>
              <a:rPr lang="ru-RU" sz="2200" dirty="0" err="1"/>
              <a:t>със</a:t>
            </a:r>
            <a:r>
              <a:rPr lang="ru-RU" sz="2200" dirty="0"/>
              <a:t> </a:t>
            </a:r>
            <a:r>
              <a:rPr lang="ru-RU" sz="2200" dirty="0" err="1"/>
              <a:t>създаването</a:t>
            </a:r>
            <a:r>
              <a:rPr lang="ru-RU" sz="2200" dirty="0"/>
              <a:t> на </a:t>
            </a:r>
            <a:r>
              <a:rPr lang="ru-RU" sz="2200" dirty="0" err="1"/>
              <a:t>група</a:t>
            </a:r>
            <a:r>
              <a:rPr lang="ru-RU" sz="2200" dirty="0"/>
              <a:t> от </a:t>
            </a:r>
            <a:r>
              <a:rPr lang="ru-RU" sz="2200" dirty="0" err="1"/>
              <a:t>специфични</a:t>
            </a:r>
            <a:r>
              <a:rPr lang="ru-RU" sz="2200" dirty="0"/>
              <a:t> </a:t>
            </a:r>
            <a:r>
              <a:rPr lang="ru-RU" sz="2200" dirty="0" err="1"/>
              <a:t>методи</a:t>
            </a:r>
            <a:r>
              <a:rPr lang="ru-RU" sz="2200" dirty="0"/>
              <a:t> и средства за </a:t>
            </a:r>
            <a:r>
              <a:rPr lang="ru-RU" sz="2200" dirty="0" err="1"/>
              <a:t>осъществяване</a:t>
            </a:r>
            <a:r>
              <a:rPr lang="ru-RU" sz="2200" dirty="0"/>
              <a:t> </a:t>
            </a:r>
            <a:r>
              <a:rPr lang="ru-RU" sz="2200" dirty="0" err="1"/>
              <a:t>провеждането</a:t>
            </a:r>
            <a:r>
              <a:rPr lang="ru-RU" sz="2200" dirty="0"/>
              <a:t> на </a:t>
            </a:r>
            <a:r>
              <a:rPr lang="ru-RU" sz="2200" dirty="0" err="1"/>
              <a:t>телерехабилитационна</a:t>
            </a:r>
            <a:r>
              <a:rPr lang="ru-RU" sz="2200" dirty="0"/>
              <a:t> и </a:t>
            </a:r>
            <a:r>
              <a:rPr lang="ru-RU" sz="2200" dirty="0" err="1"/>
              <a:t>телефармацевтична</a:t>
            </a:r>
            <a:r>
              <a:rPr lang="ru-RU" sz="2200" dirty="0"/>
              <a:t> </a:t>
            </a:r>
            <a:r>
              <a:rPr lang="ru-RU" sz="2200" dirty="0" err="1"/>
              <a:t>сесия</a:t>
            </a:r>
            <a:r>
              <a:rPr lang="ru-RU" sz="2200" dirty="0"/>
              <a:t>, </a:t>
            </a:r>
            <a:r>
              <a:rPr lang="ru-RU" sz="2200" dirty="0" err="1"/>
              <a:t>като</a:t>
            </a:r>
            <a:r>
              <a:rPr lang="ru-RU" sz="2200" dirty="0"/>
              <a:t>  се </a:t>
            </a:r>
            <a:r>
              <a:rPr lang="ru-RU" sz="2200" dirty="0" err="1"/>
              <a:t>определиха</a:t>
            </a:r>
            <a:r>
              <a:rPr lang="ru-RU" sz="2200" dirty="0"/>
              <a:t> най-</a:t>
            </a:r>
            <a:r>
              <a:rPr lang="ru-RU" sz="2200" dirty="0" err="1"/>
              <a:t>подходящите</a:t>
            </a:r>
            <a:r>
              <a:rPr lang="ru-RU" sz="2200" dirty="0"/>
              <a:t> за </a:t>
            </a:r>
            <a:r>
              <a:rPr lang="ru-RU" sz="2200" dirty="0" err="1"/>
              <a:t>тази</a:t>
            </a:r>
            <a:r>
              <a:rPr lang="ru-RU" sz="2200" dirty="0"/>
              <a:t> цел подходи.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2200" dirty="0"/>
              <a:t>5. </a:t>
            </a:r>
            <a:r>
              <a:rPr lang="ru-RU" sz="2200" dirty="0" err="1"/>
              <a:t>Разработване</a:t>
            </a:r>
            <a:r>
              <a:rPr lang="ru-RU" sz="2200" dirty="0"/>
              <a:t>  на математически модели </a:t>
            </a:r>
            <a:r>
              <a:rPr lang="ru-RU" sz="2200" dirty="0" err="1"/>
              <a:t>описващи</a:t>
            </a:r>
            <a:r>
              <a:rPr lang="ru-RU" sz="2200" dirty="0"/>
              <a:t> </a:t>
            </a:r>
            <a:r>
              <a:rPr lang="ru-RU" sz="2200" dirty="0" err="1"/>
              <a:t>алгоритми</a:t>
            </a:r>
            <a:r>
              <a:rPr lang="ru-RU" sz="2200" dirty="0"/>
              <a:t> за </a:t>
            </a:r>
            <a:r>
              <a:rPr lang="ru-RU" sz="2200" dirty="0" err="1"/>
              <a:t>телерехабилитация</a:t>
            </a:r>
            <a:r>
              <a:rPr lang="ru-RU" sz="2200" dirty="0"/>
              <a:t>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ru-RU" sz="2200" dirty="0" err="1"/>
              <a:t>Получени</a:t>
            </a:r>
            <a:r>
              <a:rPr lang="ru-RU" sz="2200" dirty="0"/>
              <a:t> </a:t>
            </a:r>
            <a:r>
              <a:rPr lang="ru-RU" sz="2200" dirty="0" err="1"/>
              <a:t>резултати</a:t>
            </a:r>
            <a:r>
              <a:rPr lang="ru-RU" sz="2200" dirty="0"/>
              <a:t>: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ru-RU" sz="2200" dirty="0" err="1"/>
              <a:t>Разработиха</a:t>
            </a:r>
            <a:r>
              <a:rPr lang="ru-RU" sz="2200" dirty="0"/>
              <a:t>  се </a:t>
            </a:r>
            <a:r>
              <a:rPr lang="ru-RU" sz="2200" dirty="0" err="1"/>
              <a:t>Обобщеномрежови</a:t>
            </a:r>
            <a:r>
              <a:rPr lang="ru-RU" sz="2200" dirty="0"/>
              <a:t> модели </a:t>
            </a:r>
            <a:r>
              <a:rPr lang="ru-RU" sz="2200" dirty="0" err="1"/>
              <a:t>описващи</a:t>
            </a:r>
            <a:r>
              <a:rPr lang="ru-RU" sz="2200" dirty="0"/>
              <a:t> </a:t>
            </a:r>
            <a:r>
              <a:rPr lang="ru-RU" sz="2200" dirty="0" err="1"/>
              <a:t>процес</a:t>
            </a:r>
            <a:r>
              <a:rPr lang="ru-RU" sz="2200" dirty="0"/>
              <a:t> на </a:t>
            </a:r>
            <a:r>
              <a:rPr lang="ru-RU" sz="2200" dirty="0" err="1"/>
              <a:t>телерехабилитационна</a:t>
            </a:r>
            <a:r>
              <a:rPr lang="ru-RU" sz="2200" dirty="0"/>
              <a:t> процедура при </a:t>
            </a:r>
            <a:r>
              <a:rPr lang="ru-RU" sz="2200" dirty="0" err="1"/>
              <a:t>пациенти</a:t>
            </a:r>
            <a:r>
              <a:rPr lang="ru-RU" sz="2200" dirty="0"/>
              <a:t> </a:t>
            </a:r>
            <a:r>
              <a:rPr lang="ru-RU" sz="2200" dirty="0" err="1"/>
              <a:t>със</a:t>
            </a:r>
            <a:r>
              <a:rPr lang="ru-RU" sz="2200" dirty="0"/>
              <a:t> </a:t>
            </a:r>
            <a:r>
              <a:rPr lang="ru-RU" sz="2200" dirty="0" err="1"/>
              <a:t>социално</a:t>
            </a:r>
            <a:r>
              <a:rPr lang="ru-RU" sz="2200" dirty="0"/>
              <a:t> </a:t>
            </a:r>
            <a:r>
              <a:rPr lang="ru-RU" sz="2200" dirty="0" err="1"/>
              <a:t>значими</a:t>
            </a:r>
            <a:r>
              <a:rPr lang="ru-RU" sz="2200" dirty="0"/>
              <a:t> </a:t>
            </a:r>
            <a:r>
              <a:rPr lang="ru-RU" sz="2200" dirty="0" err="1"/>
              <a:t>заболявания</a:t>
            </a:r>
            <a:r>
              <a:rPr lang="ru-RU" sz="2200" dirty="0"/>
              <a:t>, </a:t>
            </a:r>
            <a:r>
              <a:rPr lang="ru-RU" sz="2200" dirty="0" err="1"/>
              <a:t>както</a:t>
            </a:r>
            <a:r>
              <a:rPr lang="ru-RU" sz="2200" dirty="0"/>
              <a:t> и </a:t>
            </a:r>
            <a:r>
              <a:rPr lang="ru-RU" sz="2200" dirty="0" err="1"/>
              <a:t>диагностичното</a:t>
            </a:r>
            <a:r>
              <a:rPr lang="ru-RU" sz="2200" dirty="0"/>
              <a:t> и скрининг поведение при </a:t>
            </a:r>
            <a:r>
              <a:rPr lang="ru-RU" sz="2200" dirty="0" err="1"/>
              <a:t>пациенти</a:t>
            </a:r>
            <a:r>
              <a:rPr lang="ru-RU" sz="2200" dirty="0"/>
              <a:t> </a:t>
            </a:r>
            <a:r>
              <a:rPr lang="ru-RU" sz="2200" dirty="0" err="1"/>
              <a:t>със</a:t>
            </a:r>
            <a:r>
              <a:rPr lang="ru-RU" sz="2200" dirty="0"/>
              <a:t> </a:t>
            </a:r>
            <a:r>
              <a:rPr lang="ru-RU" sz="2200" dirty="0" err="1"/>
              <a:t>съмнения</a:t>
            </a:r>
            <a:r>
              <a:rPr lang="ru-RU" sz="2200" dirty="0"/>
              <a:t> за </a:t>
            </a:r>
            <a:r>
              <a:rPr lang="ru-RU" sz="2200" dirty="0" err="1"/>
              <a:t>коронавирусна</a:t>
            </a:r>
            <a:r>
              <a:rPr lang="ru-RU" sz="2200" dirty="0"/>
              <a:t> инфекция (COVID-19).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94328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34A2EB9-EDE3-4DE4-A5A7-7D518DCDB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965" y="1"/>
            <a:ext cx="11628783" cy="615820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Подробно </a:t>
            </a:r>
            <a:r>
              <a:rPr lang="ru-RU" sz="2400" b="1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представяне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 </a:t>
            </a:r>
            <a:r>
              <a:rPr lang="ru-RU" sz="2400" b="1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получени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резултати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bg-BG" sz="2400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FC1B9F70-A856-481F-8101-740408235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235" y="457200"/>
            <a:ext cx="11734800" cy="5874026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dirty="0"/>
              <a:t>6. </a:t>
            </a:r>
            <a:r>
              <a:rPr lang="ru-RU" dirty="0" err="1"/>
              <a:t>Изготвяне</a:t>
            </a:r>
            <a:r>
              <a:rPr lang="ru-RU" dirty="0"/>
              <a:t> на </a:t>
            </a:r>
            <a:r>
              <a:rPr lang="ru-RU" dirty="0" err="1"/>
              <a:t>рехабилитационни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за </a:t>
            </a:r>
            <a:r>
              <a:rPr lang="ru-RU" dirty="0" err="1"/>
              <a:t>изпълнение</a:t>
            </a:r>
            <a:r>
              <a:rPr lang="ru-RU" dirty="0"/>
              <a:t> в </a:t>
            </a:r>
            <a:r>
              <a:rPr lang="ru-RU" dirty="0" err="1"/>
              <a:t>домашна</a:t>
            </a:r>
            <a:r>
              <a:rPr lang="ru-RU" dirty="0"/>
              <a:t> обстановка с </a:t>
            </a:r>
            <a:r>
              <a:rPr lang="ru-RU" dirty="0" err="1"/>
              <a:t>възможност</a:t>
            </a:r>
            <a:r>
              <a:rPr lang="ru-RU" dirty="0"/>
              <a:t> за </a:t>
            </a:r>
            <a:r>
              <a:rPr lang="ru-RU" dirty="0" err="1"/>
              <a:t>проследяване</a:t>
            </a:r>
            <a:r>
              <a:rPr lang="ru-RU" dirty="0"/>
              <a:t> на </a:t>
            </a:r>
            <a:r>
              <a:rPr lang="ru-RU" dirty="0" err="1"/>
              <a:t>терапевтичния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и </a:t>
            </a:r>
            <a:r>
              <a:rPr lang="ru-RU" dirty="0" err="1"/>
              <a:t>запазване</a:t>
            </a:r>
            <a:r>
              <a:rPr lang="ru-RU" dirty="0"/>
              <a:t> на </a:t>
            </a:r>
            <a:r>
              <a:rPr lang="ru-RU" dirty="0" err="1"/>
              <a:t>данните</a:t>
            </a:r>
            <a:r>
              <a:rPr lang="ru-RU" dirty="0"/>
              <a:t> в </a:t>
            </a:r>
            <a:r>
              <a:rPr lang="ru-RU" dirty="0" err="1"/>
              <a:t>пациентско</a:t>
            </a:r>
            <a:r>
              <a:rPr lang="ru-RU" dirty="0"/>
              <a:t> </a:t>
            </a:r>
            <a:r>
              <a:rPr lang="ru-RU" dirty="0" err="1"/>
              <a:t>електронно</a:t>
            </a:r>
            <a:r>
              <a:rPr lang="ru-RU" dirty="0"/>
              <a:t> </a:t>
            </a:r>
            <a:r>
              <a:rPr lang="ru-RU" dirty="0" err="1"/>
              <a:t>досие</a:t>
            </a:r>
            <a:r>
              <a:rPr lang="ru-RU" dirty="0"/>
              <a:t>, посредством </a:t>
            </a:r>
            <a:r>
              <a:rPr lang="ru-RU" dirty="0" err="1"/>
              <a:t>телемедицински</a:t>
            </a:r>
            <a:r>
              <a:rPr lang="ru-RU" dirty="0"/>
              <a:t> технологии.</a:t>
            </a:r>
          </a:p>
          <a:p>
            <a:pPr>
              <a:spcBef>
                <a:spcPts val="600"/>
              </a:spcBef>
            </a:pPr>
            <a:r>
              <a:rPr lang="ru-RU" dirty="0" err="1"/>
              <a:t>Получени</a:t>
            </a:r>
            <a:r>
              <a:rPr lang="ru-RU" dirty="0"/>
              <a:t> </a:t>
            </a:r>
            <a:r>
              <a:rPr lang="ru-RU" dirty="0" err="1"/>
              <a:t>резултати</a:t>
            </a:r>
            <a:r>
              <a:rPr lang="ru-RU" dirty="0"/>
              <a:t>:</a:t>
            </a:r>
          </a:p>
          <a:p>
            <a:pPr>
              <a:spcBef>
                <a:spcPts val="600"/>
              </a:spcBef>
            </a:pPr>
            <a:r>
              <a:rPr lang="ru-RU" dirty="0" err="1"/>
              <a:t>Резултатите</a:t>
            </a:r>
            <a:r>
              <a:rPr lang="ru-RU" dirty="0"/>
              <a:t> от </a:t>
            </a:r>
            <a:r>
              <a:rPr lang="ru-RU" dirty="0" err="1"/>
              <a:t>дейностите</a:t>
            </a:r>
            <a:r>
              <a:rPr lang="ru-RU" dirty="0"/>
              <a:t> по </a:t>
            </a:r>
            <a:r>
              <a:rPr lang="ru-RU" dirty="0" err="1"/>
              <a:t>тази</a:t>
            </a:r>
            <a:r>
              <a:rPr lang="ru-RU" dirty="0"/>
              <a:t> задача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свързани</a:t>
            </a:r>
            <a:r>
              <a:rPr lang="ru-RU" dirty="0"/>
              <a:t> с </a:t>
            </a:r>
            <a:r>
              <a:rPr lang="ru-RU" dirty="0" err="1"/>
              <a:t>изследването</a:t>
            </a:r>
            <a:r>
              <a:rPr lang="ru-RU" dirty="0"/>
              <a:t> на </a:t>
            </a:r>
            <a:r>
              <a:rPr lang="ru-RU" dirty="0" err="1"/>
              <a:t>възможността</a:t>
            </a:r>
            <a:r>
              <a:rPr lang="ru-RU" dirty="0"/>
              <a:t> за </a:t>
            </a:r>
            <a:r>
              <a:rPr lang="ru-RU" dirty="0" err="1"/>
              <a:t>телемониторинг</a:t>
            </a:r>
            <a:r>
              <a:rPr lang="ru-RU" dirty="0"/>
              <a:t> </a:t>
            </a:r>
            <a:r>
              <a:rPr lang="ru-RU" dirty="0" err="1"/>
              <a:t>свързан</a:t>
            </a:r>
            <a:r>
              <a:rPr lang="ru-RU" dirty="0"/>
              <a:t> с </a:t>
            </a:r>
            <a:r>
              <a:rPr lang="ru-RU" dirty="0" err="1"/>
              <a:t>правилното</a:t>
            </a:r>
            <a:r>
              <a:rPr lang="ru-RU" dirty="0"/>
              <a:t>  </a:t>
            </a:r>
            <a:r>
              <a:rPr lang="ru-RU" dirty="0" err="1"/>
              <a:t>изпълнение</a:t>
            </a:r>
            <a:r>
              <a:rPr lang="ru-RU" dirty="0"/>
              <a:t> на </a:t>
            </a:r>
            <a:r>
              <a:rPr lang="ru-RU" dirty="0" err="1"/>
              <a:t>зададената</a:t>
            </a:r>
            <a:r>
              <a:rPr lang="ru-RU" dirty="0"/>
              <a:t> </a:t>
            </a:r>
            <a:r>
              <a:rPr lang="ru-RU" dirty="0" err="1"/>
              <a:t>рехабилитационна</a:t>
            </a:r>
            <a:r>
              <a:rPr lang="ru-RU" dirty="0"/>
              <a:t> </a:t>
            </a:r>
            <a:r>
              <a:rPr lang="ru-RU" dirty="0" err="1"/>
              <a:t>програма</a:t>
            </a:r>
            <a:r>
              <a:rPr lang="ru-RU" dirty="0"/>
              <a:t>, </a:t>
            </a:r>
            <a:r>
              <a:rPr lang="ru-RU" dirty="0" err="1"/>
              <a:t>промяна</a:t>
            </a:r>
            <a:r>
              <a:rPr lang="ru-RU" dirty="0"/>
              <a:t> в </a:t>
            </a:r>
            <a:r>
              <a:rPr lang="ru-RU" dirty="0" err="1"/>
              <a:t>хемодинамичните</a:t>
            </a:r>
            <a:r>
              <a:rPr lang="ru-RU" dirty="0"/>
              <a:t> показатели и </a:t>
            </a:r>
            <a:r>
              <a:rPr lang="ru-RU" dirty="0" err="1"/>
              <a:t>субективни</a:t>
            </a:r>
            <a:r>
              <a:rPr lang="ru-RU" dirty="0"/>
              <a:t> </a:t>
            </a:r>
            <a:r>
              <a:rPr lang="ru-RU" dirty="0" err="1"/>
              <a:t>оплаквания</a:t>
            </a:r>
            <a:r>
              <a:rPr lang="ru-RU" dirty="0"/>
              <a:t> на  </a:t>
            </a:r>
            <a:r>
              <a:rPr lang="ru-RU" dirty="0" err="1"/>
              <a:t>пациенти</a:t>
            </a:r>
            <a:r>
              <a:rPr lang="ru-RU" dirty="0"/>
              <a:t> в </a:t>
            </a:r>
            <a:r>
              <a:rPr lang="ru-RU" dirty="0" err="1"/>
              <a:t>домашни</a:t>
            </a:r>
            <a:r>
              <a:rPr lang="ru-RU" dirty="0"/>
              <a:t> условия.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dirty="0"/>
              <a:t>7. </a:t>
            </a:r>
            <a:r>
              <a:rPr lang="ru-RU" dirty="0" err="1"/>
              <a:t>Разработване</a:t>
            </a:r>
            <a:r>
              <a:rPr lang="ru-RU" dirty="0"/>
              <a:t> на </a:t>
            </a:r>
            <a:r>
              <a:rPr lang="ru-RU" dirty="0" err="1"/>
              <a:t>алгоритъм</a:t>
            </a:r>
            <a:r>
              <a:rPr lang="ru-RU" dirty="0"/>
              <a:t> за теледиагностика и </a:t>
            </a:r>
            <a:r>
              <a:rPr lang="ru-RU" dirty="0" err="1"/>
              <a:t>телеконсултация</a:t>
            </a:r>
            <a:r>
              <a:rPr lang="ru-RU" dirty="0"/>
              <a:t> на  </a:t>
            </a:r>
            <a:r>
              <a:rPr lang="ru-RU" dirty="0" err="1"/>
              <a:t>пациенти</a:t>
            </a:r>
            <a:r>
              <a:rPr lang="ru-RU" dirty="0"/>
              <a:t> с </a:t>
            </a:r>
            <a:r>
              <a:rPr lang="ru-RU" dirty="0" err="1"/>
              <a:t>по-често</a:t>
            </a:r>
            <a:r>
              <a:rPr lang="ru-RU" dirty="0"/>
              <a:t> </a:t>
            </a:r>
            <a:r>
              <a:rPr lang="ru-RU" dirty="0" err="1"/>
              <a:t>срещани</a:t>
            </a:r>
            <a:r>
              <a:rPr lang="ru-RU" dirty="0"/>
              <a:t> </a:t>
            </a:r>
            <a:r>
              <a:rPr lang="ru-RU" dirty="0" err="1"/>
              <a:t>социално</a:t>
            </a:r>
            <a:r>
              <a:rPr lang="ru-RU" dirty="0"/>
              <a:t> </a:t>
            </a:r>
            <a:r>
              <a:rPr lang="ru-RU" dirty="0" err="1"/>
              <a:t>значими</a:t>
            </a:r>
            <a:r>
              <a:rPr lang="ru-RU" dirty="0"/>
              <a:t> </a:t>
            </a:r>
            <a:r>
              <a:rPr lang="ru-RU" dirty="0" err="1"/>
              <a:t>заболявания</a:t>
            </a:r>
            <a:endParaRPr lang="ru-RU" dirty="0"/>
          </a:p>
          <a:p>
            <a:pPr marL="0" indent="0">
              <a:spcBef>
                <a:spcPts val="600"/>
              </a:spcBef>
              <a:buNone/>
            </a:pPr>
            <a:r>
              <a:rPr lang="ru-RU" dirty="0"/>
              <a:t>8. </a:t>
            </a:r>
            <a:r>
              <a:rPr lang="ru-RU" dirty="0" err="1"/>
              <a:t>Отпечатване</a:t>
            </a:r>
            <a:r>
              <a:rPr lang="ru-RU" dirty="0"/>
              <a:t> на монография </a:t>
            </a:r>
          </a:p>
          <a:p>
            <a:pPr>
              <a:spcBef>
                <a:spcPts val="600"/>
              </a:spcBef>
            </a:pPr>
            <a:r>
              <a:rPr lang="ru-RU" dirty="0" err="1"/>
              <a:t>Получени</a:t>
            </a:r>
            <a:r>
              <a:rPr lang="ru-RU" dirty="0"/>
              <a:t> </a:t>
            </a:r>
            <a:r>
              <a:rPr lang="ru-RU" dirty="0" err="1"/>
              <a:t>резултати</a:t>
            </a:r>
            <a:r>
              <a:rPr lang="ru-RU" dirty="0"/>
              <a:t>:</a:t>
            </a:r>
          </a:p>
          <a:p>
            <a:pPr>
              <a:spcBef>
                <a:spcPts val="600"/>
              </a:spcBef>
            </a:pPr>
            <a:r>
              <a:rPr lang="ru-RU" dirty="0" err="1"/>
              <a:t>Подготвен</a:t>
            </a:r>
            <a:r>
              <a:rPr lang="ru-RU" dirty="0"/>
              <a:t> е и е под </a:t>
            </a:r>
            <a:r>
              <a:rPr lang="ru-RU" dirty="0" err="1"/>
              <a:t>печат</a:t>
            </a:r>
            <a:r>
              <a:rPr lang="ru-RU" dirty="0"/>
              <a:t> </a:t>
            </a:r>
            <a:r>
              <a:rPr lang="ru-RU" dirty="0" err="1"/>
              <a:t>монографичен</a:t>
            </a:r>
            <a:r>
              <a:rPr lang="ru-RU" dirty="0"/>
              <a:t> труд с благодарности по проекта на член от </a:t>
            </a:r>
            <a:r>
              <a:rPr lang="ru-RU" dirty="0" err="1"/>
              <a:t>екипа</a:t>
            </a:r>
            <a:r>
              <a:rPr lang="ru-RU" dirty="0"/>
              <a:t>, </a:t>
            </a:r>
            <a:r>
              <a:rPr lang="ru-RU" dirty="0" err="1"/>
              <a:t>представящ</a:t>
            </a:r>
            <a:r>
              <a:rPr lang="ru-RU" dirty="0"/>
              <a:t> </a:t>
            </a:r>
            <a:r>
              <a:rPr lang="ru-RU" dirty="0" err="1"/>
              <a:t>съвременните</a:t>
            </a:r>
            <a:r>
              <a:rPr lang="ru-RU" dirty="0"/>
              <a:t> тенденции и концепции в </a:t>
            </a:r>
            <a:r>
              <a:rPr lang="ru-RU" dirty="0" err="1"/>
              <a:t>областта</a:t>
            </a:r>
            <a:r>
              <a:rPr lang="ru-RU" dirty="0"/>
              <a:t> на </a:t>
            </a:r>
            <a:r>
              <a:rPr lang="ru-RU" dirty="0" err="1"/>
              <a:t>телемедицината</a:t>
            </a:r>
            <a:r>
              <a:rPr lang="ru-RU" dirty="0"/>
              <a:t> и </a:t>
            </a:r>
            <a:r>
              <a:rPr lang="ru-RU" dirty="0" err="1"/>
              <a:t>роботизираните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за </a:t>
            </a:r>
            <a:r>
              <a:rPr lang="ru-RU" dirty="0" err="1"/>
              <a:t>рехабилитация</a:t>
            </a:r>
            <a:r>
              <a:rPr lang="ru-RU" dirty="0"/>
              <a:t>.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73253482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ия">
  <a:themeElements>
    <a:clrScheme name="Червено-виолетово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Галерия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и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TM03457510[[fn=Аромат]]</Template>
  <TotalTime>289</TotalTime>
  <Words>1426</Words>
  <Application>Microsoft Office PowerPoint</Application>
  <PresentationFormat>Widescreen</PresentationFormat>
  <Paragraphs>92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Georgia</vt:lpstr>
      <vt:lpstr>Gill Sans MT</vt:lpstr>
      <vt:lpstr>Times New Roman</vt:lpstr>
      <vt:lpstr>Trebuchet MS</vt:lpstr>
      <vt:lpstr>Wingdings</vt:lpstr>
      <vt:lpstr>Галерия</vt:lpstr>
      <vt:lpstr>PowerPoint Presentation</vt:lpstr>
      <vt:lpstr>Цели и дейности на проекта</vt:lpstr>
      <vt:lpstr>Научен колектив на проекта: </vt:lpstr>
      <vt:lpstr>Участие на студенти:</vt:lpstr>
      <vt:lpstr>Задачи на проекта, изпълнени през първата и втората година: </vt:lpstr>
      <vt:lpstr>ФИНАНСОВ ОТЧЕТ на проекта 2020 - 2021 г.</vt:lpstr>
      <vt:lpstr>Подробно представяне на  получени резултати:</vt:lpstr>
      <vt:lpstr>Подробно представяне на  получени резултати:</vt:lpstr>
      <vt:lpstr>Подробно представяне на  получени резултати: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Gergana</dc:creator>
  <cp:lastModifiedBy>Iliana R. Ishmerieva</cp:lastModifiedBy>
  <cp:revision>27</cp:revision>
  <dcterms:created xsi:type="dcterms:W3CDTF">2020-12-02T13:20:59Z</dcterms:created>
  <dcterms:modified xsi:type="dcterms:W3CDTF">2022-01-11T10:59:38Z</dcterms:modified>
</cp:coreProperties>
</file>