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  <p:sldId id="264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12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74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94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74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71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98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12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675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101-114E-4EBB-9EB9-15160B183DCA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53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EC34101-114E-4EBB-9EB9-15160B183DCA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29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34101-114E-4EBB-9EB9-15160B183DCA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1D7400E-BE82-4757-BDEB-AC64E9F8991D}" type="slidenum">
              <a:rPr lang="bg-BG" smtClean="0"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71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xmlns="" id="{D936D2B2-102D-4E1E-BC07-549B698A5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9119" y="945587"/>
            <a:ext cx="8637072" cy="518782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ОТЧЕТ </a:t>
            </a:r>
          </a:p>
          <a:p>
            <a:pPr algn="ctr"/>
            <a:r>
              <a:rPr lang="ru-RU" sz="8000" i="1" dirty="0" err="1">
                <a:latin typeface="Georgia" panose="02040502050405020303" pitchFamily="18" charset="0"/>
              </a:rPr>
              <a:t>Относно</a:t>
            </a:r>
            <a:r>
              <a:rPr lang="ru-RU" sz="8000" i="1" dirty="0">
                <a:latin typeface="Georgia" panose="02040502050405020303" pitchFamily="18" charset="0"/>
              </a:rPr>
              <a:t> </a:t>
            </a:r>
            <a:r>
              <a:rPr lang="ru-RU" sz="8000" i="1" dirty="0" err="1">
                <a:latin typeface="Georgia" panose="02040502050405020303" pitchFamily="18" charset="0"/>
              </a:rPr>
              <a:t>изпълнението</a:t>
            </a:r>
            <a:r>
              <a:rPr lang="ru-RU" sz="8000" i="1" dirty="0">
                <a:latin typeface="Georgia" panose="02040502050405020303" pitchFamily="18" charset="0"/>
              </a:rPr>
              <a:t> на проект по Договор </a:t>
            </a:r>
          </a:p>
          <a:p>
            <a:pPr algn="ctr"/>
            <a:r>
              <a:rPr lang="ru-RU" sz="8000" i="1" dirty="0">
                <a:latin typeface="Georgia" panose="02040502050405020303" pitchFamily="18" charset="0"/>
              </a:rPr>
              <a:t>№ НИХ – </a:t>
            </a:r>
            <a:r>
              <a:rPr lang="ru-RU" sz="8000" i="1" dirty="0"/>
              <a:t>442/2020</a:t>
            </a:r>
            <a:r>
              <a:rPr lang="ru-RU" sz="8000" i="1" dirty="0">
                <a:latin typeface="Georgia" panose="02040502050405020303" pitchFamily="18" charset="0"/>
              </a:rPr>
              <a:t> </a:t>
            </a:r>
            <a:r>
              <a:rPr lang="ru-RU" sz="8000" i="1" cap="none" dirty="0">
                <a:latin typeface="Georgia" panose="02040502050405020303" pitchFamily="18" charset="0"/>
              </a:rPr>
              <a:t>г. </a:t>
            </a:r>
            <a:r>
              <a:rPr lang="ru-RU" sz="8000" i="1" dirty="0">
                <a:latin typeface="Georgia" panose="02040502050405020303" pitchFamily="18" charset="0"/>
              </a:rPr>
              <a:t>на тема:</a:t>
            </a:r>
          </a:p>
          <a:p>
            <a:pPr algn="ctr"/>
            <a:endParaRPr lang="ru-RU" sz="8000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70000"/>
              </a:lnSpc>
            </a:pPr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ПРОУЧВАНЕ ВЪЗМОЖНОСТИТЕ НА ТЕЛЕМЕДИЦИНАТА, ТЕЛЕРЕХАБИЛИТАЦИЯТА  И ТЕЛЕФАРМАЦИЯТА ЗА ПОДОБРЯВАНЕ ГРИЖИТЕ ЗА БОЛНИТЕ И МЕДИЦИНСКОТО ОБРАЗОВАНИЕ</a:t>
            </a:r>
            <a:endParaRPr kumimoji="0" lang="bg-BG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algn="ctr"/>
            <a:endParaRPr kumimoji="0" lang="bg-BG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algn="ctr"/>
            <a:r>
              <a:rPr kumimoji="0" lang="bg-BG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Ръководител: доц. Антоанета Грозева, </a:t>
            </a:r>
            <a:r>
              <a:rPr kumimoji="0" lang="bg-BG" sz="8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д.м</a:t>
            </a:r>
            <a:r>
              <a:rPr kumimoji="0" lang="bg-BG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.</a:t>
            </a:r>
            <a:br>
              <a:rPr kumimoji="0" lang="bg-BG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</a:br>
            <a:endParaRPr lang="ru-RU" sz="80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bg-BG" dirty="0"/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xmlns="" id="{BB18CE61-9B18-4377-9B79-7B0950775357}"/>
              </a:ext>
            </a:extLst>
          </p:cNvPr>
          <p:cNvSpPr txBox="1"/>
          <p:nvPr/>
        </p:nvSpPr>
        <p:spPr>
          <a:xfrm>
            <a:off x="2399119" y="0"/>
            <a:ext cx="863707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Университет „Проф. д-р </a:t>
            </a:r>
            <a:r>
              <a:rPr lang="ru-RU" sz="2400" b="1" dirty="0" err="1"/>
              <a:t>Асен</a:t>
            </a:r>
            <a:r>
              <a:rPr lang="ru-RU" sz="2400" b="1" dirty="0"/>
              <a:t> </a:t>
            </a:r>
            <a:r>
              <a:rPr lang="ru-RU" sz="2400" b="1" dirty="0" err="1"/>
              <a:t>Златаров</a:t>
            </a:r>
            <a:r>
              <a:rPr lang="ru-RU" sz="2400" b="1" dirty="0"/>
              <a:t>”  </a:t>
            </a:r>
            <a:br>
              <a:rPr lang="ru-RU" sz="2400" b="1" dirty="0"/>
            </a:br>
            <a:r>
              <a:rPr lang="ru-RU" sz="2400" b="1" dirty="0" err="1"/>
              <a:t>Медицински</a:t>
            </a:r>
            <a:r>
              <a:rPr lang="ru-RU" sz="2400" b="1" dirty="0"/>
              <a:t> </a:t>
            </a:r>
            <a:r>
              <a:rPr lang="ru-RU" sz="2400" b="1" dirty="0" err="1"/>
              <a:t>колеж</a:t>
            </a:r>
            <a:r>
              <a:rPr lang="ru-RU" dirty="0"/>
              <a:t/>
            </a:r>
            <a:br>
              <a:rPr lang="ru-RU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8902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DCD6FCB6-10AC-4F23-985C-B3736DB9A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50313"/>
            <a:ext cx="9603275" cy="764088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100" b="1" cap="none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/>
              </a:rPr>
              <a:t>Научен колектив</a:t>
            </a:r>
            <a:r>
              <a:rPr kumimoji="0" lang="bg-BG" sz="31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rebuchet MS"/>
              </a:rPr>
              <a:t> на проекта:</a:t>
            </a:r>
            <a:r>
              <a:rPr kumimoji="0" lang="bg-BG" sz="40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t/>
            </a:r>
            <a:br>
              <a:rPr kumimoji="0" lang="bg-BG" sz="40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</a:b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8CCAC9EF-CF71-44C2-AD7A-B6672D5BE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709126"/>
            <a:ext cx="9603275" cy="4572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sz="2800" dirty="0"/>
              <a:t> </a:t>
            </a:r>
            <a:r>
              <a:rPr lang="bg-BG" sz="2400" dirty="0"/>
              <a:t>Доц. д-р Антоанета Грозева </a:t>
            </a:r>
            <a:r>
              <a:rPr lang="bg-BG" sz="2400" dirty="0" err="1"/>
              <a:t>д.м</a:t>
            </a:r>
            <a:r>
              <a:rPr lang="bg-BG" sz="2400" dirty="0"/>
              <a:t>. – ръководител на проект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400" dirty="0"/>
              <a:t> Проф. д-р Илко Гетов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400" dirty="0"/>
              <a:t> Доц. д-р Симеон </a:t>
            </a:r>
            <a:r>
              <a:rPr lang="bg-BG" sz="2400" dirty="0" err="1"/>
              <a:t>Рибагин</a:t>
            </a:r>
            <a:endParaRPr lang="bg-BG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sz="2400" dirty="0"/>
              <a:t> Гл. ас. д-р Стефан </a:t>
            </a:r>
            <a:r>
              <a:rPr lang="bg-BG" sz="2400" dirty="0" err="1"/>
              <a:t>Хърков</a:t>
            </a:r>
            <a:endParaRPr lang="bg-BG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sz="2400" dirty="0"/>
              <a:t> Гл. ас. д-р Гергана Ангелова-Попова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400" dirty="0"/>
              <a:t> Гл. ас. д-р Ваня </a:t>
            </a:r>
            <a:r>
              <a:rPr lang="bg-BG" sz="2400" dirty="0" err="1"/>
              <a:t>Пепеляшева</a:t>
            </a:r>
            <a:endParaRPr lang="bg-BG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sz="2400" dirty="0"/>
              <a:t> Гл. ас. д-р Христо </a:t>
            </a:r>
            <a:r>
              <a:rPr lang="bg-BG" sz="2400" dirty="0" err="1"/>
              <a:t>Бургазлиев</a:t>
            </a:r>
            <a:endParaRPr lang="bg-BG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sz="2400" dirty="0"/>
              <a:t> Ас. Златина Стоянова-Борисова </a:t>
            </a:r>
          </a:p>
        </p:txBody>
      </p:sp>
      <p:pic>
        <p:nvPicPr>
          <p:cNvPr id="7" name="Картина 6">
            <a:extLst>
              <a:ext uri="{FF2B5EF4-FFF2-40B4-BE49-F238E27FC236}">
                <a16:creationId xmlns:a16="http://schemas.microsoft.com/office/drawing/2014/main" xmlns="" id="{7DBF12F4-88E9-44AE-A6A7-DFA78F008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6879" y="1360095"/>
            <a:ext cx="3031866" cy="30318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627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0897C09F-2D73-4D61-B52E-D3953BE9F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0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bg-BG" b="1" cap="none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/>
              </a:rPr>
              <a:t>Участие на с</a:t>
            </a:r>
            <a:r>
              <a:rPr kumimoji="0" lang="bg-BG" b="1" i="0" u="none" strike="noStrike" kern="1200" cap="none" spc="0" normalizeH="0" baseline="0" noProof="0" dirty="0" err="1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rebuchet MS"/>
              </a:rPr>
              <a:t>туденти</a:t>
            </a:r>
            <a:r>
              <a:rPr kumimoji="0" lang="bg-BG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rebuchet MS"/>
              </a:rPr>
              <a:t>: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323A40B9-CA0A-47A7-818C-8F617C8E8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46" y="709447"/>
            <a:ext cx="10339507" cy="5383443"/>
          </a:xfrm>
        </p:spPr>
        <p:txBody>
          <a:bodyPr>
            <a:normAutofit/>
          </a:bodyPr>
          <a:lstStyle/>
          <a:p>
            <a:r>
              <a:rPr lang="ru-RU" sz="2400" dirty="0" err="1"/>
              <a:t>Недялка</a:t>
            </a:r>
            <a:r>
              <a:rPr lang="ru-RU" sz="2400" dirty="0"/>
              <a:t> Стоянова Делчева- </a:t>
            </a:r>
            <a:r>
              <a:rPr lang="ru-RU" sz="2400" dirty="0" err="1"/>
              <a:t>специалност</a:t>
            </a:r>
            <a:r>
              <a:rPr lang="ru-RU" sz="2400" dirty="0"/>
              <a:t> „</a:t>
            </a:r>
            <a:r>
              <a:rPr lang="ru-RU" sz="2400" dirty="0" err="1"/>
              <a:t>Рехабилитатор</a:t>
            </a:r>
            <a:r>
              <a:rPr lang="ru-RU" sz="2400" dirty="0"/>
              <a:t>” РЕХ 232       </a:t>
            </a:r>
          </a:p>
          <a:p>
            <a:r>
              <a:rPr lang="ru-RU" sz="2400" dirty="0"/>
              <a:t>Елена </a:t>
            </a:r>
            <a:r>
              <a:rPr lang="ru-RU" sz="2400" dirty="0" err="1"/>
              <a:t>Кръстева</a:t>
            </a:r>
            <a:r>
              <a:rPr lang="ru-RU" sz="2400" dirty="0"/>
              <a:t> Митева- </a:t>
            </a:r>
            <a:r>
              <a:rPr lang="ru-RU" sz="2400" dirty="0" err="1"/>
              <a:t>специалност</a:t>
            </a:r>
            <a:r>
              <a:rPr lang="ru-RU" sz="2400" dirty="0"/>
              <a:t> „</a:t>
            </a:r>
            <a:r>
              <a:rPr lang="ru-RU" sz="2400" dirty="0" err="1"/>
              <a:t>Рехабилитатор</a:t>
            </a:r>
            <a:r>
              <a:rPr lang="ru-RU" sz="2400" dirty="0"/>
              <a:t>” РЕХ 236</a:t>
            </a:r>
          </a:p>
          <a:p>
            <a:r>
              <a:rPr lang="ru-RU" sz="2400" dirty="0" smtClean="0"/>
              <a:t>Иванка </a:t>
            </a:r>
            <a:r>
              <a:rPr lang="ru-RU" sz="2400" dirty="0" err="1"/>
              <a:t>Ковачева</a:t>
            </a:r>
            <a:r>
              <a:rPr lang="ru-RU" sz="2400" dirty="0"/>
              <a:t>-Илиева - </a:t>
            </a:r>
            <a:r>
              <a:rPr lang="ru-RU" sz="2400" dirty="0" err="1"/>
              <a:t>специалност</a:t>
            </a:r>
            <a:r>
              <a:rPr lang="ru-RU" sz="2400" dirty="0"/>
              <a:t> „</a:t>
            </a:r>
            <a:r>
              <a:rPr lang="ru-RU" sz="2400" dirty="0" err="1"/>
              <a:t>Рехабилитатор</a:t>
            </a:r>
            <a:r>
              <a:rPr lang="ru-RU" sz="2400" dirty="0"/>
              <a:t>” РЕХ 254</a:t>
            </a:r>
          </a:p>
          <a:p>
            <a:r>
              <a:rPr lang="ru-RU" sz="2400" dirty="0"/>
              <a:t>Ели Кирилова Василева - </a:t>
            </a:r>
            <a:r>
              <a:rPr lang="ru-RU" sz="2400" dirty="0" err="1"/>
              <a:t>специалност</a:t>
            </a:r>
            <a:r>
              <a:rPr lang="ru-RU" sz="2400" dirty="0"/>
              <a:t> „</a:t>
            </a:r>
            <a:r>
              <a:rPr lang="ru-RU" sz="2400" dirty="0" err="1"/>
              <a:t>Рехабилитатор</a:t>
            </a:r>
            <a:r>
              <a:rPr lang="ru-RU" sz="2400" dirty="0"/>
              <a:t>” РЕХ 245</a:t>
            </a:r>
          </a:p>
          <a:p>
            <a:r>
              <a:rPr lang="ru-RU" sz="2400" dirty="0" err="1"/>
              <a:t>Десислава</a:t>
            </a:r>
            <a:r>
              <a:rPr lang="ru-RU" sz="2400" dirty="0"/>
              <a:t> </a:t>
            </a:r>
            <a:r>
              <a:rPr lang="ru-RU" sz="2400" dirty="0" err="1"/>
              <a:t>Матарова</a:t>
            </a:r>
            <a:r>
              <a:rPr lang="ru-RU" sz="2400" dirty="0"/>
              <a:t> - </a:t>
            </a:r>
            <a:r>
              <a:rPr lang="ru-RU" sz="2400" dirty="0" err="1"/>
              <a:t>специалност</a:t>
            </a:r>
            <a:r>
              <a:rPr lang="ru-RU" sz="2400" dirty="0"/>
              <a:t> „Помощник фармацевт” ПФ 415 </a:t>
            </a:r>
          </a:p>
          <a:p>
            <a:r>
              <a:rPr lang="ru-RU" sz="2400" dirty="0"/>
              <a:t>Милена </a:t>
            </a:r>
            <a:r>
              <a:rPr lang="ru-RU" sz="2400" dirty="0" err="1"/>
              <a:t>Йотова</a:t>
            </a:r>
            <a:r>
              <a:rPr lang="ru-RU" sz="2400" dirty="0"/>
              <a:t> - „Помощник фармацевт” ПФ 436</a:t>
            </a:r>
          </a:p>
          <a:p>
            <a:r>
              <a:rPr lang="ru-RU" sz="2400" dirty="0"/>
              <a:t>Бернар </a:t>
            </a:r>
            <a:r>
              <a:rPr lang="ru-RU" sz="2400" dirty="0" err="1"/>
              <a:t>Акиф</a:t>
            </a:r>
            <a:r>
              <a:rPr lang="ru-RU" sz="2400" dirty="0"/>
              <a:t> - „Помощник фармацевт” ПФ 421</a:t>
            </a:r>
          </a:p>
          <a:p>
            <a:endParaRPr lang="bg-BG" dirty="0"/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xmlns="" id="{8E1E4D95-8B65-41D7-8B4A-D90842878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">
            <a:off x="8247594" y="2992150"/>
            <a:ext cx="4140000" cy="330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147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934A2EB9-EDE3-4DE4-A5A7-7D518DCDB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551" y="1"/>
            <a:ext cx="9515303" cy="1202498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проекта,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изпълнени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</a:t>
            </a:r>
            <a:r>
              <a:rPr kumimoji="0" lang="ru-RU" sz="2400" b="1" i="0" u="none" strike="noStrike" kern="1200" cap="all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1200" cap="all" spc="0" normalizeH="0" baseline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първата</a:t>
            </a:r>
            <a:r>
              <a:rPr kumimoji="0" lang="ru-RU" sz="2400" b="1" i="0" u="none" strike="noStrike" kern="1200" cap="all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година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bg-BG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bg-BG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bg-BG" sz="24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FC1B9F70-A856-481F-8101-740408235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3" y="1049234"/>
            <a:ext cx="11038114" cy="51929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Проучване</a:t>
            </a:r>
            <a:r>
              <a:rPr lang="ru-RU" dirty="0"/>
              <a:t> на </a:t>
            </a:r>
            <a:r>
              <a:rPr lang="ru-RU" dirty="0" err="1"/>
              <a:t>литературни</a:t>
            </a:r>
            <a:r>
              <a:rPr lang="ru-RU" dirty="0"/>
              <a:t> </a:t>
            </a:r>
            <a:r>
              <a:rPr lang="ru-RU" dirty="0" err="1"/>
              <a:t>данни</a:t>
            </a:r>
            <a:r>
              <a:rPr lang="ru-RU" dirty="0"/>
              <a:t> за  </a:t>
            </a:r>
            <a:r>
              <a:rPr lang="ru-RU" dirty="0" err="1"/>
              <a:t>възможностите</a:t>
            </a:r>
            <a:r>
              <a:rPr lang="ru-RU" dirty="0"/>
              <a:t>  на </a:t>
            </a:r>
            <a:r>
              <a:rPr lang="ru-RU" dirty="0" err="1"/>
              <a:t>телерахабилитацията</a:t>
            </a:r>
            <a:r>
              <a:rPr lang="ru-RU" dirty="0"/>
              <a:t> и </a:t>
            </a:r>
            <a:r>
              <a:rPr lang="ru-RU" dirty="0" err="1"/>
              <a:t>телефармацията</a:t>
            </a:r>
            <a:r>
              <a:rPr lang="ru-RU" dirty="0"/>
              <a:t>  в света и </a:t>
            </a:r>
            <a:r>
              <a:rPr lang="ru-RU" dirty="0" err="1"/>
              <a:t>България</a:t>
            </a:r>
            <a:r>
              <a:rPr lang="ru-RU" dirty="0"/>
              <a:t> и </a:t>
            </a:r>
            <a:r>
              <a:rPr lang="ru-RU" dirty="0" err="1"/>
              <a:t>какво</a:t>
            </a:r>
            <a:r>
              <a:rPr lang="ru-RU" dirty="0"/>
              <a:t> е </a:t>
            </a:r>
            <a:r>
              <a:rPr lang="ru-RU" dirty="0" err="1"/>
              <a:t>тяхното</a:t>
            </a:r>
            <a:r>
              <a:rPr lang="ru-RU" dirty="0"/>
              <a:t> приложение за  </a:t>
            </a:r>
            <a:r>
              <a:rPr lang="ru-RU" dirty="0" err="1"/>
              <a:t>подобряване</a:t>
            </a:r>
            <a:r>
              <a:rPr lang="ru-RU" dirty="0"/>
              <a:t> </a:t>
            </a:r>
            <a:r>
              <a:rPr lang="ru-RU" dirty="0" err="1"/>
              <a:t>здравето</a:t>
            </a:r>
            <a:r>
              <a:rPr lang="ru-RU" dirty="0"/>
              <a:t> на </a:t>
            </a:r>
            <a:r>
              <a:rPr lang="ru-RU" dirty="0" err="1"/>
              <a:t>болните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Закупуване</a:t>
            </a:r>
            <a:r>
              <a:rPr lang="ru-RU" dirty="0"/>
              <a:t>  на </a:t>
            </a:r>
            <a:r>
              <a:rPr lang="ru-RU" dirty="0" err="1"/>
              <a:t>необходимата</a:t>
            </a:r>
            <a:r>
              <a:rPr lang="ru-RU" dirty="0"/>
              <a:t> </a:t>
            </a:r>
            <a:r>
              <a:rPr lang="ru-RU" dirty="0" err="1"/>
              <a:t>медицинска</a:t>
            </a:r>
            <a:r>
              <a:rPr lang="ru-RU" dirty="0"/>
              <a:t> техника за </a:t>
            </a:r>
            <a:r>
              <a:rPr lang="ru-RU" dirty="0" err="1"/>
              <a:t>провеждане</a:t>
            </a:r>
            <a:r>
              <a:rPr lang="ru-RU" dirty="0"/>
              <a:t> на </a:t>
            </a:r>
            <a:r>
              <a:rPr lang="ru-RU" dirty="0" err="1"/>
              <a:t>телеинтервю</a:t>
            </a:r>
            <a:r>
              <a:rPr lang="ru-RU" dirty="0"/>
              <a:t> с пациент, </a:t>
            </a:r>
            <a:r>
              <a:rPr lang="ru-RU" dirty="0" err="1"/>
              <a:t>телерехабилитация</a:t>
            </a:r>
            <a:r>
              <a:rPr lang="ru-RU" dirty="0"/>
              <a:t> на пациент, </a:t>
            </a:r>
            <a:r>
              <a:rPr lang="ru-RU" dirty="0" err="1"/>
              <a:t>телеконсултация</a:t>
            </a:r>
            <a:r>
              <a:rPr lang="ru-RU" dirty="0"/>
              <a:t> с фармацевт; 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Създаване</a:t>
            </a:r>
            <a:r>
              <a:rPr lang="ru-RU" dirty="0"/>
              <a:t> на </a:t>
            </a:r>
            <a:r>
              <a:rPr lang="ru-RU" dirty="0" err="1"/>
              <a:t>видеоклипове</a:t>
            </a:r>
            <a:r>
              <a:rPr lang="ru-RU" dirty="0"/>
              <a:t> с </a:t>
            </a:r>
            <a:r>
              <a:rPr lang="ru-RU" dirty="0" err="1"/>
              <a:t>основните</a:t>
            </a:r>
            <a:r>
              <a:rPr lang="ru-RU" dirty="0"/>
              <a:t> методики на работа на </a:t>
            </a:r>
            <a:r>
              <a:rPr lang="ru-RU" dirty="0" err="1"/>
              <a:t>рехабилитатора</a:t>
            </a:r>
            <a:r>
              <a:rPr lang="ru-RU" dirty="0"/>
              <a:t> – </a:t>
            </a:r>
            <a:r>
              <a:rPr lang="ru-RU" dirty="0" err="1"/>
              <a:t>кинезитерапия</a:t>
            </a:r>
            <a:r>
              <a:rPr lang="ru-RU" dirty="0"/>
              <a:t>, </a:t>
            </a:r>
            <a:r>
              <a:rPr lang="ru-RU" dirty="0" err="1"/>
              <a:t>масаж</a:t>
            </a:r>
            <a:r>
              <a:rPr lang="ru-RU" dirty="0"/>
              <a:t> и </a:t>
            </a:r>
            <a:r>
              <a:rPr lang="ru-RU" dirty="0" err="1"/>
              <a:t>физикална</a:t>
            </a:r>
            <a:r>
              <a:rPr lang="ru-RU" dirty="0"/>
              <a:t> терапия;</a:t>
            </a:r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err="1"/>
              <a:t>Изработване</a:t>
            </a:r>
            <a:r>
              <a:rPr lang="ru-RU" dirty="0"/>
              <a:t> на </a:t>
            </a:r>
            <a:r>
              <a:rPr lang="ru-RU" dirty="0" err="1"/>
              <a:t>списък</a:t>
            </a:r>
            <a:r>
              <a:rPr lang="ru-RU" dirty="0"/>
              <a:t> с  начините за </a:t>
            </a:r>
            <a:r>
              <a:rPr lang="ru-RU" dirty="0" err="1"/>
              <a:t>осъществяване</a:t>
            </a:r>
            <a:r>
              <a:rPr lang="ru-RU" dirty="0"/>
              <a:t> на </a:t>
            </a:r>
            <a:r>
              <a:rPr lang="ru-RU" dirty="0" err="1"/>
              <a:t>телерехабилитация</a:t>
            </a:r>
            <a:r>
              <a:rPr lang="ru-RU" dirty="0"/>
              <a:t>  и теоретична база и </a:t>
            </a:r>
            <a:r>
              <a:rPr lang="ru-RU" dirty="0" err="1"/>
              <a:t>телефармация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5 . </a:t>
            </a:r>
            <a:r>
              <a:rPr lang="ru-RU" dirty="0" err="1"/>
              <a:t>Разработване</a:t>
            </a:r>
            <a:r>
              <a:rPr lang="ru-RU" dirty="0"/>
              <a:t>  на математически модели </a:t>
            </a:r>
            <a:r>
              <a:rPr lang="ru-RU" dirty="0" err="1"/>
              <a:t>описващи</a:t>
            </a:r>
            <a:r>
              <a:rPr lang="ru-RU" dirty="0"/>
              <a:t> </a:t>
            </a:r>
            <a:r>
              <a:rPr lang="ru-RU" dirty="0" err="1"/>
              <a:t>алгоритми</a:t>
            </a:r>
            <a:r>
              <a:rPr lang="ru-RU" dirty="0"/>
              <a:t> за </a:t>
            </a:r>
            <a:r>
              <a:rPr lang="ru-RU" dirty="0" err="1"/>
              <a:t>телерехабилитация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6.  </a:t>
            </a:r>
            <a:r>
              <a:rPr lang="ru-RU" dirty="0" err="1"/>
              <a:t>Изготвяне</a:t>
            </a:r>
            <a:r>
              <a:rPr lang="ru-RU" dirty="0"/>
              <a:t> на </a:t>
            </a:r>
            <a:r>
              <a:rPr lang="ru-RU" dirty="0" err="1"/>
              <a:t>рехабилитационни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за </a:t>
            </a:r>
            <a:r>
              <a:rPr lang="ru-RU" dirty="0" err="1"/>
              <a:t>изпълнение</a:t>
            </a:r>
            <a:r>
              <a:rPr lang="ru-RU" dirty="0"/>
              <a:t> в </a:t>
            </a:r>
            <a:r>
              <a:rPr lang="ru-RU" dirty="0" err="1"/>
              <a:t>домашна</a:t>
            </a:r>
            <a:r>
              <a:rPr lang="ru-RU" dirty="0"/>
              <a:t> обстановка с </a:t>
            </a:r>
            <a:r>
              <a:rPr lang="ru-RU" dirty="0" err="1"/>
              <a:t>възможност</a:t>
            </a:r>
            <a:r>
              <a:rPr lang="ru-RU" dirty="0"/>
              <a:t> за </a:t>
            </a:r>
            <a:r>
              <a:rPr lang="ru-RU" dirty="0" err="1"/>
              <a:t>проследяване</a:t>
            </a:r>
            <a:r>
              <a:rPr lang="ru-RU" dirty="0"/>
              <a:t> на </a:t>
            </a:r>
            <a:r>
              <a:rPr lang="ru-RU" dirty="0" err="1"/>
              <a:t>терапевтичния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и </a:t>
            </a:r>
            <a:r>
              <a:rPr lang="ru-RU" dirty="0" err="1"/>
              <a:t>запазване</a:t>
            </a:r>
            <a:r>
              <a:rPr lang="ru-RU" dirty="0"/>
              <a:t> на </a:t>
            </a:r>
            <a:r>
              <a:rPr lang="ru-RU" dirty="0" err="1"/>
              <a:t>данните</a:t>
            </a:r>
            <a:r>
              <a:rPr lang="ru-RU" dirty="0"/>
              <a:t> в </a:t>
            </a:r>
            <a:r>
              <a:rPr lang="ru-RU" dirty="0" err="1"/>
              <a:t>пациентско</a:t>
            </a:r>
            <a:r>
              <a:rPr lang="ru-RU" dirty="0"/>
              <a:t> </a:t>
            </a:r>
            <a:r>
              <a:rPr lang="ru-RU" dirty="0" err="1"/>
              <a:t>електронно</a:t>
            </a:r>
            <a:r>
              <a:rPr lang="ru-RU" dirty="0"/>
              <a:t> </a:t>
            </a:r>
            <a:r>
              <a:rPr lang="ru-RU" dirty="0" err="1"/>
              <a:t>досие</a:t>
            </a:r>
            <a:r>
              <a:rPr lang="ru-RU" dirty="0"/>
              <a:t>, посредством </a:t>
            </a:r>
            <a:r>
              <a:rPr lang="ru-RU" dirty="0" err="1"/>
              <a:t>телемедицински</a:t>
            </a:r>
            <a:r>
              <a:rPr lang="ru-RU" dirty="0"/>
              <a:t> технологии.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8842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CD05EAF8-2AF1-498A-A1B9-2CB81E765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"/>
            <a:ext cx="9603275" cy="979714"/>
          </a:xfrm>
        </p:spPr>
        <p:txBody>
          <a:bodyPr>
            <a:normAutofit/>
          </a:bodyPr>
          <a:lstStyle/>
          <a:p>
            <a:pPr algn="ctr"/>
            <a:r>
              <a:rPr lang="bg-BG" sz="2800" b="1" cap="none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/>
              </a:rPr>
              <a:t>ФИНАНСОВ ОТЧЕТ </a:t>
            </a:r>
            <a:br>
              <a:rPr lang="bg-BG" sz="2800" b="1" cap="none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/>
              </a:rPr>
            </a:br>
            <a:r>
              <a:rPr lang="bg-BG" sz="2800" b="1" cap="none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/>
              </a:rPr>
              <a:t>за </a:t>
            </a:r>
            <a:r>
              <a:rPr kumimoji="0" lang="bg-BG" sz="28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Georgia"/>
                <a:ea typeface="+mj-ea"/>
                <a:cs typeface="+mj-cs"/>
              </a:rPr>
              <a:t>първи етап на проекта - 2020 г.</a:t>
            </a:r>
            <a:endParaRPr lang="bg-BG" sz="28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7784B5E8-14D8-470B-83A3-5B0B63878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3" y="905069"/>
            <a:ext cx="11355354" cy="525313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900" dirty="0" err="1"/>
              <a:t>Одобрените</a:t>
            </a:r>
            <a:r>
              <a:rPr lang="ru-RU" sz="2900" dirty="0"/>
              <a:t> </a:t>
            </a:r>
            <a:r>
              <a:rPr lang="ru-RU" sz="2900" dirty="0" err="1"/>
              <a:t>средствата</a:t>
            </a:r>
            <a:r>
              <a:rPr lang="ru-RU" sz="2900" dirty="0"/>
              <a:t> в размер на 3 790 лева  </a:t>
            </a:r>
            <a:r>
              <a:rPr lang="ru-RU" sz="2900" dirty="0" err="1"/>
              <a:t>бяха</a:t>
            </a:r>
            <a:r>
              <a:rPr lang="ru-RU" sz="2900" dirty="0"/>
              <a:t> </a:t>
            </a:r>
          </a:p>
          <a:p>
            <a:pPr marL="0" indent="0" algn="ctr">
              <a:buNone/>
            </a:pPr>
            <a:r>
              <a:rPr lang="ru-RU" sz="2900" dirty="0" err="1"/>
              <a:t>разходвани</a:t>
            </a:r>
            <a:r>
              <a:rPr lang="ru-RU" sz="2900" dirty="0"/>
              <a:t> за </a:t>
            </a:r>
            <a:r>
              <a:rPr lang="ru-RU" sz="2900" dirty="0" err="1"/>
              <a:t>закупуване</a:t>
            </a:r>
            <a:r>
              <a:rPr lang="ru-RU" sz="2900" dirty="0"/>
              <a:t> на:</a:t>
            </a:r>
          </a:p>
          <a:p>
            <a:pPr marL="0" indent="0">
              <a:buNone/>
            </a:pPr>
            <a:r>
              <a:rPr lang="ru-RU" sz="2900" dirty="0"/>
              <a:t>1. </a:t>
            </a:r>
            <a:r>
              <a:rPr lang="ru-RU" sz="2900" dirty="0" err="1"/>
              <a:t>Необходимата</a:t>
            </a:r>
            <a:r>
              <a:rPr lang="ru-RU" sz="2900" dirty="0"/>
              <a:t> техника за </a:t>
            </a:r>
            <a:r>
              <a:rPr lang="ru-RU" sz="2900" dirty="0" err="1"/>
              <a:t>провеждане</a:t>
            </a:r>
            <a:r>
              <a:rPr lang="ru-RU" sz="2900" dirty="0"/>
              <a:t> на </a:t>
            </a:r>
            <a:r>
              <a:rPr lang="ru-RU" sz="2900" dirty="0" err="1"/>
              <a:t>дейностите</a:t>
            </a:r>
            <a:r>
              <a:rPr lang="ru-RU" sz="2900" dirty="0"/>
              <a:t> по проекта: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900" dirty="0"/>
              <a:t>  </a:t>
            </a:r>
            <a:r>
              <a:rPr lang="ru-RU" sz="2900" dirty="0" err="1"/>
              <a:t>Компютър</a:t>
            </a:r>
            <a:r>
              <a:rPr lang="ru-RU" sz="2900" dirty="0"/>
              <a:t> с монитор   - 969, 60 </a:t>
            </a:r>
            <a:r>
              <a:rPr lang="ru-RU" sz="2900" dirty="0" err="1"/>
              <a:t>лв</a:t>
            </a:r>
            <a:r>
              <a:rPr lang="ru-RU" sz="29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900" dirty="0"/>
              <a:t>  Смарт </a:t>
            </a:r>
            <a:r>
              <a:rPr lang="ru-RU" sz="2900" dirty="0" err="1"/>
              <a:t>гривни</a:t>
            </a:r>
            <a:r>
              <a:rPr lang="ru-RU" sz="2900" dirty="0"/>
              <a:t> за </a:t>
            </a:r>
            <a:r>
              <a:rPr lang="ru-RU" sz="2900" dirty="0" err="1"/>
              <a:t>извършване</a:t>
            </a:r>
            <a:r>
              <a:rPr lang="ru-RU" sz="2900" dirty="0"/>
              <a:t> на </a:t>
            </a:r>
            <a:r>
              <a:rPr lang="ru-RU" sz="2900" dirty="0" err="1"/>
              <a:t>паралелни</a:t>
            </a:r>
            <a:r>
              <a:rPr lang="ru-RU" sz="2900" dirty="0"/>
              <a:t> </a:t>
            </a:r>
            <a:r>
              <a:rPr lang="ru-RU" sz="2900" dirty="0" err="1"/>
              <a:t>изследвания</a:t>
            </a:r>
            <a:r>
              <a:rPr lang="ru-RU" sz="2900" dirty="0"/>
              <a:t> - 3 </a:t>
            </a:r>
            <a:r>
              <a:rPr lang="ru-RU" sz="2900" dirty="0" err="1"/>
              <a:t>бр</a:t>
            </a:r>
            <a:r>
              <a:rPr lang="ru-RU" sz="2900" dirty="0"/>
              <a:t>. – 537, 01 </a:t>
            </a:r>
            <a:r>
              <a:rPr lang="ru-RU" sz="2900" dirty="0" err="1"/>
              <a:t>лв</a:t>
            </a:r>
            <a:r>
              <a:rPr lang="ru-RU" sz="29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900" dirty="0"/>
              <a:t>  </a:t>
            </a:r>
            <a:r>
              <a:rPr lang="ru-RU" sz="2900" dirty="0" err="1"/>
              <a:t>Камери</a:t>
            </a:r>
            <a:r>
              <a:rPr lang="ru-RU" sz="2900" dirty="0"/>
              <a:t> - 3бр.,  </a:t>
            </a:r>
            <a:r>
              <a:rPr lang="ru-RU" sz="2900" dirty="0" err="1"/>
              <a:t>инфрачервени</a:t>
            </a:r>
            <a:r>
              <a:rPr lang="ru-RU" sz="2900" dirty="0"/>
              <a:t> </a:t>
            </a:r>
            <a:r>
              <a:rPr lang="ru-RU" sz="2900" dirty="0" err="1"/>
              <a:t>термометри</a:t>
            </a:r>
            <a:r>
              <a:rPr lang="ru-RU" sz="2900" dirty="0"/>
              <a:t> - 2 </a:t>
            </a:r>
            <a:r>
              <a:rPr lang="ru-RU" sz="2900" dirty="0" err="1"/>
              <a:t>бр</a:t>
            </a:r>
            <a:r>
              <a:rPr lang="ru-RU" sz="2900" dirty="0"/>
              <a:t>., </a:t>
            </a:r>
            <a:r>
              <a:rPr lang="ru-RU" sz="2900" dirty="0" err="1"/>
              <a:t>апарати</a:t>
            </a:r>
            <a:r>
              <a:rPr lang="ru-RU" sz="2900" dirty="0"/>
              <a:t> за </a:t>
            </a:r>
            <a:r>
              <a:rPr lang="ru-RU" sz="2900" dirty="0" err="1"/>
              <a:t>кръвно</a:t>
            </a:r>
            <a:r>
              <a:rPr lang="ru-RU" sz="2900" dirty="0"/>
              <a:t> </a:t>
            </a:r>
            <a:r>
              <a:rPr lang="ru-RU" sz="2900" dirty="0" err="1"/>
              <a:t>налягане</a:t>
            </a:r>
            <a:r>
              <a:rPr lang="ru-RU" sz="2900" dirty="0"/>
              <a:t> - 2бр. -  общо за 567, 80 </a:t>
            </a:r>
            <a:r>
              <a:rPr lang="ru-RU" sz="2900" dirty="0" err="1"/>
              <a:t>лв</a:t>
            </a:r>
            <a:r>
              <a:rPr lang="ru-RU" sz="29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900" dirty="0"/>
              <a:t>  </a:t>
            </a:r>
            <a:r>
              <a:rPr lang="ru-RU" sz="2900" dirty="0" err="1"/>
              <a:t>Уреди</a:t>
            </a:r>
            <a:r>
              <a:rPr lang="ru-RU" sz="2900" dirty="0"/>
              <a:t> за </a:t>
            </a:r>
            <a:r>
              <a:rPr lang="ru-RU" sz="2900" dirty="0" err="1"/>
              <a:t>рехабилитация</a:t>
            </a:r>
            <a:r>
              <a:rPr lang="ru-RU" sz="2900" dirty="0"/>
              <a:t> – общо за 430 </a:t>
            </a:r>
            <a:r>
              <a:rPr lang="ru-RU" sz="2900" dirty="0" err="1"/>
              <a:t>лв</a:t>
            </a:r>
            <a:r>
              <a:rPr lang="ru-RU" sz="2900" dirty="0"/>
              <a:t>.</a:t>
            </a:r>
          </a:p>
          <a:p>
            <a:pPr marL="0" indent="0">
              <a:buNone/>
            </a:pPr>
            <a:r>
              <a:rPr lang="ru-RU" sz="2900" dirty="0"/>
              <a:t>2. </a:t>
            </a:r>
            <a:r>
              <a:rPr lang="ru-RU" sz="2900" dirty="0" err="1"/>
              <a:t>Канцеларски</a:t>
            </a:r>
            <a:r>
              <a:rPr lang="ru-RU" sz="2900" dirty="0"/>
              <a:t> </a:t>
            </a:r>
            <a:r>
              <a:rPr lang="ru-RU" sz="2900" dirty="0" err="1"/>
              <a:t>материали</a:t>
            </a:r>
            <a:r>
              <a:rPr lang="ru-RU" sz="2900" dirty="0"/>
              <a:t> и тонер </a:t>
            </a:r>
            <a:r>
              <a:rPr lang="ru-RU" sz="2900" dirty="0" err="1"/>
              <a:t>касета</a:t>
            </a:r>
            <a:r>
              <a:rPr lang="ru-RU" sz="2900" dirty="0"/>
              <a:t> – 112, 20 </a:t>
            </a:r>
            <a:r>
              <a:rPr lang="ru-RU" sz="2900" dirty="0" err="1"/>
              <a:t>лв</a:t>
            </a:r>
            <a:r>
              <a:rPr lang="ru-RU" sz="2900" dirty="0"/>
              <a:t>.</a:t>
            </a:r>
          </a:p>
          <a:p>
            <a:pPr marL="0" indent="0">
              <a:buNone/>
            </a:pPr>
            <a:r>
              <a:rPr lang="ru-RU" sz="2900" dirty="0"/>
              <a:t>3. Такси за  участие в  три конференции – 632, 49 </a:t>
            </a:r>
            <a:r>
              <a:rPr lang="ru-RU" sz="2900" dirty="0" err="1"/>
              <a:t>лв</a:t>
            </a:r>
            <a:r>
              <a:rPr lang="ru-RU" sz="2900" dirty="0"/>
              <a:t>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38745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B72195AE-B4B3-40F0-99F5-54FAE5C41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62" y="602237"/>
            <a:ext cx="11439330" cy="619835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>
                <a:solidFill>
                  <a:schemeClr val="accent6"/>
                </a:solidFill>
              </a:rPr>
              <a:t>1.</a:t>
            </a:r>
            <a:r>
              <a:rPr lang="bg-BG" sz="9600" dirty="0">
                <a:solidFill>
                  <a:schemeClr val="accent6"/>
                </a:solidFill>
              </a:rPr>
              <a:t> </a:t>
            </a:r>
            <a:r>
              <a:rPr lang="en-US" sz="9600" dirty="0" err="1"/>
              <a:t>Grozeva</a:t>
            </a:r>
            <a:r>
              <a:rPr lang="en-US" sz="9600" dirty="0"/>
              <a:t>. A., 2020.Opportunities of telerehabilitation in the conditions of a covid-19 pandemic. Knowledge -international </a:t>
            </a:r>
            <a:r>
              <a:rPr lang="en-US" sz="9600" dirty="0" err="1"/>
              <a:t>jurnal</a:t>
            </a:r>
            <a:r>
              <a:rPr lang="en-US" sz="9600" dirty="0"/>
              <a:t> vol 41, 3, ISSN -1857-923X, 509-512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accent6"/>
                </a:solidFill>
              </a:rPr>
              <a:t>2.</a:t>
            </a:r>
            <a:r>
              <a:rPr lang="bg-BG" sz="9600" dirty="0">
                <a:solidFill>
                  <a:schemeClr val="accent6"/>
                </a:solidFill>
              </a:rPr>
              <a:t> </a:t>
            </a:r>
            <a:r>
              <a:rPr lang="en-US" sz="9600" dirty="0" err="1"/>
              <a:t>Ribagin</a:t>
            </a:r>
            <a:r>
              <a:rPr lang="en-US" sz="9600" dirty="0"/>
              <a:t>, S., </a:t>
            </a:r>
            <a:r>
              <a:rPr lang="en-US" sz="9600" dirty="0" err="1"/>
              <a:t>Grozeva</a:t>
            </a:r>
            <a:r>
              <a:rPr lang="en-US" sz="9600" dirty="0"/>
              <a:t>, A.,2020. A possible use of a simple telerehabilitation program as an alternate form of traditional home-based exercise program for patients with socially significant diseases – A preliminary study. Knowledge -international jurnal,Vol.42.4, ISSN -1857-923X, 809-813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accent6"/>
                </a:solidFill>
              </a:rPr>
              <a:t>3.</a:t>
            </a:r>
            <a:r>
              <a:rPr lang="bg-BG" sz="9600" dirty="0">
                <a:solidFill>
                  <a:schemeClr val="accent6"/>
                </a:solidFill>
              </a:rPr>
              <a:t> </a:t>
            </a:r>
            <a:r>
              <a:rPr lang="en-US" sz="9600" dirty="0" err="1"/>
              <a:t>Ribagin</a:t>
            </a:r>
            <a:r>
              <a:rPr lang="en-US" sz="9600" dirty="0"/>
              <a:t>, S., </a:t>
            </a:r>
            <a:r>
              <a:rPr lang="en-US" sz="9600" dirty="0" err="1"/>
              <a:t>Grozeva</a:t>
            </a:r>
            <a:r>
              <a:rPr lang="en-US" sz="9600" dirty="0"/>
              <a:t>, A., Popova, G.,2020, Generalized Net Model of Telerehabilitation program for patients with socially significant diseases, post-conference proceedings of </a:t>
            </a:r>
            <a:r>
              <a:rPr lang="en-US" sz="8000" dirty="0"/>
              <a:t>INTERNATIONAL SYMPOSIUM ON BIOINFORMATICS AND BIOMEDICINE </a:t>
            </a:r>
            <a:r>
              <a:rPr lang="en-US" sz="9600" dirty="0"/>
              <a:t>"Bioifomed'2020, October 8-10, 2020 </a:t>
            </a:r>
            <a:r>
              <a:rPr lang="en-US" sz="9600" dirty="0" err="1"/>
              <a:t>Burgas</a:t>
            </a:r>
            <a:r>
              <a:rPr lang="en-US" sz="9600" dirty="0"/>
              <a:t>, Bulgaria, Springer book series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accent6"/>
                </a:solidFill>
              </a:rPr>
              <a:t>4.</a:t>
            </a:r>
            <a:r>
              <a:rPr lang="bg-BG" sz="9600" dirty="0">
                <a:solidFill>
                  <a:schemeClr val="accent6"/>
                </a:solidFill>
              </a:rPr>
              <a:t> </a:t>
            </a:r>
            <a:r>
              <a:rPr lang="en-US" sz="9600" dirty="0" err="1"/>
              <a:t>Ribagin</a:t>
            </a:r>
            <a:r>
              <a:rPr lang="en-US" sz="9600" dirty="0"/>
              <a:t>, S., 2020. Possible application of Generalized Nets in Telemedicine Screening of Corona Virus Disease 2019 (COVID-19), post-conference proceedings of </a:t>
            </a:r>
            <a:r>
              <a:rPr lang="en-US" sz="8000" dirty="0"/>
              <a:t>INTERNATIONAL SYMPOSIUM ON BIOINFORMATICS AND BIOMEDICINE </a:t>
            </a:r>
            <a:r>
              <a:rPr lang="en-US" sz="9600" dirty="0"/>
              <a:t>"Bioifomed'2020, October 8-10, 2020 </a:t>
            </a:r>
            <a:r>
              <a:rPr lang="en-US" sz="9600" dirty="0" err="1"/>
              <a:t>Burgas</a:t>
            </a:r>
            <a:r>
              <a:rPr lang="en-US" sz="9600" dirty="0"/>
              <a:t>, Bulgaria, Springer book series</a:t>
            </a:r>
          </a:p>
          <a:p>
            <a:endParaRPr lang="en-US" sz="6800" dirty="0"/>
          </a:p>
          <a:p>
            <a:endParaRPr lang="bg-BG" dirty="0"/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xmlns="" id="{42EAFADD-3A18-4E9A-8D53-92A1C4BB6F99}"/>
              </a:ext>
            </a:extLst>
          </p:cNvPr>
          <p:cNvSpPr txBox="1"/>
          <p:nvPr/>
        </p:nvSpPr>
        <p:spPr>
          <a:xfrm>
            <a:off x="1" y="57406"/>
            <a:ext cx="12192000" cy="544830"/>
          </a:xfrm>
          <a:prstGeom prst="roundRect">
            <a:avLst/>
          </a:prstGeom>
          <a:solidFill>
            <a:srgbClr val="A5644E">
              <a:lumMod val="40000"/>
              <a:lumOff val="60000"/>
            </a:srgb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600" b="1" i="0" u="none" strike="noStrike" kern="0" cap="none" spc="0" normalizeH="0" baseline="0" noProof="0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НАУЧНИ ПУБЛИКАЦИИ ПО ТЕМАТА НА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52907533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ия">
  <a:themeElements>
    <a:clrScheme name="Червено-виолетово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Галери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и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TM03457510[[fn=Аромат]]</Template>
  <TotalTime>255</TotalTime>
  <Words>625</Words>
  <Application>Microsoft Office PowerPoint</Application>
  <PresentationFormat>По избор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7" baseType="lpstr">
      <vt:lpstr>Галерия</vt:lpstr>
      <vt:lpstr>Презентация на PowerPoint</vt:lpstr>
      <vt:lpstr>Научен колектив на проекта: </vt:lpstr>
      <vt:lpstr>Участие на студенти:</vt:lpstr>
      <vt:lpstr>Задачи на проекта, изпълнени през първата година: </vt:lpstr>
      <vt:lpstr>ФИНАНСОВ ОТЧЕТ  за първи етап на проекта - 2020 г.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Gergana</dc:creator>
  <cp:lastModifiedBy>MK</cp:lastModifiedBy>
  <cp:revision>23</cp:revision>
  <dcterms:created xsi:type="dcterms:W3CDTF">2020-12-02T13:20:59Z</dcterms:created>
  <dcterms:modified xsi:type="dcterms:W3CDTF">2020-12-03T07:19:09Z</dcterms:modified>
</cp:coreProperties>
</file>