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67" r:id="rId5"/>
    <p:sldId id="261" r:id="rId6"/>
    <p:sldId id="293" r:id="rId7"/>
    <p:sldId id="262" r:id="rId8"/>
    <p:sldId id="270" r:id="rId9"/>
    <p:sldId id="27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c.-Koprinarov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8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3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1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7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79768-83BB-4C15-B86C-9B9F31FCCBE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0C21-D2AC-4311-9694-133B828C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380999"/>
          </a:xfrm>
        </p:spPr>
        <p:txBody>
          <a:bodyPr>
            <a:normAutofit fontScale="90000"/>
          </a:bodyPr>
          <a:lstStyle/>
          <a:p>
            <a:r>
              <a:rPr lang="bg-BG" sz="3200" i="1" dirty="0" smtClean="0">
                <a:solidFill>
                  <a:srgbClr val="4F81BD"/>
                </a:solidFill>
              </a:rPr>
              <a:t>           Университет </a:t>
            </a:r>
            <a:r>
              <a:rPr lang="bg-BG" sz="3200" i="1" dirty="0">
                <a:solidFill>
                  <a:srgbClr val="4F81BD"/>
                </a:solidFill>
              </a:rPr>
              <a:t>„Проф. д-р Асен Златаров“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772400" cy="5181600"/>
          </a:xfrm>
        </p:spPr>
        <p:txBody>
          <a:bodyPr>
            <a:normAutofit/>
          </a:bodyPr>
          <a:lstStyle/>
          <a:p>
            <a:r>
              <a:rPr lang="bg-BG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НАУЧЕН ОТЧЕТ </a:t>
            </a:r>
            <a:endParaRPr lang="bg-BG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периода на 1-вата година  </a:t>
            </a:r>
            <a:endParaRPr lang="bg-BG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ИЗВЪРШЕНАТА РАБОТА  </a:t>
            </a:r>
            <a:endParaRPr lang="bg-BG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bg-BG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5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ПРОЕКТ: них-439/2020, </a:t>
            </a:r>
            <a:endParaRPr lang="bg-BG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5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ТЕМА: </a:t>
            </a:r>
            <a:r>
              <a:rPr lang="ru-RU" sz="25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"МОНИТОРИНГ НА УСТОЙЧИВОСТТА НА ВИНЕНИЯ ТУРИЗЪМ В ЮГОИЗТОЧЕН РЕГИОН ЗА ПЛАНИРАНЕ ОТ НИВО 2 - БЪЛГАРИЯ</a:t>
            </a:r>
            <a:r>
              <a:rPr lang="bg-BG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bg-BG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cap="all" dirty="0"/>
              <a:t> </a:t>
            </a:r>
            <a:endParaRPr lang="bg-BG" sz="16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2300" b="1" cap="all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2300" b="1" cap="all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РЪКОВОДИТЕЛ:  </a:t>
            </a:r>
            <a:r>
              <a:rPr lang="bg-BG" sz="2300" b="1" i="1" cap="all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ДОЦ.  д-р </a:t>
            </a:r>
            <a:r>
              <a:rPr lang="bg-BG" sz="2300" b="1" i="1" cap="all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веселина</a:t>
            </a:r>
            <a:r>
              <a:rPr lang="bg-BG" sz="2300" b="1" i="1" cap="all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2300" b="1" i="1" cap="all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атанасова</a:t>
            </a:r>
            <a:endParaRPr lang="bg-BG" sz="2300" dirty="0">
              <a:ea typeface="Calibri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bg-BG" sz="1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bg-BG" sz="1800" dirty="0">
              <a:ea typeface="Calibri"/>
              <a:cs typeface="Times New Roman"/>
            </a:endParaRPr>
          </a:p>
          <a:p>
            <a:pPr lvl="0" algn="l"/>
            <a:endParaRPr lang="ru-RU" sz="15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6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i="1" dirty="0" smtClean="0">
                <a:solidFill>
                  <a:srgbClr val="1F497D"/>
                </a:solidFill>
              </a:rPr>
              <a:t>            </a:t>
            </a:r>
            <a:r>
              <a:rPr lang="bg-BG" sz="3200" i="1" dirty="0" smtClean="0">
                <a:solidFill>
                  <a:srgbClr val="1F497D"/>
                </a:solidFill>
              </a:rPr>
              <a:t>Университет </a:t>
            </a:r>
            <a:r>
              <a:rPr lang="bg-BG" sz="3200" i="1" dirty="0">
                <a:solidFill>
                  <a:srgbClr val="1F497D"/>
                </a:solidFill>
              </a:rPr>
              <a:t>„Проф. д-р Асен Златаров“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lvl="0" indent="0" algn="ctr">
              <a:buNone/>
            </a:pPr>
            <a:endParaRPr lang="bg-BG" dirty="0" smtClean="0">
              <a:solidFill>
                <a:srgbClr val="4F81BD"/>
              </a:solidFill>
            </a:endParaRPr>
          </a:p>
          <a:p>
            <a:pPr marL="0" lvl="0" indent="0" algn="ctr">
              <a:buNone/>
            </a:pPr>
            <a:endParaRPr lang="bg-BG" dirty="0">
              <a:solidFill>
                <a:srgbClr val="4F81BD"/>
              </a:solidFill>
            </a:endParaRPr>
          </a:p>
          <a:p>
            <a:pPr marL="0" lvl="0" indent="0" algn="ctr">
              <a:buNone/>
            </a:pPr>
            <a:endParaRPr lang="bg-BG" dirty="0" smtClean="0">
              <a:solidFill>
                <a:srgbClr val="4F81BD"/>
              </a:solidFill>
            </a:endParaRPr>
          </a:p>
          <a:p>
            <a:pPr marL="0" lvl="0" indent="0" algn="ctr">
              <a:buNone/>
            </a:pPr>
            <a:r>
              <a:rPr lang="bg-BG" b="1" dirty="0" smtClean="0">
                <a:solidFill>
                  <a:srgbClr val="4F81BD"/>
                </a:solidFill>
              </a:rPr>
              <a:t>БЛАГОДАРЯ </a:t>
            </a:r>
            <a:r>
              <a:rPr lang="bg-BG" b="1" dirty="0">
                <a:solidFill>
                  <a:srgbClr val="4F81BD"/>
                </a:solidFill>
              </a:rPr>
              <a:t>ЗА </a:t>
            </a:r>
            <a:r>
              <a:rPr lang="bg-BG" b="1" dirty="0" smtClean="0">
                <a:solidFill>
                  <a:srgbClr val="4F81BD"/>
                </a:solidFill>
              </a:rPr>
              <a:t>ВНИМАНИЕТО </a:t>
            </a:r>
            <a:endParaRPr lang="en-US" b="1" dirty="0">
              <a:solidFill>
                <a:srgbClr val="4F81BD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7" y="-37289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4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bg-BG" sz="3200" i="1" dirty="0">
                <a:solidFill>
                  <a:schemeClr val="accent1"/>
                </a:solidFill>
              </a:rPr>
              <a:t>Университет „Проф. д-р Асен Златаров“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bg-BG" sz="3600" b="1" i="1" dirty="0" smtClean="0">
                <a:solidFill>
                  <a:schemeClr val="accent6"/>
                </a:solidFill>
              </a:rPr>
              <a:t>Срок на проекта : 2 години</a:t>
            </a:r>
          </a:p>
          <a:p>
            <a:pPr marL="0" lvl="0" indent="0" algn="ctr">
              <a:buNone/>
            </a:pPr>
            <a:r>
              <a:rPr lang="bg-BG" sz="3600" b="1" i="1" dirty="0" smtClean="0">
                <a:solidFill>
                  <a:prstClr val="black"/>
                </a:solidFill>
              </a:rPr>
              <a:t>Научен колектив:</a:t>
            </a:r>
            <a:endParaRPr lang="bg-BG" sz="36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Доц</a:t>
            </a:r>
            <a:r>
              <a:rPr lang="ru-RU" dirty="0"/>
              <a:t>. д-р </a:t>
            </a:r>
            <a:r>
              <a:rPr lang="ru-RU" dirty="0" err="1"/>
              <a:t>Веселина</a:t>
            </a:r>
            <a:r>
              <a:rPr lang="ru-RU" dirty="0"/>
              <a:t> Иванова </a:t>
            </a:r>
            <a:r>
              <a:rPr lang="ru-RU" dirty="0" err="1" smtClean="0"/>
              <a:t>Атанасова</a:t>
            </a:r>
            <a:r>
              <a:rPr lang="ru-RU" dirty="0" smtClean="0"/>
              <a:t> – </a:t>
            </a:r>
            <a:r>
              <a:rPr lang="ru-RU" b="1" i="1" dirty="0" err="1" smtClean="0"/>
              <a:t>ръководител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Проф</a:t>
            </a:r>
            <a:r>
              <a:rPr lang="ru-RU" dirty="0"/>
              <a:t>. </a:t>
            </a:r>
            <a:r>
              <a:rPr lang="ru-RU" dirty="0" err="1"/>
              <a:t>Братой</a:t>
            </a:r>
            <a:r>
              <a:rPr lang="ru-RU" dirty="0"/>
              <a:t> Георгиев </a:t>
            </a:r>
            <a:r>
              <a:rPr lang="ru-RU" dirty="0" err="1"/>
              <a:t>Копринаров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Проф</a:t>
            </a:r>
            <a:r>
              <a:rPr lang="ru-RU" dirty="0"/>
              <a:t>. </a:t>
            </a:r>
            <a:r>
              <a:rPr lang="ru-RU" dirty="0" err="1"/>
              <a:t>Стоян</a:t>
            </a:r>
            <a:r>
              <a:rPr lang="ru-RU" dirty="0"/>
              <a:t> Петков </a:t>
            </a:r>
            <a:r>
              <a:rPr lang="ru-RU" dirty="0" smtClean="0"/>
              <a:t>Маринов</a:t>
            </a:r>
          </a:p>
          <a:p>
            <a:pPr marL="0" indent="0">
              <a:buNone/>
            </a:pPr>
            <a:r>
              <a:rPr lang="ru-RU" dirty="0"/>
              <a:t>Доц. Николай </a:t>
            </a:r>
            <a:r>
              <a:rPr lang="ru-RU" dirty="0" err="1"/>
              <a:t>Милчев</a:t>
            </a:r>
            <a:r>
              <a:rPr lang="ru-RU" dirty="0"/>
              <a:t> </a:t>
            </a:r>
            <a:r>
              <a:rPr lang="ru-RU" dirty="0" smtClean="0"/>
              <a:t>Милев</a:t>
            </a:r>
          </a:p>
          <a:p>
            <a:pPr marL="0" indent="0">
              <a:buNone/>
            </a:pPr>
            <a:r>
              <a:rPr lang="ru-RU" dirty="0" smtClean="0"/>
              <a:t>Ас</a:t>
            </a:r>
            <a:r>
              <a:rPr lang="ru-RU" dirty="0"/>
              <a:t>. </a:t>
            </a:r>
            <a:r>
              <a:rPr lang="ru-RU" dirty="0" err="1"/>
              <a:t>Христо</a:t>
            </a:r>
            <a:r>
              <a:rPr lang="ru-RU" dirty="0"/>
              <a:t> Георгиев </a:t>
            </a:r>
            <a:r>
              <a:rPr lang="ru-RU" dirty="0" err="1" smtClean="0"/>
              <a:t>Георгиев</a:t>
            </a:r>
            <a:r>
              <a:rPr lang="ru-RU" dirty="0" smtClean="0"/>
              <a:t> – докторант в ТУ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Студенти</a:t>
            </a:r>
            <a:r>
              <a:rPr lang="ru-RU" dirty="0" smtClean="0"/>
              <a:t> - 30 </a:t>
            </a:r>
            <a:r>
              <a:rPr lang="ru-RU" dirty="0" err="1"/>
              <a:t>бр</a:t>
            </a:r>
            <a:r>
              <a:rPr lang="ru-RU" dirty="0"/>
              <a:t>., Спец. </a:t>
            </a:r>
            <a:r>
              <a:rPr lang="ru-RU" dirty="0" smtClean="0"/>
              <a:t>«</a:t>
            </a:r>
            <a:r>
              <a:rPr lang="ru-RU" dirty="0" err="1" smtClean="0"/>
              <a:t>Туризъм</a:t>
            </a:r>
            <a:r>
              <a:rPr lang="ru-RU" dirty="0" smtClean="0"/>
              <a:t>»</a:t>
            </a:r>
            <a:endParaRPr lang="ru-RU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7" y="76200"/>
            <a:ext cx="120785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4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       </a:t>
            </a:r>
            <a:r>
              <a:rPr lang="bg-BG" sz="3200" i="1" dirty="0" smtClean="0">
                <a:solidFill>
                  <a:schemeClr val="accent1"/>
                </a:solidFill>
              </a:rPr>
              <a:t>Университет </a:t>
            </a:r>
            <a:r>
              <a:rPr lang="bg-BG" sz="3200" i="1" dirty="0">
                <a:solidFill>
                  <a:schemeClr val="accent1"/>
                </a:solidFill>
              </a:rPr>
              <a:t>„Проф. д-р Асен Златаров“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b="1" dirty="0" smtClean="0">
                <a:solidFill>
                  <a:schemeClr val="accent6"/>
                </a:solidFill>
              </a:rPr>
              <a:t>Основна цел: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b="1" dirty="0"/>
              <a:t>И</a:t>
            </a:r>
            <a:r>
              <a:rPr lang="bg-BG" b="1" dirty="0" smtClean="0"/>
              <a:t>звършване </a:t>
            </a:r>
            <a:r>
              <a:rPr lang="bg-BG" b="1" dirty="0"/>
              <a:t>на мониторинг на винения туризъм в югоизточен  регион на България,</a:t>
            </a:r>
            <a:r>
              <a:rPr lang="bg-BG" dirty="0"/>
              <a:t> предизвикан от </a:t>
            </a:r>
            <a:r>
              <a:rPr lang="bg-BG" dirty="0" smtClean="0"/>
              <a:t>:</a:t>
            </a:r>
          </a:p>
          <a:p>
            <a:pPr algn="just">
              <a:spcBef>
                <a:spcPts val="0"/>
              </a:spcBef>
            </a:pPr>
            <a:r>
              <a:rPr lang="bg-BG" dirty="0" smtClean="0"/>
              <a:t>промени </a:t>
            </a:r>
            <a:r>
              <a:rPr lang="bg-BG" dirty="0"/>
              <a:t>в потребителските нагласи</a:t>
            </a:r>
            <a:r>
              <a:rPr lang="bg-BG" dirty="0" smtClean="0"/>
              <a:t>,</a:t>
            </a:r>
          </a:p>
          <a:p>
            <a:pPr algn="just">
              <a:spcBef>
                <a:spcPts val="0"/>
              </a:spcBef>
            </a:pPr>
            <a:r>
              <a:rPr lang="bg-BG" dirty="0" smtClean="0"/>
              <a:t> </a:t>
            </a:r>
            <a:r>
              <a:rPr lang="bg-BG" dirty="0"/>
              <a:t>инфраструктурни проблеми, </a:t>
            </a:r>
            <a:endParaRPr lang="bg-BG" dirty="0" smtClean="0"/>
          </a:p>
          <a:p>
            <a:pPr algn="just">
              <a:spcBef>
                <a:spcPts val="0"/>
              </a:spcBef>
            </a:pPr>
            <a:r>
              <a:rPr lang="bg-BG" dirty="0" smtClean="0"/>
              <a:t>проблеми </a:t>
            </a:r>
            <a:r>
              <a:rPr lang="bg-BG" dirty="0"/>
              <a:t>на базата и въздействие на глобални кризисни </a:t>
            </a:r>
            <a:r>
              <a:rPr lang="bg-BG" dirty="0" smtClean="0"/>
              <a:t>явления и др.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g-BG" b="1" dirty="0" smtClean="0">
                <a:solidFill>
                  <a:schemeClr val="accent6"/>
                </a:solidFill>
              </a:rPr>
              <a:t>Резултат: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b="1" dirty="0"/>
              <a:t>П</a:t>
            </a:r>
            <a:r>
              <a:rPr lang="bg-BG" b="1" dirty="0" smtClean="0"/>
              <a:t>овишаване </a:t>
            </a:r>
            <a:r>
              <a:rPr lang="bg-BG" b="1" dirty="0"/>
              <a:t>устойчивостта на развитието на туристическия </a:t>
            </a:r>
            <a:r>
              <a:rPr lang="bg-BG" b="1" dirty="0" smtClean="0"/>
              <a:t>сектор, в частност винения туризъм. </a:t>
            </a:r>
            <a:endParaRPr lang="bg-BG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5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        </a:t>
            </a:r>
            <a:r>
              <a:rPr lang="bg-BG" sz="3200" i="1" dirty="0" smtClean="0">
                <a:solidFill>
                  <a:schemeClr val="accent1"/>
                </a:solidFill>
              </a:rPr>
              <a:t>Университет </a:t>
            </a:r>
            <a:r>
              <a:rPr lang="bg-BG" sz="3200" i="1" dirty="0">
                <a:solidFill>
                  <a:schemeClr val="accent1"/>
                </a:solidFill>
              </a:rPr>
              <a:t>„Проф. д-р Асен Златаров“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Изпълнение на конкретни </a:t>
            </a:r>
            <a:r>
              <a:rPr lang="bg-BG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bg-BG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g-BG" sz="2400" dirty="0"/>
          </a:p>
          <a:p>
            <a:pPr lvl="0"/>
            <a:r>
              <a:rPr lang="bg-BG" sz="2400" dirty="0"/>
              <a:t>Разработване на методология за измерване, анализ и оценка за развитието на винения туризъм в Югоизточен регион</a:t>
            </a:r>
            <a:r>
              <a:rPr lang="en-US" sz="2400" dirty="0"/>
              <a:t>;</a:t>
            </a:r>
            <a:endParaRPr lang="bg-BG" sz="2400" dirty="0"/>
          </a:p>
          <a:p>
            <a:pPr lvl="0"/>
            <a:r>
              <a:rPr lang="bg-BG" sz="2400" dirty="0"/>
              <a:t>Сформиране на научно-изследователски екипи и инструктаж за провеждане на теренни проучвания и интервюта;</a:t>
            </a:r>
          </a:p>
          <a:p>
            <a:pPr lvl="0"/>
            <a:r>
              <a:rPr lang="bg-BG" sz="2400" dirty="0"/>
              <a:t>Разпределение на задачите по екипи</a:t>
            </a:r>
            <a:r>
              <a:rPr lang="en-US" sz="2400" dirty="0"/>
              <a:t>;</a:t>
            </a:r>
            <a:endParaRPr lang="bg-BG" sz="2400" dirty="0"/>
          </a:p>
          <a:p>
            <a:pPr lvl="0"/>
            <a:r>
              <a:rPr lang="bg-BG" sz="2400" dirty="0"/>
              <a:t>Определяне на конкретните обекти</a:t>
            </a:r>
            <a:r>
              <a:rPr lang="en-US" sz="2400" dirty="0"/>
              <a:t>;</a:t>
            </a:r>
            <a:endParaRPr lang="bg-BG" sz="2400" dirty="0"/>
          </a:p>
          <a:p>
            <a:pPr lvl="0"/>
            <a:r>
              <a:rPr lang="bg-BG" sz="2400" dirty="0"/>
              <a:t>Разпространение на анкетните карти по конкретните </a:t>
            </a:r>
            <a:r>
              <a:rPr lang="bg-BG" sz="2400" dirty="0" err="1"/>
              <a:t>винарни</a:t>
            </a:r>
            <a:r>
              <a:rPr lang="bg-BG" sz="2400" dirty="0"/>
              <a:t>, обект на изследването</a:t>
            </a:r>
            <a:r>
              <a:rPr lang="en-US" sz="2400" dirty="0"/>
              <a:t>;</a:t>
            </a:r>
            <a:endParaRPr lang="bg-BG" sz="2400" dirty="0"/>
          </a:p>
          <a:p>
            <a:pPr lvl="0"/>
            <a:r>
              <a:rPr lang="bg-BG" sz="2400" dirty="0"/>
              <a:t>Проведени са дискусионни срещи с екипите за оценка на резултатите от изследването.</a:t>
            </a:r>
          </a:p>
          <a:p>
            <a:pPr marL="0" indent="0">
              <a:buNone/>
            </a:pPr>
            <a:r>
              <a:rPr lang="bg-BG" sz="2400" b="1" i="1" dirty="0"/>
              <a:t>Извършените задачи са в съответствие с планираните дейности от работната програма и в рамките на предвидените финансови средства по план-сметка за 2020г. </a:t>
            </a:r>
            <a:endParaRPr lang="bg-BG" sz="2400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effectLst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0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3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      </a:t>
            </a:r>
            <a:r>
              <a:rPr lang="bg-BG" sz="3200" i="1" dirty="0" smtClean="0">
                <a:solidFill>
                  <a:schemeClr val="accent1"/>
                </a:solidFill>
              </a:rPr>
              <a:t>Университет </a:t>
            </a:r>
            <a:r>
              <a:rPr lang="bg-BG" sz="3200" i="1" dirty="0">
                <a:solidFill>
                  <a:schemeClr val="accent1"/>
                </a:solidFill>
              </a:rPr>
              <a:t>„Проф. д-р Асен Златаров“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bg-BG" b="1" dirty="0" smtClean="0">
                <a:solidFill>
                  <a:schemeClr val="accent6"/>
                </a:solidFill>
              </a:rPr>
              <a:t>Фундаментално-научни </a:t>
            </a:r>
            <a:r>
              <a:rPr lang="bg-BG" b="1" dirty="0">
                <a:solidFill>
                  <a:schemeClr val="accent6"/>
                </a:solidFill>
              </a:rPr>
              <a:t>приноси</a:t>
            </a:r>
            <a:r>
              <a:rPr lang="en-US" b="1" dirty="0" smtClean="0">
                <a:solidFill>
                  <a:schemeClr val="accent6"/>
                </a:solidFill>
              </a:rPr>
              <a:t>:</a:t>
            </a:r>
            <a:endParaRPr lang="bg-BG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bg-BG" b="1" dirty="0">
              <a:solidFill>
                <a:schemeClr val="accent6"/>
              </a:solidFill>
            </a:endParaRPr>
          </a:p>
          <a:p>
            <a:pPr lvl="0"/>
            <a:r>
              <a:rPr lang="bg-BG" b="1" dirty="0"/>
              <a:t>Разкриване и развитие на теоретичните аспекти на понятийния апарат на винения туризъм.   </a:t>
            </a:r>
          </a:p>
          <a:p>
            <a:pPr lvl="0"/>
            <a:r>
              <a:rPr lang="bg-BG" b="1" dirty="0"/>
              <a:t>Проектиран модел за мониторинг на устойчивостта на винения туризъм.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7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      </a:t>
            </a:r>
            <a:r>
              <a:rPr lang="bg-BG" sz="3200" i="1" dirty="0" smtClean="0">
                <a:solidFill>
                  <a:schemeClr val="accent1"/>
                </a:solidFill>
              </a:rPr>
              <a:t>Университет </a:t>
            </a:r>
            <a:r>
              <a:rPr lang="bg-BG" sz="3200" i="1" dirty="0">
                <a:solidFill>
                  <a:schemeClr val="accent1"/>
                </a:solidFill>
              </a:rPr>
              <a:t>„Проф. д-р Асен Златаров“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bg-BG" sz="4300" b="1" dirty="0">
                <a:solidFill>
                  <a:schemeClr val="accent6"/>
                </a:solidFill>
              </a:rPr>
              <a:t>Научно-приложни приноси</a:t>
            </a:r>
            <a:r>
              <a:rPr lang="en-US" sz="4300" b="1" dirty="0">
                <a:solidFill>
                  <a:schemeClr val="accent6"/>
                </a:solidFill>
              </a:rPr>
              <a:t>:</a:t>
            </a:r>
            <a:endParaRPr lang="bg-BG" sz="4300" b="1" dirty="0">
              <a:solidFill>
                <a:schemeClr val="accent6"/>
              </a:solidFill>
            </a:endParaRPr>
          </a:p>
          <a:p>
            <a:pPr lvl="0"/>
            <a:r>
              <a:rPr lang="bg-BG" sz="3300" b="1" i="1" dirty="0"/>
              <a:t>Формулиран стратегически приоритет и насоки за изграждане и развитие на винен туризъм</a:t>
            </a:r>
            <a:r>
              <a:rPr lang="bg-BG" sz="3300" i="1" dirty="0"/>
              <a:t>,</a:t>
            </a:r>
            <a:r>
              <a:rPr lang="bg-BG" sz="3300" dirty="0"/>
              <a:t> с цел постигане на устойчивост в сектора на анализирания регион</a:t>
            </a:r>
            <a:r>
              <a:rPr lang="en-US" sz="3300" dirty="0"/>
              <a:t>; </a:t>
            </a:r>
            <a:endParaRPr lang="bg-BG" sz="3300" dirty="0"/>
          </a:p>
          <a:p>
            <a:pPr lvl="0"/>
            <a:r>
              <a:rPr lang="bg-BG" sz="3300" b="1" i="1" dirty="0"/>
              <a:t>Модел за оценка на общата удовлетвореност на клиентите на организацията, развиваща винен туризъм</a:t>
            </a:r>
            <a:r>
              <a:rPr lang="en-US" sz="3300" b="1" i="1" dirty="0"/>
              <a:t>;</a:t>
            </a:r>
            <a:endParaRPr lang="bg-BG" sz="3300" dirty="0"/>
          </a:p>
          <a:p>
            <a:pPr lvl="0"/>
            <a:r>
              <a:rPr lang="bg-BG" sz="3300" b="1" i="1" dirty="0"/>
              <a:t>Конструиран е  конкретен въпросник за оценка проблемите на потребителите на продукта на винения туризъм</a:t>
            </a:r>
            <a:r>
              <a:rPr lang="en-US" sz="3300" b="1" i="1" dirty="0"/>
              <a:t>;</a:t>
            </a:r>
            <a:endParaRPr lang="bg-BG" sz="3300" dirty="0"/>
          </a:p>
          <a:p>
            <a:pPr lvl="0"/>
            <a:r>
              <a:rPr lang="bg-BG" sz="3300" b="1" i="1" dirty="0"/>
              <a:t>На основата на „модел на Кано“ е разработена конкретна анкета за оценка удовлетвореността на клиентите на конкретен туристически обект</a:t>
            </a:r>
            <a:r>
              <a:rPr lang="en-US" sz="3300" b="1" i="1" dirty="0"/>
              <a:t>;</a:t>
            </a:r>
            <a:endParaRPr lang="bg-BG" sz="3300" dirty="0"/>
          </a:p>
          <a:p>
            <a:pPr lvl="0"/>
            <a:r>
              <a:rPr lang="bg-BG" sz="3300" b="1" i="1" dirty="0"/>
              <a:t>На база оценката от изследването са разработени стратегии за изграждане на продуктов и фирмен туристически </a:t>
            </a:r>
            <a:r>
              <a:rPr lang="bg-BG" sz="3300" b="1" i="1" dirty="0" err="1"/>
              <a:t>бранд</a:t>
            </a:r>
            <a:r>
              <a:rPr lang="bg-BG" sz="3300" dirty="0"/>
              <a:t>“.</a:t>
            </a:r>
          </a:p>
          <a:p>
            <a:pPr marL="0" indent="0" algn="ctr">
              <a:buNone/>
            </a:pPr>
            <a:endParaRPr lang="bg-BG" b="1" dirty="0" smtClean="0">
              <a:solidFill>
                <a:schemeClr val="accent6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       </a:t>
            </a:r>
            <a:r>
              <a:rPr lang="bg-BG" sz="3200" i="1" dirty="0" smtClean="0">
                <a:solidFill>
                  <a:schemeClr val="accent1"/>
                </a:solidFill>
              </a:rPr>
              <a:t>Университет </a:t>
            </a:r>
            <a:r>
              <a:rPr lang="bg-BG" sz="3200" i="1" dirty="0">
                <a:solidFill>
                  <a:schemeClr val="accent1"/>
                </a:solidFill>
              </a:rPr>
              <a:t>„Проф. д-р Асен Златаров“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2800" b="1" i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bg-BG" b="1" i="1" dirty="0" smtClean="0">
                <a:solidFill>
                  <a:schemeClr val="accent6"/>
                </a:solidFill>
              </a:rPr>
              <a:t>Отчетени </a:t>
            </a:r>
            <a:r>
              <a:rPr lang="bg-BG" b="1" i="1" dirty="0">
                <a:solidFill>
                  <a:schemeClr val="accent6"/>
                </a:solidFill>
              </a:rPr>
              <a:t>са научни резултати с публикации</a:t>
            </a:r>
            <a:r>
              <a:rPr lang="bg-BG" dirty="0">
                <a:solidFill>
                  <a:schemeClr val="accent6"/>
                </a:solidFill>
              </a:rPr>
              <a:t> в международна научна конференция:</a:t>
            </a:r>
          </a:p>
          <a:p>
            <a:pPr marL="0" lvl="0" indent="0" algn="ctr">
              <a:buNone/>
            </a:pPr>
            <a:r>
              <a:rPr lang="bg-BG" sz="2800" b="1" dirty="0" smtClean="0"/>
              <a:t>„</a:t>
            </a:r>
            <a:r>
              <a:rPr lang="bg-BG" sz="2800" b="1" dirty="0"/>
              <a:t>ПРЕДПОСТАВКИ ЗА УСТОЙЧИВО РАЗВИТИЕ НА ВИНЕН ТУРИЗЪМ В ЮГОИЗТОЧЕН РЕГИОН ЗА ПЛАНИРАНЕ ОТ НИВО 2“ – ИУ –Варна, 2020 </a:t>
            </a:r>
            <a:r>
              <a:rPr lang="bg-BG" sz="2800" i="1" dirty="0"/>
              <a:t>/подаден доклад, под печат/</a:t>
            </a:r>
            <a:endParaRPr lang="bg-BG" sz="28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3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1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             </a:t>
            </a:r>
            <a:r>
              <a:rPr lang="bg-BG" sz="3200" i="1" dirty="0" smtClean="0">
                <a:solidFill>
                  <a:schemeClr val="accent1"/>
                </a:solidFill>
              </a:rPr>
              <a:t>Университет </a:t>
            </a:r>
            <a:r>
              <a:rPr lang="bg-BG" sz="3200" i="1" dirty="0">
                <a:solidFill>
                  <a:schemeClr val="accent1"/>
                </a:solidFill>
              </a:rPr>
              <a:t>„Проф. д-р Асен Златаров“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39824"/>
            <a:ext cx="7315200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7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2"/>
                </a:solidFill>
              </a:rPr>
              <a:t>      </a:t>
            </a:r>
            <a:r>
              <a:rPr lang="bg-BG" sz="3200" i="1" dirty="0" smtClean="0">
                <a:solidFill>
                  <a:schemeClr val="tx2"/>
                </a:solidFill>
              </a:rPr>
              <a:t>Университет </a:t>
            </a:r>
            <a:r>
              <a:rPr lang="bg-BG" sz="3200" i="1" dirty="0">
                <a:solidFill>
                  <a:schemeClr val="tx2"/>
                </a:solidFill>
              </a:rPr>
              <a:t>„Проф. д-р Асен Златаров“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latin typeface="Verdana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" y="0"/>
            <a:ext cx="12065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3" y="1139825"/>
            <a:ext cx="8350761" cy="399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9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26608</TotalTime>
  <Words>463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Office Theme</vt:lpstr>
      <vt:lpstr>           Университет „Проф. д-р Асен Златаров“</vt:lpstr>
      <vt:lpstr>Университет „Проф. д-р Асен Златаров“</vt:lpstr>
      <vt:lpstr>       Университет „Проф. д-р Асен Златаров“</vt:lpstr>
      <vt:lpstr>        Университет „Проф. д-р Асен Златаров“</vt:lpstr>
      <vt:lpstr>      Университет „Проф. д-р Асен Златаров“</vt:lpstr>
      <vt:lpstr>      Университет „Проф. д-р Асен Златаров“</vt:lpstr>
      <vt:lpstr>       Университет „Проф. д-р Асен Златаров“</vt:lpstr>
      <vt:lpstr>             Университет „Проф. д-р Асен Златаров“</vt:lpstr>
      <vt:lpstr>      Университет „Проф. д-р Асен Златаров“</vt:lpstr>
      <vt:lpstr>            Университет „Проф. д-р Асен Златаров“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„Проф. д-р Асен Златаров“</dc:title>
  <dc:creator>doc.-Koprinarov</dc:creator>
  <cp:lastModifiedBy>V.Manova</cp:lastModifiedBy>
  <cp:revision>70</cp:revision>
  <dcterms:created xsi:type="dcterms:W3CDTF">2017-05-19T05:32:15Z</dcterms:created>
  <dcterms:modified xsi:type="dcterms:W3CDTF">2020-12-14T10:54:29Z</dcterms:modified>
</cp:coreProperties>
</file>