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4400" dirty="0" smtClean="0">
                <a:solidFill>
                  <a:srgbClr val="C00000"/>
                </a:solidFill>
              </a:rPr>
              <a:t>Университет “Проф. д-р Асен Златаров” - Бургас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 </a:t>
            </a:r>
            <a:r>
              <a:rPr lang="bg-BG" sz="4000" i="1" dirty="0" smtClean="0">
                <a:solidFill>
                  <a:srgbClr val="C00000"/>
                </a:solidFill>
              </a:rPr>
              <a:t>Научна и художествено-творческа дейност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 </a:t>
            </a:r>
            <a:r>
              <a:rPr lang="bg-BG" sz="2000" b="1" i="1" dirty="0" smtClean="0">
                <a:solidFill>
                  <a:srgbClr val="C00000"/>
                </a:solidFill>
              </a:rPr>
              <a:t>ФИНАЛЕН ОТЧЕТ НА ПРОЕКТ </a:t>
            </a:r>
          </a:p>
          <a:p>
            <a:pPr algn="ctr"/>
            <a:r>
              <a:rPr lang="bg-BG" sz="2000" b="1" i="1" dirty="0" smtClean="0">
                <a:solidFill>
                  <a:srgbClr val="C00000"/>
                </a:solidFill>
              </a:rPr>
              <a:t>НИХ </a:t>
            </a:r>
            <a:r>
              <a:rPr lang="en-US" sz="2000" b="1" i="1" dirty="0" smtClean="0">
                <a:solidFill>
                  <a:srgbClr val="C00000"/>
                </a:solidFill>
              </a:rPr>
              <a:t>438</a:t>
            </a:r>
            <a:r>
              <a:rPr lang="bg-BG" sz="2000" b="1" i="1" dirty="0" smtClean="0">
                <a:solidFill>
                  <a:srgbClr val="C00000"/>
                </a:solidFill>
              </a:rPr>
              <a:t>/20</a:t>
            </a:r>
            <a:r>
              <a:rPr lang="en-US" sz="2000" b="1" i="1" dirty="0" smtClean="0">
                <a:solidFill>
                  <a:srgbClr val="C00000"/>
                </a:solidFill>
              </a:rPr>
              <a:t>20</a:t>
            </a:r>
            <a:endParaRPr lang="bg-BG" sz="2000" b="1" i="1" dirty="0" smtClean="0">
              <a:solidFill>
                <a:srgbClr val="C00000"/>
              </a:solidFill>
            </a:endParaRPr>
          </a:p>
          <a:p>
            <a:pPr algn="ctr"/>
            <a:r>
              <a:rPr lang="bg-BG" sz="2000" b="1" dirty="0" smtClean="0">
                <a:solidFill>
                  <a:srgbClr val="C00000"/>
                </a:solidFill>
              </a:rPr>
              <a:t>ВЪЗМОЖНОСТИ ЗА ПОЛУЧАВАНЕ НА ГАЗЬОЛЕВ КОМПОНЕНТ ЗА ТРАКТОРНА И ИЗВЪНПЪТНА ТЕХНИКА</a:t>
            </a:r>
            <a:endParaRPr lang="bg-BG" sz="2000" b="1" i="1" dirty="0" smtClean="0">
              <a:solidFill>
                <a:srgbClr val="FF0000"/>
              </a:solidFill>
            </a:endParaRPr>
          </a:p>
          <a:p>
            <a:pPr algn="ctr"/>
            <a:endParaRPr lang="en-US" sz="2000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Logo-Asen Zlatar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571500" cy="5286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63580"/>
            <a:ext cx="91440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4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Съвременните двигатели с вътрешно горене са изправени пред два основни проблема – изчерпване на запасите от суров нефт и непрекъснато намаляващите норми за вредни емисии. </a:t>
            </a:r>
            <a:endParaRPr kumimoji="0" lang="en-US" sz="600" b="0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4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bg-BG" sz="14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друга страна преобладаващата част от преработвания нефт е с високо съдържание на серни съединения, нафтенови киселини, смолисти и азотни съединения. Това са нежелани примеси в нефтопродуктите, влошаващи техните физикохимични показатели и като цяло експлоатационните им свойства.</a:t>
            </a:r>
            <a:endParaRPr kumimoji="0" lang="en-US" sz="600" b="0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4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тази връзка изключително важно значение имат изследванията по очистване на нефтопродуктите от хетероатомните съединения и най-вече от серни съединения.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sz="3600" b="1" i="1" dirty="0" smtClean="0">
                <a:solidFill>
                  <a:srgbClr val="C00000"/>
                </a:solidFill>
              </a:rPr>
              <a:t>Целта на настоящият проект </a:t>
            </a:r>
            <a:r>
              <a:rPr lang="bg-BG" sz="3600" b="1" dirty="0" smtClean="0">
                <a:solidFill>
                  <a:srgbClr val="C00000"/>
                </a:solidFill>
              </a:rPr>
              <a:t>е</a:t>
            </a:r>
            <a:r>
              <a:rPr lang="bg-BG" sz="3600" dirty="0" smtClean="0">
                <a:solidFill>
                  <a:srgbClr val="C00000"/>
                </a:solidFill>
              </a:rPr>
              <a:t> да се изследва възможността за получаване на газьолев компонент за тракторната и извънпътна техника чрез адсорбционно очистване на базови газьолеви фракции.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628592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3600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НАУЧНИ РЕЗУЛТАТИ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Проучена е световната литература и е съставена информационна база за използвани адсорбенти в процесите на очистване на ср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дестилатните и газьолеви фракции от нежелани компоненти и по специално серни съединения. Направен и избор на адсорбенти за очистване на моделни системи, наподобяващи състава на газьолевите фракции. Съставена е методика за активиране и регенериране на избраните адсорбенти.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</a:t>
            </a:r>
            <a:r>
              <a:rPr kumimoji="0" lang="bg-B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аправен е и подбор на индивидуални въглеводородни съединения, с цел съставяне на моделни системи, наподобяващи състава на газьолеви фракции, както и подбор на суровини, които да се подложат на адсорбционно очистване. Съставена е апаратурната инсталация за провеждане на отделните опити.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600" dirty="0" smtClean="0">
                <a:latin typeface="Arial" pitchFamily="34" charset="0"/>
                <a:cs typeface="Arial" pitchFamily="34" charset="0"/>
              </a:rPr>
              <a:t>Направен е подбор на адсорбентите, които ще се използват в настоящият проект, както на чисти въглеводородни съединения, с които ще се образуват моделни смеси, наподобяващи газьолевите фракции. Избраните моделните системи бяха охарактеризирани физикохимично и чрез инфрачервена спектроскопия. Съставена беше методика за активиране на избраните адсорбенти – силикагел и алуминиев оксид. Направени бяха експерименти и изследвания с реални среднодестилатни фракции, които бяха охарактеризирани физикохимично преди и след адсорбционното очистване. Изчислени бяха кинетичните и термодинамични параметри на отделните процеси на адсорбция.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Изчислена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600" dirty="0" smtClean="0">
                <a:latin typeface="Arial" pitchFamily="34" charset="0"/>
                <a:cs typeface="Arial" pitchFamily="34" charset="0"/>
              </a:rPr>
              <a:t>беше също така ефективността на използваните от нас адсорбенти – силикагел и алуминиев оксид. Получените резултати предстоят да бъдат публикувани.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6276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Списък на научните публикации, които са реферирани и индексирани в световни литературни източници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Ташева Й., М. Димитрова, Ал. Димитров, Приложение на адсорбционните методи при очистване на газьолев компонент от серни съединения,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Industrial technologies,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vol. 7,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1, 2020.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Tasheva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Y., Al.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Dimitrov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Dimitrova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Removal of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sulfur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compounds by adsorption, </a:t>
            </a: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Annual of University “Prof. Dr A. </a:t>
            </a:r>
            <a:r>
              <a:rPr kumimoji="0" lang="en-GB" sz="2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Zlatarov</a:t>
            </a: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”,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vol. XLVIX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1, 2020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стр. 23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Ташева Й., М. Димитрова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Ал. Димитров, Термодинамични и кинетични характеристики на адсорбционни процеси на среднодестилатна фракция, </a:t>
            </a:r>
            <a:r>
              <a:rPr kumimoji="0" lang="bg-BG" sz="2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Industrial technologies,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т.8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кн.1, 2021, стр. 112.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Dimitrova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M., Y.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Tasheva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Evaluation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gasoil purification by thermodynamic and kinetic parameters, </a:t>
            </a: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Annual of University “Prof. Dr A. </a:t>
            </a:r>
            <a:r>
              <a:rPr kumimoji="0" lang="en-GB" sz="2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Zlatarov</a:t>
            </a: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”,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vol. L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1, 2021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submmited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802860"/>
            <a:ext cx="9144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Списък на научните публикации, публикувани в издания с импакт фактор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Web of Science</a:t>
            </a:r>
            <a:r>
              <a:rPr kumimoji="0" lang="bg-B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и импакт ранг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(Scopus):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Tasheva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Y., A</a:t>
            </a:r>
            <a:r>
              <a:rPr kumimoji="0" lang="bg-BG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dsorption process of sulfur removal from middle distillated fractions using sorbent material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Oxid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Commun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</a:t>
            </a:r>
            <a:r>
              <a:rPr kumimoji="0" lang="bg-BG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vol. 44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2, (2021), p. 475.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Брой цитати на научни публикации по данни от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Web of Science</a:t>
            </a:r>
            <a:r>
              <a:rPr kumimoji="0" lang="bg-BG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Scopus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53748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g-BG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Работен колектив: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Ръководител проект НИХ 438/20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доц. д-р Й. Ташева -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преподавател, кат. “ИТМ”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членове: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доц. д-р Ал. Димитров -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кат. “ИТМ”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ас. д-р М. Димитрова -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кат. “ИТМ”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д-р инж. И. Лазаров – „Българска петролна рафинерия” ЕООД-София;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Стоянов – студент, ОКС „Бакалавър”, спец. „Индустриален мениджмънт”, ИМз 119;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Б. Славчева - студент, ОКС „Бакалавър”, спец. „Индустриален мениджмънт”, ИМз 132;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Б. Петров – студент, ОКС „Магистър”, спец.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„Индустриален мениджмънт-Управление на операциите, процедурите и митническото обслужване при търговия с акцизни стоки”, УМО 250;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Д. Ангелова – студент, ОКС „Магистър”, спец.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„Индустриален мениджмънт-Управление на операциите, процедурите и митническото обслужване при търговия с акцизни стоки”, УМО 248.</a:t>
            </a:r>
            <a:endParaRPr kumimoji="0" 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399" y="533405"/>
          <a:ext cx="8305800" cy="6259040"/>
        </p:xfrm>
        <a:graphic>
          <a:graphicData uri="http://schemas.openxmlformats.org/drawingml/2006/table">
            <a:tbl>
              <a:tblPr/>
              <a:tblGrid>
                <a:gridCol w="956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5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69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Arial"/>
                        </a:rPr>
                        <a:t>Университет "Проф.д-р Асен Златаров"                                                                                                              Научно-изследователска и художествено творческа дейност                                                                                                 Финансов отчет за втора година на договор НИХ - 438/2020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421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Възможности за получаване на газьолев компонент за тракторна и извънпътна техника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latin typeface="Arial"/>
                        </a:rPr>
                        <a:t>Получени средства: 1308,76 лв                                                       Изразходени средства: 1131.76 лв                                                           Ръководител: доц. д-р Йорданка Ташева                                                                      Срок на договора: 2 години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59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500" b="1" i="0" u="none" strike="noStrike">
                          <a:latin typeface="Arial"/>
                        </a:rPr>
                        <a:t>№ </a:t>
                      </a:r>
                      <a:br>
                        <a:rPr lang="bg-BG" sz="500" b="1" i="0" u="none" strike="noStrike">
                          <a:latin typeface="Arial"/>
                        </a:rPr>
                      </a:br>
                      <a:r>
                        <a:rPr lang="bg-BG" sz="500" b="1" i="0" u="none" strike="noStrike">
                          <a:latin typeface="Arial"/>
                        </a:rPr>
                        <a:t>по ред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500" b="1" i="0" u="none" strike="noStrike">
                          <a:latin typeface="Arial"/>
                        </a:rPr>
                        <a:t>Сума          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313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1. Към перо </a:t>
                      </a:r>
                      <a:r>
                        <a:rPr lang="ru-RU" sz="500" b="1" i="0" u="none" strike="noStrike">
                          <a:latin typeface="Arial"/>
                        </a:rPr>
                        <a:t>"Дълготрайни материални активи" (над праг за същественост):</a:t>
                      </a:r>
                      <a:endParaRPr lang="ru-RU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3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284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797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 Към перо </a:t>
                      </a:r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"Други материали и активи" :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5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2.1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Везна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576.00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5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Канцеларски материали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70.00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2.3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Реактиви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207.60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1313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853.60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0284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 Към перо </a:t>
                      </a:r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"Програмни продукти и литература":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3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3.1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579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0284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4. Към перо </a:t>
                      </a:r>
                      <a:r>
                        <a:rPr lang="ru-RU" sz="500" b="1" i="0" u="none" strike="noStrike">
                          <a:latin typeface="Arial"/>
                        </a:rPr>
                        <a:t>"Външни услуги":</a:t>
                      </a:r>
                      <a:endParaRPr lang="ru-RU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02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4.1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b="0" i="1" u="none" strike="noStrike">
                          <a:latin typeface="Arial"/>
                        </a:rPr>
                        <a:t>Куриерски услуги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latin typeface="Arial"/>
                        </a:rPr>
                        <a:t>8.75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579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8.75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5725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5. Към перо </a:t>
                      </a:r>
                      <a:r>
                        <a:rPr lang="ru-RU" sz="500" b="1" i="0" u="none" strike="noStrike">
                          <a:latin typeface="Arial"/>
                        </a:rPr>
                        <a:t>"Такси правоучастия"</a:t>
                      </a:r>
                      <a:endParaRPr lang="ru-RU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57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5.1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6752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1313">
                <a:tc gridSpan="3">
                  <a:txBody>
                    <a:bodyPr/>
                    <a:lstStyle/>
                    <a:p>
                      <a:pPr algn="l" fontAlgn="t"/>
                      <a:r>
                        <a:rPr lang="bg-BG" sz="500" b="0" i="0" u="none" strike="noStrike">
                          <a:latin typeface="Arial"/>
                        </a:rPr>
                        <a:t>6. Към перо </a:t>
                      </a:r>
                      <a:r>
                        <a:rPr lang="bg-BG" sz="500" b="1" i="0" u="none" strike="noStrike">
                          <a:latin typeface="Arial"/>
                        </a:rPr>
                        <a:t>"Командировки":</a:t>
                      </a:r>
                      <a:endParaRPr lang="bg-BG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02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6.1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1" u="none" strike="noStrike">
                          <a:latin typeface="Arial"/>
                        </a:rPr>
                        <a:t>Командировка на членовете на екипа в страната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latin typeface="Arial"/>
                        </a:rPr>
                        <a:t>73.54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6828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73.54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0284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7. Към перо </a:t>
                      </a:r>
                      <a:r>
                        <a:rPr lang="ru-RU" sz="500" b="1" i="0" u="none" strike="noStrike">
                          <a:latin typeface="Arial"/>
                        </a:rPr>
                        <a:t>"Заплащане на възнаграждения":</a:t>
                      </a:r>
                      <a:endParaRPr lang="ru-RU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02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7.1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1" u="none" strike="noStrike">
                          <a:latin typeface="Arial"/>
                        </a:rPr>
                        <a:t>Заплащане на членовете на екипа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579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6828">
                <a:tc gridSpan="3">
                  <a:txBody>
                    <a:bodyPr/>
                    <a:lstStyle/>
                    <a:p>
                      <a:pPr algn="l" fontAlgn="t"/>
                      <a:r>
                        <a:rPr lang="bg-BG" sz="500" b="0" i="0" u="none" strike="noStrike">
                          <a:latin typeface="Arial"/>
                        </a:rPr>
                        <a:t>8. Към перо </a:t>
                      </a:r>
                      <a:r>
                        <a:rPr lang="bg-BG" sz="500" b="1" i="0" u="none" strike="noStrike">
                          <a:latin typeface="Arial"/>
                        </a:rPr>
                        <a:t>"Рецензенти":</a:t>
                      </a:r>
                      <a:endParaRPr lang="bg-BG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68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8.1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1" u="none" strike="noStrike">
                          <a:latin typeface="Arial"/>
                        </a:rPr>
                        <a:t>Заплащане на рецензенти по отчета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latin typeface="Arial"/>
                        </a:rPr>
                        <a:t>65.00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579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65.00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6828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9. Към перо </a:t>
                      </a:r>
                      <a:r>
                        <a:rPr lang="ru-RU" sz="500" b="1" i="0" u="none" strike="noStrike">
                          <a:latin typeface="Arial"/>
                        </a:rPr>
                        <a:t>"Административно/финансово-счетоводно обслужване":</a:t>
                      </a:r>
                      <a:endParaRPr lang="ru-RU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157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9.1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1" u="none" strike="noStrike">
                          <a:latin typeface="Arial"/>
                        </a:rPr>
                        <a:t>10% от стойността на договора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latin typeface="Arial"/>
                        </a:rPr>
                        <a:t>130.87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2341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130.87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0942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600" b="1" i="0" u="none" strike="noStrike">
                          <a:latin typeface="Arial"/>
                        </a:rPr>
                        <a:t>Общо извършени разходи по проекта: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1" i="0" u="none" strike="noStrike" dirty="0">
                          <a:latin typeface="Arial"/>
                        </a:rPr>
                        <a:t>1131.76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pic>
        <p:nvPicPr>
          <p:cNvPr id="3" name="Picture 2" descr="Logo-Asen Zlatar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857250"/>
            <a:ext cx="571500" cy="371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  <p:pic>
        <p:nvPicPr>
          <p:cNvPr id="4" name="Picture 3" descr="Logo-Asen Zlatar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571500" cy="371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609598"/>
          <a:ext cx="8153400" cy="6029620"/>
        </p:xfrm>
        <a:graphic>
          <a:graphicData uri="http://schemas.openxmlformats.org/drawingml/2006/table">
            <a:tbl>
              <a:tblPr/>
              <a:tblGrid>
                <a:gridCol w="938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2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87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/>
                        </a:rPr>
                        <a:t>Университет "Проф.д-р Асен Златаров"                                              </a:t>
                      </a:r>
                      <a:endParaRPr lang="ru-RU" sz="1600" b="1" i="0" u="none" strike="noStrike" dirty="0" smtClean="0">
                        <a:latin typeface="Arial"/>
                      </a:endParaRP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latin typeface="Arial"/>
                        </a:rPr>
                        <a:t> </a:t>
                      </a:r>
                      <a:r>
                        <a:rPr lang="ru-RU" sz="1600" b="1" i="0" u="none" strike="noStrike" dirty="0">
                          <a:latin typeface="Arial"/>
                        </a:rPr>
                        <a:t>Научно-изследователска и художествено творческа дейност                                                       </a:t>
                      </a:r>
                      <a:r>
                        <a:rPr lang="ru-RU" sz="1600" b="1" i="0" u="none" strike="noStrike" dirty="0" smtClean="0">
                          <a:latin typeface="Arial"/>
                        </a:rPr>
                        <a:t>   </a:t>
                      </a:r>
                      <a:r>
                        <a:rPr lang="ru-RU" sz="1600" b="1" i="0" u="none" strike="noStrike" dirty="0">
                          <a:latin typeface="Arial"/>
                        </a:rPr>
                        <a:t>Обобщен финансов отчет на договор НИХ - 438/2020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0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Възможности за получаване на газьолев компонент за тракторна и извънпътна техника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1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0" i="1" u="none" strike="noStrike">
                          <a:latin typeface="Arial"/>
                        </a:rPr>
                        <a:t>Получени средства: 3970,76 лв                                                       Изразходени средства: 3754,58 лв                                                           Ръководител: доц. д-р Йорданка Ташева                                                                      Срок на договора: 2 години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32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500" b="1" i="0" u="none" strike="noStrike">
                          <a:latin typeface="Arial"/>
                        </a:rPr>
                        <a:t>№ </a:t>
                      </a:r>
                      <a:br>
                        <a:rPr lang="bg-BG" sz="500" b="1" i="0" u="none" strike="noStrike">
                          <a:latin typeface="Arial"/>
                        </a:rPr>
                      </a:br>
                      <a:r>
                        <a:rPr lang="bg-BG" sz="500" b="1" i="0" u="none" strike="noStrike">
                          <a:latin typeface="Arial"/>
                        </a:rPr>
                        <a:t>по ред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500" b="1" i="0" u="none" strike="noStrike">
                          <a:latin typeface="Arial"/>
                        </a:rPr>
                        <a:t>Сума          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220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1. Към перо </a:t>
                      </a:r>
                      <a:r>
                        <a:rPr lang="ru-RU" sz="500" b="1" i="0" u="none" strike="noStrike">
                          <a:latin typeface="Arial"/>
                        </a:rPr>
                        <a:t>"Дълготрайни материални активи" (над праг за същественост):</a:t>
                      </a:r>
                      <a:endParaRPr lang="ru-RU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2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latin typeface="Arial"/>
                        </a:rPr>
                        <a:t>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500" b="0" i="1" u="none" strike="noStrike">
                          <a:latin typeface="Arial"/>
                        </a:rPr>
                        <a:t>Аналитична везна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0" i="0" u="none" strike="noStrike">
                          <a:latin typeface="Arial"/>
                        </a:rPr>
                        <a:t>1570.00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109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1570.00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163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 Към перо </a:t>
                      </a:r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"Други материали и активи" :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Колбогрейка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312.00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Везна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576.00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7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Канцеларски материали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7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Реактиви, химикали, стъклрария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603.60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3220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1561.60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109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 Към перо </a:t>
                      </a:r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"Програмни продукти и литература":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32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3.1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7163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1109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4. Към перо </a:t>
                      </a:r>
                      <a:r>
                        <a:rPr lang="ru-RU" sz="500" b="1" i="0" u="none" strike="noStrike">
                          <a:latin typeface="Arial"/>
                        </a:rPr>
                        <a:t>"Външни услуги":</a:t>
                      </a:r>
                      <a:endParaRPr lang="ru-RU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1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4.1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500" b="0" i="1" u="none" strike="noStrike">
                          <a:latin typeface="Arial"/>
                        </a:rPr>
                        <a:t>Куриерски услуги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latin typeface="Arial"/>
                        </a:rPr>
                        <a:t>22.37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7163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22.37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8063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5. Към перо </a:t>
                      </a:r>
                      <a:r>
                        <a:rPr lang="ru-RU" sz="500" b="1" i="0" u="none" strike="noStrike">
                          <a:latin typeface="Arial"/>
                        </a:rPr>
                        <a:t>"Такси правоучастия"</a:t>
                      </a:r>
                      <a:endParaRPr lang="ru-RU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80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5.1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1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0174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3220">
                <a:tc gridSpan="3">
                  <a:txBody>
                    <a:bodyPr/>
                    <a:lstStyle/>
                    <a:p>
                      <a:pPr algn="l" fontAlgn="t"/>
                      <a:r>
                        <a:rPr lang="bg-BG" sz="500" b="0" i="0" u="none" strike="noStrike">
                          <a:latin typeface="Arial"/>
                        </a:rPr>
                        <a:t>6. Към перо </a:t>
                      </a:r>
                      <a:r>
                        <a:rPr lang="bg-BG" sz="500" b="1" i="0" u="none" strike="noStrike">
                          <a:latin typeface="Arial"/>
                        </a:rPr>
                        <a:t>"Командировки":</a:t>
                      </a:r>
                      <a:endParaRPr lang="bg-BG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11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6.1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1" u="none" strike="noStrike">
                          <a:latin typeface="Arial"/>
                        </a:rPr>
                        <a:t>Командировка на членовете на екипа в страната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latin typeface="Arial"/>
                        </a:rPr>
                        <a:t>73.54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9274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73.54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1109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7. Към перо </a:t>
                      </a:r>
                      <a:r>
                        <a:rPr lang="ru-RU" sz="500" b="1" i="0" u="none" strike="noStrike">
                          <a:latin typeface="Arial"/>
                        </a:rPr>
                        <a:t>"Заплащане на възнаграждения":</a:t>
                      </a:r>
                      <a:endParaRPr lang="ru-RU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11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7.1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1" u="none" strike="noStrike">
                          <a:latin typeface="Arial"/>
                        </a:rPr>
                        <a:t>Заплащане на членовете на екипа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7163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9274">
                <a:tc gridSpan="3">
                  <a:txBody>
                    <a:bodyPr/>
                    <a:lstStyle/>
                    <a:p>
                      <a:pPr algn="l" fontAlgn="t"/>
                      <a:r>
                        <a:rPr lang="bg-BG" sz="500" b="0" i="0" u="none" strike="noStrike">
                          <a:latin typeface="Arial"/>
                        </a:rPr>
                        <a:t>8. Към перо </a:t>
                      </a:r>
                      <a:r>
                        <a:rPr lang="bg-BG" sz="500" b="1" i="0" u="none" strike="noStrike">
                          <a:latin typeface="Arial"/>
                        </a:rPr>
                        <a:t>"Рецензенти":</a:t>
                      </a:r>
                      <a:endParaRPr lang="bg-BG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92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8.1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1" u="none" strike="noStrike">
                          <a:latin typeface="Arial"/>
                        </a:rPr>
                        <a:t>Заплащане на рецензенти по отчета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latin typeface="Arial"/>
                        </a:rPr>
                        <a:t>130.00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7163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130.00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9274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latin typeface="Arial"/>
                        </a:rPr>
                        <a:t>9. Към перо </a:t>
                      </a:r>
                      <a:r>
                        <a:rPr lang="ru-RU" sz="500" b="1" i="0" u="none" strike="noStrike">
                          <a:latin typeface="Arial"/>
                        </a:rPr>
                        <a:t>"Административно/финансово-счетоводно обслужване":</a:t>
                      </a:r>
                      <a:endParaRPr lang="ru-RU" sz="5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7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latin typeface="Arial"/>
                        </a:rPr>
                        <a:t>9.1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1" u="none" strike="noStrike">
                          <a:latin typeface="Arial"/>
                        </a:rPr>
                        <a:t>10% от стойността на договора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>
                          <a:latin typeface="Arial"/>
                        </a:rPr>
                        <a:t>397.07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5330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bg-BG" sz="500" b="0" i="0" u="none" strike="noStrike">
                          <a:latin typeface="Arial"/>
                        </a:rPr>
                        <a:t>Общо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>
                          <a:latin typeface="Arial"/>
                        </a:rPr>
                        <a:t>397.07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87718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500" b="1" i="0" u="none" strike="noStrike">
                          <a:latin typeface="Arial"/>
                        </a:rPr>
                        <a:t>Общо извършени разходи по проекта: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 dirty="0">
                          <a:latin typeface="Arial"/>
                        </a:rPr>
                        <a:t>3754.58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  <p:pic>
        <p:nvPicPr>
          <p:cNvPr id="3" name="Picture 2" descr="Logo-Asen Zlatar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10306050"/>
            <a:ext cx="571500" cy="371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  <p:pic>
        <p:nvPicPr>
          <p:cNvPr id="4" name="Picture 3" descr="Logo-Asen Zlatar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0306050"/>
            <a:ext cx="571500" cy="371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39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Arial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Arial"/>
              </a:rPr>
              <a:t>УНИВЕРСИТЕТ </a:t>
            </a:r>
            <a:br>
              <a:rPr lang="ru-RU" sz="3600" b="1" i="1" dirty="0" smtClean="0">
                <a:solidFill>
                  <a:srgbClr val="C00000"/>
                </a:solidFill>
                <a:latin typeface="Arial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Arial"/>
              </a:rPr>
              <a:t>«ПРОФ. Д-Р АСЕН ЗЛАТАРОВ»- БУРГАС</a:t>
            </a:r>
            <a:r>
              <a:rPr lang="ru-RU" sz="2400" b="1" dirty="0" smtClean="0">
                <a:latin typeface="Arial"/>
              </a:rPr>
              <a:t/>
            </a:r>
            <a:br>
              <a:rPr lang="ru-RU" sz="2400" b="1" dirty="0" smtClean="0">
                <a:latin typeface="Arial"/>
              </a:rPr>
            </a:br>
            <a:r>
              <a:rPr lang="ru-RU" sz="2400" b="1" dirty="0" smtClean="0">
                <a:latin typeface="Arial"/>
              </a:rPr>
              <a:t>Научно-изследователска и художествено творческа дейност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pPr algn="ctr">
              <a:buNone/>
            </a:pPr>
            <a:r>
              <a:rPr lang="bg-BG" b="1" i="1" dirty="0" smtClean="0">
                <a:solidFill>
                  <a:srgbClr val="C00000"/>
                </a:solidFill>
              </a:rPr>
              <a:t>БЛАГОДАРЯ ВИ ЗА ВНИМАНИЕТО ОТ ИМЕТО </a:t>
            </a:r>
            <a:r>
              <a:rPr lang="bg-BG" b="1" i="1" smtClean="0">
                <a:solidFill>
                  <a:srgbClr val="C00000"/>
                </a:solidFill>
              </a:rPr>
              <a:t>НА ЦЕЛИЯТ </a:t>
            </a:r>
            <a:r>
              <a:rPr lang="bg-BG" b="1" i="1" dirty="0" smtClean="0">
                <a:solidFill>
                  <a:srgbClr val="C00000"/>
                </a:solidFill>
              </a:rPr>
              <a:t>ЕКИП НА ПРОЕКТ НИХ 438/20 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426</TotalTime>
  <Words>1151</Words>
  <Application>Microsoft Office PowerPoint</Application>
  <PresentationFormat>On-screen Show (4:3)</PresentationFormat>
  <Paragraphs>184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Wingdings 2</vt:lpstr>
      <vt:lpstr>Flow</vt:lpstr>
      <vt:lpstr>Университет “Проф. д-р Асен Златаров” - Бургас   Научна и художествено-творческа дейност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УНИВЕРСИТЕТ  «ПРОФ. Д-Р АСЕН ЗЛАТАРОВ»- БУРГАС Научно-изследователска и художествено творческа дейност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Университет “Проф. д-р Асен Златаров” - Бургас   Научна и художествено-творческа дейност</dc:title>
  <dc:creator>user</dc:creator>
  <cp:lastModifiedBy>V.Manova</cp:lastModifiedBy>
  <cp:revision>42</cp:revision>
  <dcterms:created xsi:type="dcterms:W3CDTF">2006-08-16T00:00:00Z</dcterms:created>
  <dcterms:modified xsi:type="dcterms:W3CDTF">2021-12-13T13:22:11Z</dcterms:modified>
</cp:coreProperties>
</file>