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7" r:id="rId3"/>
    <p:sldId id="297" r:id="rId4"/>
    <p:sldId id="301" r:id="rId5"/>
    <p:sldId id="298" r:id="rId6"/>
    <p:sldId id="299" r:id="rId7"/>
    <p:sldId id="302" r:id="rId8"/>
    <p:sldId id="303" r:id="rId9"/>
    <p:sldId id="304" r:id="rId10"/>
    <p:sldId id="300" r:id="rId11"/>
    <p:sldId id="262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B40000"/>
    <a:srgbClr val="FFD757"/>
    <a:srgbClr val="002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98151E-0C3A-494B-B26B-37D62C383CFE}">
  <a:tblStyle styleId="{9698151E-0C3A-494B-B26B-37D62C383C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48185A3-63CA-4AD0-B97A-12F4E01556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l" t="t" r="r" b="b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l" t="t" r="r" b="b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l" t="t" r="r" b="b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l" t="t" r="r" b="b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6" name="Google Shape;86;p10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l" t="t" r="r" b="b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7" name="Google Shape;87;p10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l" t="t" r="r" b="b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8" name="Google Shape;88;p1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l" t="t" r="r" b="b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l" t="t" r="r" b="b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90" name="Google Shape;90;p10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l" t="t" r="r" b="b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44D890-45AC-411D-9FCB-4146A3266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969FCBA-AA0C-4F8A-9D4C-A14B2016D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5D3A3F6-FCEE-4803-B9BB-E0F8A3C4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35F1918-07E3-4E4B-9452-942172271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3AC522E-3520-46D8-8A7C-6DD563B6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C7380-8D7C-4569-817C-C2CA10485B86}" type="slidenum">
              <a:rPr lang="es-ES" altLang="bg-BG"/>
              <a:pPr/>
              <a:t>‹#›</a:t>
            </a:fld>
            <a:endParaRPr lang="es-ES" altLang="bg-BG"/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F1A8E456-4C81-4C7B-B7CD-03470DB4F507}"/>
              </a:ext>
            </a:extLst>
          </p:cNvPr>
          <p:cNvSpPr/>
          <p:nvPr userDrawn="1"/>
        </p:nvSpPr>
        <p:spPr>
          <a:xfrm>
            <a:off x="8001000" y="4948014"/>
            <a:ext cx="1143000" cy="195486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433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ctrTitle"/>
          </p:nvPr>
        </p:nvSpPr>
        <p:spPr>
          <a:xfrm>
            <a:off x="53788" y="1329338"/>
            <a:ext cx="9090212" cy="22360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bg-BG" sz="2400" b="1" dirty="0">
                <a:solidFill>
                  <a:srgbClr val="002022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Изследване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</a:t>
            </a:r>
            <a:endParaRPr sz="2400" dirty="0">
              <a:solidFill>
                <a:srgbClr val="002022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ctangle 150">
            <a:extLst>
              <a:ext uri="{FF2B5EF4-FFF2-40B4-BE49-F238E27FC236}">
                <a16:creationId xmlns:a16="http://schemas.microsoft.com/office/drawing/2014/main" id="{F7F95942-CDCB-47FC-A829-6CCBA903E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66" y="709321"/>
            <a:ext cx="437435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bg-BG" sz="36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НИХ - 437</a:t>
            </a:r>
            <a:endParaRPr lang="es-ES" altLang="bg-BG" sz="3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50">
            <a:extLst>
              <a:ext uri="{FF2B5EF4-FFF2-40B4-BE49-F238E27FC236}">
                <a16:creationId xmlns:a16="http://schemas.microsoft.com/office/drawing/2014/main" id="{96E080D5-3FA2-45A1-9C64-7114AE1DD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408" y="4610420"/>
            <a:ext cx="1538948" cy="42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bg-BG" sz="36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2021</a:t>
            </a:r>
            <a:endParaRPr lang="es-ES" altLang="bg-BG" sz="3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150">
            <a:extLst>
              <a:ext uri="{FF2B5EF4-FFF2-40B4-BE49-F238E27FC236}">
                <a16:creationId xmlns:a16="http://schemas.microsoft.com/office/drawing/2014/main" id="{65BBCE7D-9AFC-4F85-93F2-30F1ED46E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8" y="4278361"/>
            <a:ext cx="4325131" cy="76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ru-RU" altLang="bg-BG" sz="20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Ръководител</a:t>
            </a:r>
            <a:r>
              <a:rPr lang="ru-RU" altLang="bg-BG" sz="20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 </a:t>
            </a:r>
          </a:p>
          <a:p>
            <a:pPr algn="l"/>
            <a:r>
              <a:rPr lang="ru-RU" altLang="bg-BG" sz="20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доц. д-р </a:t>
            </a:r>
            <a:r>
              <a:rPr lang="ru-RU" altLang="bg-BG" sz="20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Красимира</a:t>
            </a:r>
            <a:r>
              <a:rPr lang="ru-RU" altLang="bg-BG" sz="20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Димитрова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надясно 2">
            <a:hlinkClick r:id="rId2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2387648" y="4432300"/>
            <a:ext cx="1590595" cy="603409"/>
          </a:xfrm>
          <a:prstGeom prst="rightArrow">
            <a:avLst>
              <a:gd name="adj1" fmla="val 50000"/>
              <a:gd name="adj2" fmla="val 2500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НАПРЕД</a:t>
            </a:r>
          </a:p>
        </p:txBody>
      </p:sp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B575F091-175B-4559-BABA-B4A86F6E2596}"/>
              </a:ext>
            </a:extLst>
          </p:cNvPr>
          <p:cNvGrpSpPr/>
          <p:nvPr/>
        </p:nvGrpSpPr>
        <p:grpSpPr>
          <a:xfrm>
            <a:off x="7117141" y="1888376"/>
            <a:ext cx="1728192" cy="1597618"/>
            <a:chOff x="6084168" y="1268759"/>
            <a:chExt cx="2304256" cy="2130157"/>
          </a:xfrm>
        </p:grpSpPr>
        <p:sp>
          <p:nvSpPr>
            <p:cNvPr id="6" name="Правоъгълник: със заоблени ъгли 5">
              <a:extLst>
                <a:ext uri="{FF2B5EF4-FFF2-40B4-BE49-F238E27FC236}">
                  <a16:creationId xmlns:a16="http://schemas.microsoft.com/office/drawing/2014/main" id="{CB18374B-B80F-4C96-8DAB-78DE7B7FB5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7" name="Правоъгълник: със заоблени ъгли 6">
              <a:extLst>
                <a:ext uri="{FF2B5EF4-FFF2-40B4-BE49-F238E27FC236}">
                  <a16:creationId xmlns:a16="http://schemas.microsoft.com/office/drawing/2014/main" id="{128CD807-E767-441C-97DA-16BD1CCE6015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grpSp>
        <p:nvGrpSpPr>
          <p:cNvPr id="10" name="Групиране 9">
            <a:extLst>
              <a:ext uri="{FF2B5EF4-FFF2-40B4-BE49-F238E27FC236}">
                <a16:creationId xmlns:a16="http://schemas.microsoft.com/office/drawing/2014/main" id="{AF6D84FE-8732-4B24-8534-6EDE7D248791}"/>
              </a:ext>
            </a:extLst>
          </p:cNvPr>
          <p:cNvGrpSpPr/>
          <p:nvPr/>
        </p:nvGrpSpPr>
        <p:grpSpPr>
          <a:xfrm>
            <a:off x="169049" y="1959071"/>
            <a:ext cx="6444883" cy="1458951"/>
            <a:chOff x="228618" y="1288636"/>
            <a:chExt cx="4303559" cy="3375890"/>
          </a:xfrm>
        </p:grpSpPr>
        <p:sp>
          <p:nvSpPr>
            <p:cNvPr id="11" name="Правоъгълник 10">
              <a:extLst>
                <a:ext uri="{FF2B5EF4-FFF2-40B4-BE49-F238E27FC236}">
                  <a16:creationId xmlns:a16="http://schemas.microsoft.com/office/drawing/2014/main" id="{172037D2-3844-4DD2-8C15-1C57BFA04E43}"/>
                </a:ext>
              </a:extLst>
            </p:cNvPr>
            <p:cNvSpPr/>
            <p:nvPr/>
          </p:nvSpPr>
          <p:spPr>
            <a:xfrm>
              <a:off x="228618" y="1288636"/>
              <a:ext cx="4303559" cy="337589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Текстово поле 11">
              <a:extLst>
                <a:ext uri="{FF2B5EF4-FFF2-40B4-BE49-F238E27FC236}">
                  <a16:creationId xmlns:a16="http://schemas.microsoft.com/office/drawing/2014/main" id="{E6C59D5B-CDBA-4559-A75C-77009B193D81}"/>
                </a:ext>
              </a:extLst>
            </p:cNvPr>
            <p:cNvSpPr txBox="1"/>
            <p:nvPr/>
          </p:nvSpPr>
          <p:spPr>
            <a:xfrm>
              <a:off x="356218" y="1608625"/>
              <a:ext cx="4048358" cy="24925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Работната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програма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съответства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напълно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планираните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дейности.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Финансовият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план е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спазен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и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съобразен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с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възможностите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за реализиране целите на проекта. 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Стрелка наляво 2">
            <a:hlinkClick r:id="rId3" action="ppaction://hlinksldjump"/>
            <a:extLst>
              <a:ext uri="{FF2B5EF4-FFF2-40B4-BE49-F238E27FC236}">
                <a16:creationId xmlns:a16="http://schemas.microsoft.com/office/drawing/2014/main" id="{B0687D0E-E903-4F29-8404-C7AFE04BFED9}"/>
              </a:ext>
            </a:extLst>
          </p:cNvPr>
          <p:cNvSpPr/>
          <p:nvPr/>
        </p:nvSpPr>
        <p:spPr>
          <a:xfrm>
            <a:off x="99892" y="4441643"/>
            <a:ext cx="1590595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grpSp>
        <p:nvGrpSpPr>
          <p:cNvPr id="15" name="Групиране 12">
            <a:extLst>
              <a:ext uri="{FF2B5EF4-FFF2-40B4-BE49-F238E27FC236}">
                <a16:creationId xmlns:a16="http://schemas.microsoft.com/office/drawing/2014/main" id="{362B3DDC-C448-4C41-9F69-3E47A050A09A}"/>
              </a:ext>
            </a:extLst>
          </p:cNvPr>
          <p:cNvGrpSpPr/>
          <p:nvPr/>
        </p:nvGrpSpPr>
        <p:grpSpPr>
          <a:xfrm>
            <a:off x="169049" y="1110686"/>
            <a:ext cx="3587564" cy="533696"/>
            <a:chOff x="6084168" y="1268759"/>
            <a:chExt cx="2304256" cy="2130157"/>
          </a:xfrm>
        </p:grpSpPr>
        <p:sp>
          <p:nvSpPr>
            <p:cNvPr id="16" name="Правоъгълник: със заоблени ъгли 13">
              <a:extLst>
                <a:ext uri="{FF2B5EF4-FFF2-40B4-BE49-F238E27FC236}">
                  <a16:creationId xmlns:a16="http://schemas.microsoft.com/office/drawing/2014/main" id="{F0DF8980-83E7-4F6E-92F2-725294676FF7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7" name="Правоъгълник: със заоблени ъгли 14">
              <a:extLst>
                <a:ext uri="{FF2B5EF4-FFF2-40B4-BE49-F238E27FC236}">
                  <a16:creationId xmlns:a16="http://schemas.microsoft.com/office/drawing/2014/main" id="{30F21F4E-2974-4212-93C5-8432CE7BB6CB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ФИНАНСОВ ОТЧЕТ</a:t>
              </a:r>
            </a:p>
          </p:txBody>
        </p:sp>
      </p:grpSp>
      <p:sp>
        <p:nvSpPr>
          <p:cNvPr id="18" name="Правоъгълник: със заоблени ъгли 1">
            <a:extLst>
              <a:ext uri="{FF2B5EF4-FFF2-40B4-BE49-F238E27FC236}">
                <a16:creationId xmlns:a16="http://schemas.microsoft.com/office/drawing/2014/main" id="{6CCE91FE-27A2-44F1-9829-34272A980608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  <p:grpSp>
        <p:nvGrpSpPr>
          <p:cNvPr id="19" name="Google Shape;1180;p47">
            <a:extLst>
              <a:ext uri="{FF2B5EF4-FFF2-40B4-BE49-F238E27FC236}">
                <a16:creationId xmlns:a16="http://schemas.microsoft.com/office/drawing/2014/main" id="{BD92434F-B7B6-438A-8174-5D1693953D6A}"/>
              </a:ext>
            </a:extLst>
          </p:cNvPr>
          <p:cNvGrpSpPr/>
          <p:nvPr/>
        </p:nvGrpSpPr>
        <p:grpSpPr>
          <a:xfrm>
            <a:off x="7704722" y="2259832"/>
            <a:ext cx="607036" cy="823263"/>
            <a:chOff x="655600" y="3183978"/>
            <a:chExt cx="490627" cy="720234"/>
          </a:xfrm>
        </p:grpSpPr>
        <p:sp>
          <p:nvSpPr>
            <p:cNvPr id="20" name="Google Shape;1181;p47">
              <a:extLst>
                <a:ext uri="{FF2B5EF4-FFF2-40B4-BE49-F238E27FC236}">
                  <a16:creationId xmlns:a16="http://schemas.microsoft.com/office/drawing/2014/main" id="{941C0DBB-C234-4459-8E25-0D8F665EEF86}"/>
                </a:ext>
              </a:extLst>
            </p:cNvPr>
            <p:cNvSpPr/>
            <p:nvPr/>
          </p:nvSpPr>
          <p:spPr>
            <a:xfrm>
              <a:off x="781315" y="3461564"/>
              <a:ext cx="274086" cy="162243"/>
            </a:xfrm>
            <a:custGeom>
              <a:avLst/>
              <a:gdLst/>
              <a:ahLst/>
              <a:cxnLst/>
              <a:rect l="l" t="t" r="r" b="b"/>
              <a:pathLst>
                <a:path w="513" h="302" extrusionOk="0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182;p47">
              <a:extLst>
                <a:ext uri="{FF2B5EF4-FFF2-40B4-BE49-F238E27FC236}">
                  <a16:creationId xmlns:a16="http://schemas.microsoft.com/office/drawing/2014/main" id="{E5291AB6-FF70-4227-992E-90A78F356DA4}"/>
                </a:ext>
              </a:extLst>
            </p:cNvPr>
            <p:cNvSpPr/>
            <p:nvPr/>
          </p:nvSpPr>
          <p:spPr>
            <a:xfrm>
              <a:off x="850087" y="3183978"/>
              <a:ext cx="259850" cy="244775"/>
            </a:xfrm>
            <a:custGeom>
              <a:avLst/>
              <a:gdLst/>
              <a:ahLst/>
              <a:cxnLst/>
              <a:rect l="l" t="t" r="r" b="b"/>
              <a:pathLst>
                <a:path w="486" h="456" extrusionOk="0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183;p47">
              <a:extLst>
                <a:ext uri="{FF2B5EF4-FFF2-40B4-BE49-F238E27FC236}">
                  <a16:creationId xmlns:a16="http://schemas.microsoft.com/office/drawing/2014/main" id="{6C141CCD-834D-4592-9A6B-7F3538F5E721}"/>
                </a:ext>
              </a:extLst>
            </p:cNvPr>
            <p:cNvSpPr/>
            <p:nvPr/>
          </p:nvSpPr>
          <p:spPr>
            <a:xfrm>
              <a:off x="655600" y="3264496"/>
              <a:ext cx="213333" cy="294294"/>
            </a:xfrm>
            <a:custGeom>
              <a:avLst/>
              <a:gdLst/>
              <a:ahLst/>
              <a:cxnLst/>
              <a:rect l="l" t="t" r="r" b="b"/>
              <a:pathLst>
                <a:path w="399" h="548" extrusionOk="0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184;p47">
              <a:extLst>
                <a:ext uri="{FF2B5EF4-FFF2-40B4-BE49-F238E27FC236}">
                  <a16:creationId xmlns:a16="http://schemas.microsoft.com/office/drawing/2014/main" id="{FBF44106-6C50-44D0-B9C5-362BFD3AFC0C}"/>
                </a:ext>
              </a:extLst>
            </p:cNvPr>
            <p:cNvSpPr/>
            <p:nvPr/>
          </p:nvSpPr>
          <p:spPr>
            <a:xfrm>
              <a:off x="673846" y="3654405"/>
              <a:ext cx="303960" cy="249807"/>
            </a:xfrm>
            <a:custGeom>
              <a:avLst/>
              <a:gdLst/>
              <a:ahLst/>
              <a:cxnLst/>
              <a:rect l="l" t="t" r="r" b="b"/>
              <a:pathLst>
                <a:path w="569" h="465" extrusionOk="0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185;p47">
              <a:extLst>
                <a:ext uri="{FF2B5EF4-FFF2-40B4-BE49-F238E27FC236}">
                  <a16:creationId xmlns:a16="http://schemas.microsoft.com/office/drawing/2014/main" id="{E70929E7-F04D-4CD5-BB93-1B601C878CF3}"/>
                </a:ext>
              </a:extLst>
            </p:cNvPr>
            <p:cNvSpPr/>
            <p:nvPr/>
          </p:nvSpPr>
          <p:spPr>
            <a:xfrm>
              <a:off x="959159" y="3535238"/>
              <a:ext cx="187068" cy="287248"/>
            </a:xfrm>
            <a:custGeom>
              <a:avLst/>
              <a:gdLst/>
              <a:ahLst/>
              <a:cxnLst/>
              <a:rect l="l" t="t" r="r" b="b"/>
              <a:pathLst>
                <a:path w="350" h="535" extrusionOk="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7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l" t="t" r="r" b="b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152;p17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53" name="Google Shape;153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1" name="Rectangle 150">
            <a:extLst>
              <a:ext uri="{FF2B5EF4-FFF2-40B4-BE49-F238E27FC236}">
                <a16:creationId xmlns:a16="http://schemas.microsoft.com/office/drawing/2014/main" id="{3212077B-E231-40FA-9498-CD5451AB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02" y="110976"/>
            <a:ext cx="1538948" cy="42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bg-BG" sz="36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2021</a:t>
            </a:r>
            <a:endParaRPr lang="es-ES" altLang="bg-BG" sz="3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25" name="Групиране 9">
            <a:extLst>
              <a:ext uri="{FF2B5EF4-FFF2-40B4-BE49-F238E27FC236}">
                <a16:creationId xmlns:a16="http://schemas.microsoft.com/office/drawing/2014/main" id="{5B309074-3643-48C7-AAB8-1DD2F64A85BC}"/>
              </a:ext>
            </a:extLst>
          </p:cNvPr>
          <p:cNvGrpSpPr/>
          <p:nvPr/>
        </p:nvGrpSpPr>
        <p:grpSpPr>
          <a:xfrm>
            <a:off x="260720" y="1262122"/>
            <a:ext cx="4956242" cy="1904353"/>
            <a:chOff x="224867" y="1288636"/>
            <a:chExt cx="4307311" cy="4211336"/>
          </a:xfrm>
        </p:grpSpPr>
        <p:sp>
          <p:nvSpPr>
            <p:cNvPr id="26" name="Правоъгълник 10">
              <a:extLst>
                <a:ext uri="{FF2B5EF4-FFF2-40B4-BE49-F238E27FC236}">
                  <a16:creationId xmlns:a16="http://schemas.microsoft.com/office/drawing/2014/main" id="{CF4ACD40-9E50-421C-921E-CA3B871109D8}"/>
                </a:ext>
              </a:extLst>
            </p:cNvPr>
            <p:cNvSpPr/>
            <p:nvPr/>
          </p:nvSpPr>
          <p:spPr>
            <a:xfrm>
              <a:off x="224867" y="1288636"/>
              <a:ext cx="4307311" cy="4211336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" name="Текстово поле 11">
              <a:extLst>
                <a:ext uri="{FF2B5EF4-FFF2-40B4-BE49-F238E27FC236}">
                  <a16:creationId xmlns:a16="http://schemas.microsoft.com/office/drawing/2014/main" id="{978D0CC1-0343-4CF9-A091-6A5E225C5409}"/>
                </a:ext>
              </a:extLst>
            </p:cNvPr>
            <p:cNvSpPr txBox="1"/>
            <p:nvPr/>
          </p:nvSpPr>
          <p:spPr>
            <a:xfrm>
              <a:off x="356218" y="1608625"/>
              <a:ext cx="4048358" cy="34711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БЛАГОДАРИМ</a:t>
              </a:r>
              <a:b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 ФИНАНСИРАНЕТО </a:t>
              </a:r>
              <a:b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4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 НАУЧНАТА НИ ДЕЙНОСТ!</a:t>
              </a:r>
            </a:p>
          </p:txBody>
        </p:sp>
      </p:grpSp>
      <p:pic>
        <p:nvPicPr>
          <p:cNvPr id="28" name="Picture 27" descr="A picture containing indoor&#10;&#10;Description automatically generated">
            <a:extLst>
              <a:ext uri="{FF2B5EF4-FFF2-40B4-BE49-F238E27FC236}">
                <a16:creationId xmlns:a16="http://schemas.microsoft.com/office/drawing/2014/main" id="{08B5B8A9-1561-45E3-81E7-BB84AEA3C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952" y="2977816"/>
            <a:ext cx="3555108" cy="214911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88EF10B-4F35-420F-8861-8107492B75AE}"/>
              </a:ext>
            </a:extLst>
          </p:cNvPr>
          <p:cNvSpPr txBox="1"/>
          <p:nvPr/>
        </p:nvSpPr>
        <p:spPr>
          <a:xfrm>
            <a:off x="5573408" y="3404554"/>
            <a:ext cx="33261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bg-BG" sz="20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ЕКИПЪТ НА ПРОЕКТ</a:t>
            </a:r>
          </a:p>
          <a:p>
            <a:pPr algn="ctr"/>
            <a:r>
              <a:rPr lang="ru-RU" altLang="bg-BG" sz="20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НИХ – 437</a:t>
            </a:r>
            <a:endParaRPr lang="es-ES" altLang="bg-BG" sz="2000" b="1" dirty="0"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10FCB6-7B6F-4773-8358-5F4910C691C0}"/>
              </a:ext>
            </a:extLst>
          </p:cNvPr>
          <p:cNvSpPr txBox="1"/>
          <p:nvPr/>
        </p:nvSpPr>
        <p:spPr>
          <a:xfrm>
            <a:off x="5654838" y="2877442"/>
            <a:ext cx="31738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👨👧👩👧👩👧👩👧👩👧👩👧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3" name="Правоъгълник: със заоблени ъгли 1">
            <a:hlinkClick r:id="rId3" action="ppaction://hlinksldjump"/>
            <a:extLst>
              <a:ext uri="{FF2B5EF4-FFF2-40B4-BE49-F238E27FC236}">
                <a16:creationId xmlns:a16="http://schemas.microsoft.com/office/drawing/2014/main" id="{F0A45E88-6588-4AD7-9331-300B5AF9F307}"/>
              </a:ext>
            </a:extLst>
          </p:cNvPr>
          <p:cNvSpPr/>
          <p:nvPr/>
        </p:nvSpPr>
        <p:spPr>
          <a:xfrm>
            <a:off x="1353176" y="2644674"/>
            <a:ext cx="3024336" cy="486054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ЗА ПРОЕКТА</a:t>
            </a:r>
          </a:p>
        </p:txBody>
      </p:sp>
      <p:sp>
        <p:nvSpPr>
          <p:cNvPr id="14" name="Правоъгълник: със заоблени ъгли 7">
            <a:extLst>
              <a:ext uri="{FF2B5EF4-FFF2-40B4-BE49-F238E27FC236}">
                <a16:creationId xmlns:a16="http://schemas.microsoft.com/office/drawing/2014/main" id="{207D10F5-66DA-4A05-9EE5-B5F99B1DE8EE}"/>
              </a:ext>
            </a:extLst>
          </p:cNvPr>
          <p:cNvSpPr/>
          <p:nvPr/>
        </p:nvSpPr>
        <p:spPr>
          <a:xfrm>
            <a:off x="683078" y="870521"/>
            <a:ext cx="4549749" cy="1622000"/>
          </a:xfrm>
          <a:prstGeom prst="triangle">
            <a:avLst/>
          </a:prstGeom>
          <a:solidFill>
            <a:srgbClr val="9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>
                <a:solidFill>
                  <a:schemeClr val="tx1">
                    <a:lumMod val="10000"/>
                    <a:lumOff val="90000"/>
                  </a:schemeClr>
                </a:solidFill>
              </a:rPr>
              <a:t>ФИНАЛЕН ОТЧЕТ</a:t>
            </a:r>
          </a:p>
        </p:txBody>
      </p:sp>
      <p:sp>
        <p:nvSpPr>
          <p:cNvPr id="15" name="Правоъгълник: със заоблени ъгли 8">
            <a:hlinkClick r:id="rId4" action="ppaction://hlinksldjump"/>
            <a:extLst>
              <a:ext uri="{FF2B5EF4-FFF2-40B4-BE49-F238E27FC236}">
                <a16:creationId xmlns:a16="http://schemas.microsoft.com/office/drawing/2014/main" id="{8AA254CE-EAAA-44F5-B048-8831340D3191}"/>
              </a:ext>
            </a:extLst>
          </p:cNvPr>
          <p:cNvSpPr/>
          <p:nvPr/>
        </p:nvSpPr>
        <p:spPr>
          <a:xfrm>
            <a:off x="1353176" y="3282881"/>
            <a:ext cx="3024336" cy="486054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НАУЧЕН КОЛЕКТИВ</a:t>
            </a:r>
          </a:p>
        </p:txBody>
      </p:sp>
      <p:sp>
        <p:nvSpPr>
          <p:cNvPr id="16" name="Правоъгълник: със заоблени ъгли 9">
            <a:hlinkClick r:id="rId5" action="ppaction://hlinksldjump"/>
            <a:extLst>
              <a:ext uri="{FF2B5EF4-FFF2-40B4-BE49-F238E27FC236}">
                <a16:creationId xmlns:a16="http://schemas.microsoft.com/office/drawing/2014/main" id="{30917126-AC2B-49CB-A305-DC8BA1E7342E}"/>
              </a:ext>
            </a:extLst>
          </p:cNvPr>
          <p:cNvSpPr/>
          <p:nvPr/>
        </p:nvSpPr>
        <p:spPr>
          <a:xfrm>
            <a:off x="1353176" y="3921088"/>
            <a:ext cx="3024336" cy="486054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ПУБЛИКАЦИОННА ДЕЙНОСТ</a:t>
            </a:r>
          </a:p>
        </p:txBody>
      </p:sp>
      <p:sp>
        <p:nvSpPr>
          <p:cNvPr id="17" name="Правоъгълник: със заоблени ъгли 10">
            <a:hlinkClick r:id="rId6" action="ppaction://hlinksldjump"/>
            <a:extLst>
              <a:ext uri="{FF2B5EF4-FFF2-40B4-BE49-F238E27FC236}">
                <a16:creationId xmlns:a16="http://schemas.microsoft.com/office/drawing/2014/main" id="{B3477DCE-A69D-40B2-ACF0-F6EBF764E8BB}"/>
              </a:ext>
            </a:extLst>
          </p:cNvPr>
          <p:cNvSpPr/>
          <p:nvPr/>
        </p:nvSpPr>
        <p:spPr>
          <a:xfrm>
            <a:off x="1355376" y="4579025"/>
            <a:ext cx="3024336" cy="486054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ФИНАНСОВ ОТЧЕТ</a:t>
            </a:r>
          </a:p>
        </p:txBody>
      </p:sp>
      <p:pic>
        <p:nvPicPr>
          <p:cNvPr id="11" name="Picture 10" descr="A picture containing indoor&#10;&#10;Description automatically generated">
            <a:extLst>
              <a:ext uri="{FF2B5EF4-FFF2-40B4-BE49-F238E27FC236}">
                <a16:creationId xmlns:a16="http://schemas.microsoft.com/office/drawing/2014/main" id="{42526663-22C1-48D2-8C61-14D25E3F33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6070" y="1844603"/>
            <a:ext cx="2200582" cy="3191320"/>
          </a:xfrm>
          <a:prstGeom prst="rect">
            <a:avLst/>
          </a:prstGeom>
        </p:spPr>
      </p:pic>
      <p:sp>
        <p:nvSpPr>
          <p:cNvPr id="27" name="Rectangle 150">
            <a:extLst>
              <a:ext uri="{FF2B5EF4-FFF2-40B4-BE49-F238E27FC236}">
                <a16:creationId xmlns:a16="http://schemas.microsoft.com/office/drawing/2014/main" id="{F7A698DE-5270-4E7E-B43A-D27B5B66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4459" y="2717583"/>
            <a:ext cx="184380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bg-BG" sz="40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НИХ </a:t>
            </a:r>
          </a:p>
          <a:p>
            <a:r>
              <a:rPr lang="ru-RU" altLang="bg-BG" sz="40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437</a:t>
            </a:r>
            <a:endParaRPr lang="es-ES" altLang="bg-BG" sz="40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91906F96-DDB4-4940-B5BA-CD6C7AF687B8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  <p:sp>
        <p:nvSpPr>
          <p:cNvPr id="3" name="Стрелка наляво 2">
            <a:hlinkClick r:id="rId3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4A0A08E0-40F6-417F-94BB-3304B4569538}"/>
              </a:ext>
            </a:extLst>
          </p:cNvPr>
          <p:cNvSpPr/>
          <p:nvPr/>
        </p:nvSpPr>
        <p:spPr>
          <a:xfrm>
            <a:off x="99892" y="1695909"/>
            <a:ext cx="6882276" cy="2292104"/>
          </a:xfrm>
          <a:prstGeom prst="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C15075A9-8390-4E8D-82D8-EA79E4DB04E2}"/>
              </a:ext>
            </a:extLst>
          </p:cNvPr>
          <p:cNvSpPr txBox="1"/>
          <p:nvPr/>
        </p:nvSpPr>
        <p:spPr>
          <a:xfrm>
            <a:off x="276625" y="1825235"/>
            <a:ext cx="6562165" cy="20313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Целта</a:t>
            </a:r>
            <a:r>
              <a:rPr lang="ru-RU" sz="18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проекта е да се </a:t>
            </a:r>
            <a:r>
              <a:rPr lang="ru-RU" sz="18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разработи</a:t>
            </a:r>
            <a:r>
              <a:rPr lang="ru-RU" sz="18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инструментариум</a:t>
            </a:r>
            <a:r>
              <a:rPr lang="ru-RU" sz="18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18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дейности.</a:t>
            </a:r>
          </a:p>
        </p:txBody>
      </p:sp>
      <p:grpSp>
        <p:nvGrpSpPr>
          <p:cNvPr id="7" name="Групиране 6">
            <a:extLst>
              <a:ext uri="{FF2B5EF4-FFF2-40B4-BE49-F238E27FC236}">
                <a16:creationId xmlns:a16="http://schemas.microsoft.com/office/drawing/2014/main" id="{ED5BCC79-9A94-48A0-995F-961DFB64BFF4}"/>
              </a:ext>
            </a:extLst>
          </p:cNvPr>
          <p:cNvGrpSpPr/>
          <p:nvPr/>
        </p:nvGrpSpPr>
        <p:grpSpPr>
          <a:xfrm>
            <a:off x="7301201" y="1984144"/>
            <a:ext cx="1566174" cy="1495680"/>
            <a:chOff x="6084168" y="1268759"/>
            <a:chExt cx="2304256" cy="2130157"/>
          </a:xfrm>
        </p:grpSpPr>
        <p:sp>
          <p:nvSpPr>
            <p:cNvPr id="8" name="Правоъгълник: със заоблени ъгли 7">
              <a:extLst>
                <a:ext uri="{FF2B5EF4-FFF2-40B4-BE49-F238E27FC236}">
                  <a16:creationId xmlns:a16="http://schemas.microsoft.com/office/drawing/2014/main" id="{78F06CF6-0CED-44C0-B6CC-F3B49DF53708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57297F4C-FF27-4FC9-99CF-135EA6A4FC3E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grpSp>
        <p:nvGrpSpPr>
          <p:cNvPr id="13" name="Групиране 12">
            <a:extLst>
              <a:ext uri="{FF2B5EF4-FFF2-40B4-BE49-F238E27FC236}">
                <a16:creationId xmlns:a16="http://schemas.microsoft.com/office/drawing/2014/main" id="{8E113C39-282B-404B-B321-E13CC06DFF60}"/>
              </a:ext>
            </a:extLst>
          </p:cNvPr>
          <p:cNvGrpSpPr/>
          <p:nvPr/>
        </p:nvGrpSpPr>
        <p:grpSpPr>
          <a:xfrm>
            <a:off x="392765" y="995628"/>
            <a:ext cx="2187244" cy="533696"/>
            <a:chOff x="6084168" y="1268759"/>
            <a:chExt cx="2304256" cy="2130157"/>
          </a:xfrm>
        </p:grpSpPr>
        <p:sp>
          <p:nvSpPr>
            <p:cNvPr id="14" name="Правоъгълник: със заоблени ъгли 13">
              <a:extLst>
                <a:ext uri="{FF2B5EF4-FFF2-40B4-BE49-F238E27FC236}">
                  <a16:creationId xmlns:a16="http://schemas.microsoft.com/office/drawing/2014/main" id="{06261571-D6EF-4242-9777-3C1EF97DA2C3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5" name="Правоъгълник: със заоблени ъгли 14">
              <a:extLst>
                <a:ext uri="{FF2B5EF4-FFF2-40B4-BE49-F238E27FC236}">
                  <a16:creationId xmlns:a16="http://schemas.microsoft.com/office/drawing/2014/main" id="{E59F269A-AF0E-403F-B109-CDAFEE28C93E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ЦЕЛИ И ЗАДАЧИ</a:t>
              </a:r>
            </a:p>
          </p:txBody>
        </p:sp>
      </p:grpSp>
      <p:graphicFrame>
        <p:nvGraphicFramePr>
          <p:cNvPr id="17" name="Обект 16">
            <a:hlinkClick r:id="" action="ppaction://ole?verb=0"/>
            <a:extLst>
              <a:ext uri="{FF2B5EF4-FFF2-40B4-BE49-F238E27FC236}">
                <a16:creationId xmlns:a16="http://schemas.microsoft.com/office/drawing/2014/main" id="{147D3D7F-635C-4074-9E99-0F44EF2300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742822"/>
              </p:ext>
            </p:extLst>
          </p:nvPr>
        </p:nvGraphicFramePr>
        <p:xfrm>
          <a:off x="7628979" y="2344900"/>
          <a:ext cx="1042625" cy="903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showAsIcon="1" r:id="rId4" imgW="914400" imgH="792685" progId="Word.Document.8">
                  <p:embed/>
                </p:oleObj>
              </mc:Choice>
              <mc:Fallback>
                <p:oleObj name="Document" showAsIcon="1" r:id="rId4" imgW="914400" imgH="792685" progId="Word.Document.8">
                  <p:embed/>
                  <p:pic>
                    <p:nvPicPr>
                      <p:cNvPr id="17" name="Обект 1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47D3D7F-635C-4074-9E99-0F44EF2300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8979" y="2344900"/>
                        <a:ext cx="1042625" cy="903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2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91906F96-DDB4-4940-B5BA-CD6C7AF687B8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  <p:sp>
        <p:nvSpPr>
          <p:cNvPr id="3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4A0A08E0-40F6-417F-94BB-3304B4569538}"/>
              </a:ext>
            </a:extLst>
          </p:cNvPr>
          <p:cNvSpPr/>
          <p:nvPr/>
        </p:nvSpPr>
        <p:spPr>
          <a:xfrm>
            <a:off x="99892" y="1235978"/>
            <a:ext cx="8539646" cy="3036345"/>
          </a:xfrm>
          <a:prstGeom prst="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C15075A9-8390-4E8D-82D8-EA79E4DB04E2}"/>
              </a:ext>
            </a:extLst>
          </p:cNvPr>
          <p:cNvSpPr txBox="1"/>
          <p:nvPr/>
        </p:nvSpPr>
        <p:spPr>
          <a:xfrm>
            <a:off x="259947" y="1364193"/>
            <a:ext cx="8215542" cy="275203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се проучи литературата, свързана със заложеното фундаментално изследване.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Да се разработи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критериална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рамка.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Да се разработи инструментариум.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Да се проведе фундаментално изследване.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	Да се анализират и обработят резултатите за формулиране на изводи.</a:t>
            </a:r>
            <a:endParaRPr lang="ru-RU" sz="1800" b="1" dirty="0">
              <a:solidFill>
                <a:srgbClr val="A227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иране 12">
            <a:extLst>
              <a:ext uri="{FF2B5EF4-FFF2-40B4-BE49-F238E27FC236}">
                <a16:creationId xmlns:a16="http://schemas.microsoft.com/office/drawing/2014/main" id="{8E113C39-282B-404B-B321-E13CC06DFF60}"/>
              </a:ext>
            </a:extLst>
          </p:cNvPr>
          <p:cNvGrpSpPr/>
          <p:nvPr/>
        </p:nvGrpSpPr>
        <p:grpSpPr>
          <a:xfrm>
            <a:off x="6452294" y="648213"/>
            <a:ext cx="2187244" cy="533696"/>
            <a:chOff x="6084168" y="1268759"/>
            <a:chExt cx="2304256" cy="2130157"/>
          </a:xfrm>
        </p:grpSpPr>
        <p:sp>
          <p:nvSpPr>
            <p:cNvPr id="14" name="Правоъгълник: със заоблени ъгли 13">
              <a:extLst>
                <a:ext uri="{FF2B5EF4-FFF2-40B4-BE49-F238E27FC236}">
                  <a16:creationId xmlns:a16="http://schemas.microsoft.com/office/drawing/2014/main" id="{06261571-D6EF-4242-9777-3C1EF97DA2C3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5" name="Правоъгълник: със заоблени ъгли 14">
              <a:extLst>
                <a:ext uri="{FF2B5EF4-FFF2-40B4-BE49-F238E27FC236}">
                  <a16:creationId xmlns:a16="http://schemas.microsoft.com/office/drawing/2014/main" id="{E59F269A-AF0E-403F-B109-CDAFEE28C93E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ОСНОВНИ ЗАДАЧИ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04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иране 14">
            <a:extLst>
              <a:ext uri="{FF2B5EF4-FFF2-40B4-BE49-F238E27FC236}">
                <a16:creationId xmlns:a16="http://schemas.microsoft.com/office/drawing/2014/main" id="{771CE07C-CD54-48A1-BC52-A7FF9E6DA5B0}"/>
              </a:ext>
            </a:extLst>
          </p:cNvPr>
          <p:cNvGrpSpPr/>
          <p:nvPr/>
        </p:nvGrpSpPr>
        <p:grpSpPr>
          <a:xfrm>
            <a:off x="4042111" y="859130"/>
            <a:ext cx="3057630" cy="4122211"/>
            <a:chOff x="4843113" y="260649"/>
            <a:chExt cx="4076840" cy="4680520"/>
          </a:xfrm>
        </p:grpSpPr>
        <p:sp>
          <p:nvSpPr>
            <p:cNvPr id="14" name="Правоъгълник 13">
              <a:extLst>
                <a:ext uri="{FF2B5EF4-FFF2-40B4-BE49-F238E27FC236}">
                  <a16:creationId xmlns:a16="http://schemas.microsoft.com/office/drawing/2014/main" id="{3FC2A5D6-B4F3-462A-A16B-4ABEEB0569A2}"/>
                </a:ext>
              </a:extLst>
            </p:cNvPr>
            <p:cNvSpPr/>
            <p:nvPr/>
          </p:nvSpPr>
          <p:spPr>
            <a:xfrm>
              <a:off x="4843113" y="260649"/>
              <a:ext cx="4076840" cy="468052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Текстово поле 5">
              <a:extLst>
                <a:ext uri="{FF2B5EF4-FFF2-40B4-BE49-F238E27FC236}">
                  <a16:creationId xmlns:a16="http://schemas.microsoft.com/office/drawing/2014/main" id="{C508A846-EB48-43F1-BCB5-B2D11F05345C}"/>
                </a:ext>
              </a:extLst>
            </p:cNvPr>
            <p:cNvSpPr txBox="1"/>
            <p:nvPr/>
          </p:nvSpPr>
          <p:spPr>
            <a:xfrm>
              <a:off x="4961593" y="367649"/>
              <a:ext cx="3826087" cy="61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bg-BG" sz="12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Ръководител:</a:t>
              </a:r>
            </a:p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bg-BG" sz="135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доц. д-р Красимира Димитрова</a:t>
              </a:r>
              <a:endParaRPr lang="bg-BG" dirty="0">
                <a:solidFill>
                  <a:srgbClr val="A22700"/>
                </a:solidFill>
              </a:endParaRPr>
            </a:p>
          </p:txBody>
        </p:sp>
        <p:sp>
          <p:nvSpPr>
            <p:cNvPr id="9" name="Текстово поле 8">
              <a:extLst>
                <a:ext uri="{FF2B5EF4-FFF2-40B4-BE49-F238E27FC236}">
                  <a16:creationId xmlns:a16="http://schemas.microsoft.com/office/drawing/2014/main" id="{998CBF65-9A0C-4DAB-BFAE-0F1E143FFCD6}"/>
                </a:ext>
              </a:extLst>
            </p:cNvPr>
            <p:cNvSpPr txBox="1"/>
            <p:nvPr/>
          </p:nvSpPr>
          <p:spPr>
            <a:xfrm>
              <a:off x="4968489" y="1136245"/>
              <a:ext cx="3826087" cy="37353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Работен</a:t>
              </a:r>
              <a:r>
                <a:rPr lang="ru-RU" sz="12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колектив</a:t>
              </a:r>
              <a:r>
                <a:rPr lang="ru-RU" sz="12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Мария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Дишкова</a:t>
              </a: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Златка Димитрова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Дечко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Игнатов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Елена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Дичева</a:t>
              </a: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ас. д-р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Смилена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Смилкова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ас. д-р Пенка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Вълчева</a:t>
              </a: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Виктория Велева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Румяна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Карадимитрова</a:t>
              </a: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Ясена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Христова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Димона Георгиева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Дияна Андонова</a:t>
              </a:r>
            </a:p>
          </p:txBody>
        </p:sp>
      </p:grpSp>
      <p:grpSp>
        <p:nvGrpSpPr>
          <p:cNvPr id="16" name="Групиране 15">
            <a:extLst>
              <a:ext uri="{FF2B5EF4-FFF2-40B4-BE49-F238E27FC236}">
                <a16:creationId xmlns:a16="http://schemas.microsoft.com/office/drawing/2014/main" id="{FE873E32-9913-426F-8B8C-F869AEFB80A9}"/>
              </a:ext>
            </a:extLst>
          </p:cNvPr>
          <p:cNvGrpSpPr/>
          <p:nvPr/>
        </p:nvGrpSpPr>
        <p:grpSpPr>
          <a:xfrm>
            <a:off x="160348" y="1747547"/>
            <a:ext cx="3227669" cy="2531918"/>
            <a:chOff x="268441" y="1421262"/>
            <a:chExt cx="4303559" cy="3375890"/>
          </a:xfrm>
        </p:grpSpPr>
        <p:sp>
          <p:nvSpPr>
            <p:cNvPr id="12" name="Правоъгълник 11">
              <a:extLst>
                <a:ext uri="{FF2B5EF4-FFF2-40B4-BE49-F238E27FC236}">
                  <a16:creationId xmlns:a16="http://schemas.microsoft.com/office/drawing/2014/main" id="{5E683932-F0BD-494C-893F-B634D8D8C661}"/>
                </a:ext>
              </a:extLst>
            </p:cNvPr>
            <p:cNvSpPr/>
            <p:nvPr/>
          </p:nvSpPr>
          <p:spPr>
            <a:xfrm>
              <a:off x="268441" y="1421262"/>
              <a:ext cx="4303559" cy="337589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Текстово поле 9">
              <a:extLst>
                <a:ext uri="{FF2B5EF4-FFF2-40B4-BE49-F238E27FC236}">
                  <a16:creationId xmlns:a16="http://schemas.microsoft.com/office/drawing/2014/main" id="{EA576970-A2E2-4D15-8B62-6B0F1E53B540}"/>
                </a:ext>
              </a:extLst>
            </p:cNvPr>
            <p:cNvSpPr txBox="1"/>
            <p:nvPr/>
          </p:nvSpPr>
          <p:spPr>
            <a:xfrm>
              <a:off x="440071" y="1556792"/>
              <a:ext cx="3959741" cy="307364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 проекта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участват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4313" indent="-214313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хабилитирани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преподаватели;</a:t>
              </a:r>
            </a:p>
            <a:p>
              <a:pPr marL="214313" indent="-214313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докторанти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14313" indent="-214313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 млад учен /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постдокторант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/ </a:t>
              </a:r>
            </a:p>
            <a:p>
              <a:pPr marL="214313" indent="-214313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12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постдокторант</a:t>
              </a:r>
              <a:r>
                <a:rPr lang="ru-RU" sz="12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/който е над </a:t>
              </a:r>
              <a:r>
                <a:rPr lang="ru-RU" sz="12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възрастта</a:t>
              </a:r>
              <a:r>
                <a:rPr lang="ru-RU" sz="12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на млад учен/</a:t>
              </a:r>
            </a:p>
            <a:p>
              <a:pPr marL="214313" indent="-214313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37 </a:t>
              </a:r>
              <a:r>
                <a:rPr lang="ru-RU" sz="12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студенти</a:t>
              </a:r>
              <a:r>
                <a:rPr lang="ru-RU" sz="12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3" name="Групиране 12">
            <a:extLst>
              <a:ext uri="{FF2B5EF4-FFF2-40B4-BE49-F238E27FC236}">
                <a16:creationId xmlns:a16="http://schemas.microsoft.com/office/drawing/2014/main" id="{51E6016F-51DE-4881-94E9-70F843F7A4BD}"/>
              </a:ext>
            </a:extLst>
          </p:cNvPr>
          <p:cNvGrpSpPr/>
          <p:nvPr/>
        </p:nvGrpSpPr>
        <p:grpSpPr>
          <a:xfrm>
            <a:off x="160348" y="1021289"/>
            <a:ext cx="2834529" cy="533696"/>
            <a:chOff x="6084168" y="1268759"/>
            <a:chExt cx="2304256" cy="2130157"/>
          </a:xfrm>
        </p:grpSpPr>
        <p:sp>
          <p:nvSpPr>
            <p:cNvPr id="17" name="Правоъгълник: със заоблени ъгли 13">
              <a:extLst>
                <a:ext uri="{FF2B5EF4-FFF2-40B4-BE49-F238E27FC236}">
                  <a16:creationId xmlns:a16="http://schemas.microsoft.com/office/drawing/2014/main" id="{7E7CBCED-17BC-4479-9615-2C2BA4FF7312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8" name="Правоъгълник: със заоблени ъгли 14">
              <a:extLst>
                <a:ext uri="{FF2B5EF4-FFF2-40B4-BE49-F238E27FC236}">
                  <a16:creationId xmlns:a16="http://schemas.microsoft.com/office/drawing/2014/main" id="{E332E995-3305-4734-9734-5E8F83F9F84E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НАУЧЕН КОЛЕКТИВ</a:t>
              </a:r>
            </a:p>
          </p:txBody>
        </p:sp>
      </p:grpSp>
      <p:sp>
        <p:nvSpPr>
          <p:cNvPr id="19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B4ADF0C4-4BF3-4824-8345-33AA1715C67D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sp>
        <p:nvSpPr>
          <p:cNvPr id="20" name="Правоъгълник: със заоблени ъгли 1">
            <a:extLst>
              <a:ext uri="{FF2B5EF4-FFF2-40B4-BE49-F238E27FC236}">
                <a16:creationId xmlns:a16="http://schemas.microsoft.com/office/drawing/2014/main" id="{5B4DA7A3-2403-4C19-B66A-3F8F775567D1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</p:spTree>
    <p:extLst>
      <p:ext uri="{BB962C8B-B14F-4D97-AF65-F5344CB8AC3E}">
        <p14:creationId xmlns:p14="http://schemas.microsoft.com/office/powerpoint/2010/main" val="422787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иране 4">
            <a:extLst>
              <a:ext uri="{FF2B5EF4-FFF2-40B4-BE49-F238E27FC236}">
                <a16:creationId xmlns:a16="http://schemas.microsoft.com/office/drawing/2014/main" id="{D6EB2F55-3C8B-45C7-B9CF-2BE5857B88CA}"/>
              </a:ext>
            </a:extLst>
          </p:cNvPr>
          <p:cNvGrpSpPr/>
          <p:nvPr/>
        </p:nvGrpSpPr>
        <p:grpSpPr>
          <a:xfrm>
            <a:off x="192980" y="2035206"/>
            <a:ext cx="6910000" cy="2406437"/>
            <a:chOff x="228618" y="1288633"/>
            <a:chExt cx="4377448" cy="8000904"/>
          </a:xfrm>
        </p:grpSpPr>
        <p:sp>
          <p:nvSpPr>
            <p:cNvPr id="6" name="Правоъгълник 5">
              <a:extLst>
                <a:ext uri="{FF2B5EF4-FFF2-40B4-BE49-F238E27FC236}">
                  <a16:creationId xmlns:a16="http://schemas.microsoft.com/office/drawing/2014/main" id="{B59CA5B8-5B25-407E-AB1B-7FA9B0A66DD5}"/>
                </a:ext>
              </a:extLst>
            </p:cNvPr>
            <p:cNvSpPr/>
            <p:nvPr/>
          </p:nvSpPr>
          <p:spPr>
            <a:xfrm>
              <a:off x="228618" y="1288633"/>
              <a:ext cx="4377448" cy="8000904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7" name="Текстово поле 6">
              <a:extLst>
                <a:ext uri="{FF2B5EF4-FFF2-40B4-BE49-F238E27FC236}">
                  <a16:creationId xmlns:a16="http://schemas.microsoft.com/office/drawing/2014/main" id="{74C46C0B-A50A-4824-B940-9E6EDB9438E2}"/>
                </a:ext>
              </a:extLst>
            </p:cNvPr>
            <p:cNvSpPr txBox="1"/>
            <p:nvPr/>
          </p:nvSpPr>
          <p:spPr>
            <a:xfrm>
              <a:off x="351004" y="1916141"/>
              <a:ext cx="4070174" cy="66514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издания с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(Web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of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Science) – 2 бр.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издания с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(Crossref) – 6 бр.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издания с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(Global Impact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Factor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– 6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Годишника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университета – 7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без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– 23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Студентска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конференция на ФОН – 2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иране 7">
            <a:extLst>
              <a:ext uri="{FF2B5EF4-FFF2-40B4-BE49-F238E27FC236}">
                <a16:creationId xmlns:a16="http://schemas.microsoft.com/office/drawing/2014/main" id="{F361D0AF-2AA9-4301-BDEC-E9331ACD3C9B}"/>
              </a:ext>
            </a:extLst>
          </p:cNvPr>
          <p:cNvGrpSpPr/>
          <p:nvPr/>
        </p:nvGrpSpPr>
        <p:grpSpPr>
          <a:xfrm>
            <a:off x="7380832" y="2379649"/>
            <a:ext cx="1566174" cy="1495680"/>
            <a:chOff x="6084168" y="1268759"/>
            <a:chExt cx="2304256" cy="2130157"/>
          </a:xfrm>
        </p:grpSpPr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7770A4A6-A4C5-4B41-AFDC-334394637E98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0" name="Правоъгълник: със заоблени ъгли 9">
              <a:extLst>
                <a:ext uri="{FF2B5EF4-FFF2-40B4-BE49-F238E27FC236}">
                  <a16:creationId xmlns:a16="http://schemas.microsoft.com/office/drawing/2014/main" id="{07B393EE-FF5D-4A98-8CAC-991AA581BB6D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sp>
        <p:nvSpPr>
          <p:cNvPr id="12" name="Стрелка наляво 2">
            <a:hlinkClick r:id="rId3" action="ppaction://hlinksldjump"/>
            <a:extLst>
              <a:ext uri="{FF2B5EF4-FFF2-40B4-BE49-F238E27FC236}">
                <a16:creationId xmlns:a16="http://schemas.microsoft.com/office/drawing/2014/main" id="{AA6D678C-CAF8-416E-838C-1F9499748FAC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grpSp>
        <p:nvGrpSpPr>
          <p:cNvPr id="14" name="Групиране 12">
            <a:extLst>
              <a:ext uri="{FF2B5EF4-FFF2-40B4-BE49-F238E27FC236}">
                <a16:creationId xmlns:a16="http://schemas.microsoft.com/office/drawing/2014/main" id="{2011016E-5A6E-432F-A7B0-A9A9F8AB260B}"/>
              </a:ext>
            </a:extLst>
          </p:cNvPr>
          <p:cNvGrpSpPr/>
          <p:nvPr/>
        </p:nvGrpSpPr>
        <p:grpSpPr>
          <a:xfrm>
            <a:off x="192980" y="1309831"/>
            <a:ext cx="3587564" cy="533696"/>
            <a:chOff x="6084168" y="1268759"/>
            <a:chExt cx="2304256" cy="2130157"/>
          </a:xfrm>
        </p:grpSpPr>
        <p:sp>
          <p:nvSpPr>
            <p:cNvPr id="15" name="Правоъгълник: със заоблени ъгли 13">
              <a:extLst>
                <a:ext uri="{FF2B5EF4-FFF2-40B4-BE49-F238E27FC236}">
                  <a16:creationId xmlns:a16="http://schemas.microsoft.com/office/drawing/2014/main" id="{63E9B91E-3905-4FD2-B0A0-82A512F0B1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6" name="Правоъгълник: със заоблени ъгли 14">
              <a:extLst>
                <a:ext uri="{FF2B5EF4-FFF2-40B4-BE49-F238E27FC236}">
                  <a16:creationId xmlns:a16="http://schemas.microsoft.com/office/drawing/2014/main" id="{67C2F96D-7D26-41DB-A14E-592D2335C192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ПУБЛИКАЦИОННА ДЕЙНОСТ</a:t>
              </a:r>
            </a:p>
          </p:txBody>
        </p:sp>
      </p:grpSp>
      <p:graphicFrame>
        <p:nvGraphicFramePr>
          <p:cNvPr id="2" name="Object 1">
            <a:hlinkClick r:id="" action="ppaction://ole?verb=0"/>
            <a:extLst>
              <a:ext uri="{FF2B5EF4-FFF2-40B4-BE49-F238E27FC236}">
                <a16:creationId xmlns:a16="http://schemas.microsoft.com/office/drawing/2014/main" id="{20CE7D59-D4D4-4D22-B8EE-C6C7803B9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879272"/>
              </p:ext>
            </p:extLst>
          </p:nvPr>
        </p:nvGraphicFramePr>
        <p:xfrm>
          <a:off x="7508909" y="2743379"/>
          <a:ext cx="1358963" cy="119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Acrobat Document" showAsIcon="1" r:id="rId4" imgW="914400" imgH="806335" progId="Acrobat.Document.DC">
                  <p:embed/>
                </p:oleObj>
              </mc:Choice>
              <mc:Fallback>
                <p:oleObj name="Acrobat Document" showAsIcon="1" r:id="rId4" imgW="914400" imgH="806335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08909" y="2743379"/>
                        <a:ext cx="1358963" cy="1198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авоъгълник: със заоблени ъгли 1">
            <a:extLst>
              <a:ext uri="{FF2B5EF4-FFF2-40B4-BE49-F238E27FC236}">
                <a16:creationId xmlns:a16="http://schemas.microsoft.com/office/drawing/2014/main" id="{A5769AD7-B1D1-40D9-8C88-779CD90C6776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</p:spTree>
    <p:extLst>
      <p:ext uri="{BB962C8B-B14F-4D97-AF65-F5344CB8AC3E}">
        <p14:creationId xmlns:p14="http://schemas.microsoft.com/office/powerpoint/2010/main" val="19214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74C46C0B-A50A-4824-B940-9E6EDB9438E2}"/>
              </a:ext>
            </a:extLst>
          </p:cNvPr>
          <p:cNvSpPr txBox="1"/>
          <p:nvPr/>
        </p:nvSpPr>
        <p:spPr>
          <a:xfrm>
            <a:off x="132599" y="1221069"/>
            <a:ext cx="2011247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ДЕТСКА ГРАДИНА</a:t>
            </a:r>
            <a:endParaRPr lang="ru-RU" sz="1200" b="1" dirty="0">
              <a:solidFill>
                <a:srgbClr val="A227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AA6D678C-CAF8-416E-838C-1F9499748FAC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grpSp>
        <p:nvGrpSpPr>
          <p:cNvPr id="14" name="Групиране 12">
            <a:extLst>
              <a:ext uri="{FF2B5EF4-FFF2-40B4-BE49-F238E27FC236}">
                <a16:creationId xmlns:a16="http://schemas.microsoft.com/office/drawing/2014/main" id="{2011016E-5A6E-432F-A7B0-A9A9F8AB260B}"/>
              </a:ext>
            </a:extLst>
          </p:cNvPr>
          <p:cNvGrpSpPr/>
          <p:nvPr/>
        </p:nvGrpSpPr>
        <p:grpSpPr>
          <a:xfrm>
            <a:off x="5587050" y="635792"/>
            <a:ext cx="3587564" cy="533696"/>
            <a:chOff x="6084168" y="1268759"/>
            <a:chExt cx="2304256" cy="2130157"/>
          </a:xfrm>
        </p:grpSpPr>
        <p:sp>
          <p:nvSpPr>
            <p:cNvPr id="15" name="Правоъгълник: със заоблени ъгли 13">
              <a:extLst>
                <a:ext uri="{FF2B5EF4-FFF2-40B4-BE49-F238E27FC236}">
                  <a16:creationId xmlns:a16="http://schemas.microsoft.com/office/drawing/2014/main" id="{63E9B91E-3905-4FD2-B0A0-82A512F0B1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6" name="Правоъгълник: със заоблени ъгли 14">
              <a:extLst>
                <a:ext uri="{FF2B5EF4-FFF2-40B4-BE49-F238E27FC236}">
                  <a16:creationId xmlns:a16="http://schemas.microsoft.com/office/drawing/2014/main" id="{67C2F96D-7D26-41DB-A14E-592D2335C192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ПУБЛИКАЦИОННА ДЕЙНОСТ</a:t>
              </a:r>
            </a:p>
          </p:txBody>
        </p:sp>
      </p:grpSp>
      <p:sp>
        <p:nvSpPr>
          <p:cNvPr id="17" name="Правоъгълник: със заоблени ъгли 1">
            <a:extLst>
              <a:ext uri="{FF2B5EF4-FFF2-40B4-BE49-F238E27FC236}">
                <a16:creationId xmlns:a16="http://schemas.microsoft.com/office/drawing/2014/main" id="{A5769AD7-B1D1-40D9-8C88-779CD90C6776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  <p:sp>
        <p:nvSpPr>
          <p:cNvPr id="18" name="Текстово поле 6">
            <a:extLst>
              <a:ext uri="{FF2B5EF4-FFF2-40B4-BE49-F238E27FC236}">
                <a16:creationId xmlns:a16="http://schemas.microsoft.com/office/drawing/2014/main" id="{9B663479-8A7B-4558-81BF-F4DB3D8EFDD3}"/>
              </a:ext>
            </a:extLst>
          </p:cNvPr>
          <p:cNvSpPr txBox="1"/>
          <p:nvPr/>
        </p:nvSpPr>
        <p:spPr>
          <a:xfrm>
            <a:off x="2736205" y="1219511"/>
            <a:ext cx="2350625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НАЧАЛНО УЧИЛИЩЕ</a:t>
            </a:r>
            <a:endParaRPr lang="ru-RU" sz="1200" b="1" dirty="0">
              <a:solidFill>
                <a:srgbClr val="A227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оъгълник: със заоблени ъгли 1">
            <a:extLst>
              <a:ext uri="{FF2B5EF4-FFF2-40B4-BE49-F238E27FC236}">
                <a16:creationId xmlns:a16="http://schemas.microsoft.com/office/drawing/2014/main" id="{73823EE8-A65A-440A-B8A3-AC85737A1847}"/>
              </a:ext>
            </a:extLst>
          </p:cNvPr>
          <p:cNvSpPr/>
          <p:nvPr/>
        </p:nvSpPr>
        <p:spPr>
          <a:xfrm>
            <a:off x="1291901" y="1636214"/>
            <a:ext cx="6039827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МУЗИКА</a:t>
            </a:r>
          </a:p>
        </p:txBody>
      </p:sp>
      <p:sp>
        <p:nvSpPr>
          <p:cNvPr id="20" name="Правоъгълник: със заоблени ъгли 1">
            <a:extLst>
              <a:ext uri="{FF2B5EF4-FFF2-40B4-BE49-F238E27FC236}">
                <a16:creationId xmlns:a16="http://schemas.microsoft.com/office/drawing/2014/main" id="{B6A442C6-70BE-4F55-85D7-79EFA9796709}"/>
              </a:ext>
            </a:extLst>
          </p:cNvPr>
          <p:cNvSpPr/>
          <p:nvPr/>
        </p:nvSpPr>
        <p:spPr>
          <a:xfrm>
            <a:off x="1291902" y="2190376"/>
            <a:ext cx="6030982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ФИЗИЧЕСКО ВЪЗПИТАНИЕ И СПОРТ</a:t>
            </a:r>
          </a:p>
        </p:txBody>
      </p:sp>
      <p:sp>
        <p:nvSpPr>
          <p:cNvPr id="21" name="Правоъгълник: със заоблени ъгли 1">
            <a:extLst>
              <a:ext uri="{FF2B5EF4-FFF2-40B4-BE49-F238E27FC236}">
                <a16:creationId xmlns:a16="http://schemas.microsoft.com/office/drawing/2014/main" id="{1CAD52DE-1954-4391-87C6-5FDBD78DBED3}"/>
              </a:ext>
            </a:extLst>
          </p:cNvPr>
          <p:cNvSpPr/>
          <p:nvPr/>
        </p:nvSpPr>
        <p:spPr>
          <a:xfrm>
            <a:off x="1300747" y="2752228"/>
            <a:ext cx="6030982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БЪЛГАРСКИ ЕЗИК И ЛИТЕРАТУРА</a:t>
            </a:r>
          </a:p>
        </p:txBody>
      </p:sp>
      <p:sp>
        <p:nvSpPr>
          <p:cNvPr id="22" name="Правоъгълник: със заоблени ъгли 1">
            <a:extLst>
              <a:ext uri="{FF2B5EF4-FFF2-40B4-BE49-F238E27FC236}">
                <a16:creationId xmlns:a16="http://schemas.microsoft.com/office/drawing/2014/main" id="{1EF81E6B-2160-4200-A3F1-ECD390788021}"/>
              </a:ext>
            </a:extLst>
          </p:cNvPr>
          <p:cNvSpPr/>
          <p:nvPr/>
        </p:nvSpPr>
        <p:spPr>
          <a:xfrm>
            <a:off x="1291902" y="3314080"/>
            <a:ext cx="6030982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МАТЕМАТИКА</a:t>
            </a:r>
          </a:p>
        </p:txBody>
      </p:sp>
      <p:sp>
        <p:nvSpPr>
          <p:cNvPr id="23" name="Правоъгълник: със заоблени ъгли 1">
            <a:extLst>
              <a:ext uri="{FF2B5EF4-FFF2-40B4-BE49-F238E27FC236}">
                <a16:creationId xmlns:a16="http://schemas.microsoft.com/office/drawing/2014/main" id="{6072A095-E1A0-4186-A62C-C208010643D5}"/>
              </a:ext>
            </a:extLst>
          </p:cNvPr>
          <p:cNvSpPr/>
          <p:nvPr/>
        </p:nvSpPr>
        <p:spPr>
          <a:xfrm>
            <a:off x="1303746" y="3872894"/>
            <a:ext cx="6030982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ОКОЛЕН И СОЦИАЛЕН СВЯТ</a:t>
            </a:r>
          </a:p>
        </p:txBody>
      </p:sp>
    </p:spTree>
    <p:extLst>
      <p:ext uri="{BB962C8B-B14F-4D97-AF65-F5344CB8AC3E}">
        <p14:creationId xmlns:p14="http://schemas.microsoft.com/office/powerpoint/2010/main" val="39256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74C46C0B-A50A-4824-B940-9E6EDB9438E2}"/>
              </a:ext>
            </a:extLst>
          </p:cNvPr>
          <p:cNvSpPr txBox="1"/>
          <p:nvPr/>
        </p:nvSpPr>
        <p:spPr>
          <a:xfrm>
            <a:off x="132599" y="1221069"/>
            <a:ext cx="2011247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ДЕТСКА ГРАДИНА</a:t>
            </a:r>
            <a:endParaRPr lang="ru-RU" sz="1200" b="1" dirty="0">
              <a:solidFill>
                <a:srgbClr val="A227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AA6D678C-CAF8-416E-838C-1F9499748FAC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grpSp>
        <p:nvGrpSpPr>
          <p:cNvPr id="14" name="Групиране 12">
            <a:extLst>
              <a:ext uri="{FF2B5EF4-FFF2-40B4-BE49-F238E27FC236}">
                <a16:creationId xmlns:a16="http://schemas.microsoft.com/office/drawing/2014/main" id="{2011016E-5A6E-432F-A7B0-A9A9F8AB260B}"/>
              </a:ext>
            </a:extLst>
          </p:cNvPr>
          <p:cNvGrpSpPr/>
          <p:nvPr/>
        </p:nvGrpSpPr>
        <p:grpSpPr>
          <a:xfrm>
            <a:off x="5587050" y="635792"/>
            <a:ext cx="3587564" cy="533696"/>
            <a:chOff x="6084168" y="1268759"/>
            <a:chExt cx="2304256" cy="2130157"/>
          </a:xfrm>
        </p:grpSpPr>
        <p:sp>
          <p:nvSpPr>
            <p:cNvPr id="15" name="Правоъгълник: със заоблени ъгли 13">
              <a:extLst>
                <a:ext uri="{FF2B5EF4-FFF2-40B4-BE49-F238E27FC236}">
                  <a16:creationId xmlns:a16="http://schemas.microsoft.com/office/drawing/2014/main" id="{63E9B91E-3905-4FD2-B0A0-82A512F0B1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6" name="Правоъгълник: със заоблени ъгли 14">
              <a:extLst>
                <a:ext uri="{FF2B5EF4-FFF2-40B4-BE49-F238E27FC236}">
                  <a16:creationId xmlns:a16="http://schemas.microsoft.com/office/drawing/2014/main" id="{67C2F96D-7D26-41DB-A14E-592D2335C192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ПУБЛИКАЦИОННА ДЕЙНОСТ</a:t>
              </a:r>
            </a:p>
          </p:txBody>
        </p:sp>
      </p:grpSp>
      <p:sp>
        <p:nvSpPr>
          <p:cNvPr id="17" name="Правоъгълник: със заоблени ъгли 1">
            <a:extLst>
              <a:ext uri="{FF2B5EF4-FFF2-40B4-BE49-F238E27FC236}">
                <a16:creationId xmlns:a16="http://schemas.microsoft.com/office/drawing/2014/main" id="{A5769AD7-B1D1-40D9-8C88-779CD90C6776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  <p:sp>
        <p:nvSpPr>
          <p:cNvPr id="18" name="Текстово поле 6">
            <a:extLst>
              <a:ext uri="{FF2B5EF4-FFF2-40B4-BE49-F238E27FC236}">
                <a16:creationId xmlns:a16="http://schemas.microsoft.com/office/drawing/2014/main" id="{9B663479-8A7B-4558-81BF-F4DB3D8EFDD3}"/>
              </a:ext>
            </a:extLst>
          </p:cNvPr>
          <p:cNvSpPr txBox="1"/>
          <p:nvPr/>
        </p:nvSpPr>
        <p:spPr>
          <a:xfrm>
            <a:off x="2736205" y="1219511"/>
            <a:ext cx="2350625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НАЧАЛНО УЧИЛИЩЕ</a:t>
            </a:r>
            <a:endParaRPr lang="ru-RU" sz="1200" b="1" dirty="0">
              <a:solidFill>
                <a:srgbClr val="A227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оъгълник: със заоблени ъгли 1">
            <a:extLst>
              <a:ext uri="{FF2B5EF4-FFF2-40B4-BE49-F238E27FC236}">
                <a16:creationId xmlns:a16="http://schemas.microsoft.com/office/drawing/2014/main" id="{73823EE8-A65A-440A-B8A3-AC85737A1847}"/>
              </a:ext>
            </a:extLst>
          </p:cNvPr>
          <p:cNvSpPr/>
          <p:nvPr/>
        </p:nvSpPr>
        <p:spPr>
          <a:xfrm>
            <a:off x="454346" y="2005046"/>
            <a:ext cx="3810294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СЕМЕЙНО ВЪЗПИТАНИЕ</a:t>
            </a:r>
          </a:p>
        </p:txBody>
      </p:sp>
      <p:sp>
        <p:nvSpPr>
          <p:cNvPr id="20" name="Правоъгълник: със заоблени ъгли 1">
            <a:extLst>
              <a:ext uri="{FF2B5EF4-FFF2-40B4-BE49-F238E27FC236}">
                <a16:creationId xmlns:a16="http://schemas.microsoft.com/office/drawing/2014/main" id="{B6A442C6-70BE-4F55-85D7-79EFA9796709}"/>
              </a:ext>
            </a:extLst>
          </p:cNvPr>
          <p:cNvSpPr/>
          <p:nvPr/>
        </p:nvSpPr>
        <p:spPr>
          <a:xfrm>
            <a:off x="454346" y="2559208"/>
            <a:ext cx="3810294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СОЦИАЛНА ПЕДАГОГИКА</a:t>
            </a:r>
          </a:p>
        </p:txBody>
      </p:sp>
      <p:sp>
        <p:nvSpPr>
          <p:cNvPr id="21" name="Правоъгълник: със заоблени ъгли 1">
            <a:extLst>
              <a:ext uri="{FF2B5EF4-FFF2-40B4-BE49-F238E27FC236}">
                <a16:creationId xmlns:a16="http://schemas.microsoft.com/office/drawing/2014/main" id="{1CAD52DE-1954-4391-87C6-5FDBD78DBED3}"/>
              </a:ext>
            </a:extLst>
          </p:cNvPr>
          <p:cNvSpPr/>
          <p:nvPr/>
        </p:nvSpPr>
        <p:spPr>
          <a:xfrm>
            <a:off x="2236549" y="3254723"/>
            <a:ext cx="4241092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ДИГИТАЛНА ГРАМОТНОСТ</a:t>
            </a:r>
          </a:p>
        </p:txBody>
      </p:sp>
      <p:sp>
        <p:nvSpPr>
          <p:cNvPr id="22" name="Правоъгълник: със заоблени ъгли 1">
            <a:extLst>
              <a:ext uri="{FF2B5EF4-FFF2-40B4-BE49-F238E27FC236}">
                <a16:creationId xmlns:a16="http://schemas.microsoft.com/office/drawing/2014/main" id="{1EF81E6B-2160-4200-A3F1-ECD390788021}"/>
              </a:ext>
            </a:extLst>
          </p:cNvPr>
          <p:cNvSpPr/>
          <p:nvPr/>
        </p:nvSpPr>
        <p:spPr>
          <a:xfrm>
            <a:off x="4482990" y="1986156"/>
            <a:ext cx="4295148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ИЗВЪНУЧЕБНИ ДЕЙНОСТИ</a:t>
            </a:r>
          </a:p>
        </p:txBody>
      </p:sp>
      <p:sp>
        <p:nvSpPr>
          <p:cNvPr id="23" name="Правоъгълник: със заоблени ъгли 1">
            <a:extLst>
              <a:ext uri="{FF2B5EF4-FFF2-40B4-BE49-F238E27FC236}">
                <a16:creationId xmlns:a16="http://schemas.microsoft.com/office/drawing/2014/main" id="{6072A095-E1A0-4186-A62C-C208010643D5}"/>
              </a:ext>
            </a:extLst>
          </p:cNvPr>
          <p:cNvSpPr/>
          <p:nvPr/>
        </p:nvSpPr>
        <p:spPr>
          <a:xfrm>
            <a:off x="4494834" y="2544970"/>
            <a:ext cx="4295148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ИЗВЪНУЧИЛИЩНИ ДЕЙНОСТИ</a:t>
            </a:r>
          </a:p>
        </p:txBody>
      </p:sp>
      <p:sp>
        <p:nvSpPr>
          <p:cNvPr id="24" name="Правоъгълник: със заоблени ъгли 1">
            <a:extLst>
              <a:ext uri="{FF2B5EF4-FFF2-40B4-BE49-F238E27FC236}">
                <a16:creationId xmlns:a16="http://schemas.microsoft.com/office/drawing/2014/main" id="{23C77894-EA5F-482D-83E8-0053E1710B62}"/>
              </a:ext>
            </a:extLst>
          </p:cNvPr>
          <p:cNvSpPr/>
          <p:nvPr/>
        </p:nvSpPr>
        <p:spPr>
          <a:xfrm>
            <a:off x="2236548" y="3806767"/>
            <a:ext cx="4241093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rgbClr val="FFD757"/>
                </a:solidFill>
              </a:rPr>
              <a:t>КЛЮЧОВИ КОМПЕТЕНТНОСТИ</a:t>
            </a:r>
          </a:p>
        </p:txBody>
      </p:sp>
    </p:spTree>
    <p:extLst>
      <p:ext uri="{BB962C8B-B14F-4D97-AF65-F5344CB8AC3E}">
        <p14:creationId xmlns:p14="http://schemas.microsoft.com/office/powerpoint/2010/main" val="203493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иране 4">
            <a:extLst>
              <a:ext uri="{FF2B5EF4-FFF2-40B4-BE49-F238E27FC236}">
                <a16:creationId xmlns:a16="http://schemas.microsoft.com/office/drawing/2014/main" id="{D6EB2F55-3C8B-45C7-B9CF-2BE5857B88CA}"/>
              </a:ext>
            </a:extLst>
          </p:cNvPr>
          <p:cNvGrpSpPr/>
          <p:nvPr/>
        </p:nvGrpSpPr>
        <p:grpSpPr>
          <a:xfrm>
            <a:off x="196596" y="738161"/>
            <a:ext cx="8750807" cy="3667178"/>
            <a:chOff x="243220" y="-927923"/>
            <a:chExt cx="5543589" cy="12192607"/>
          </a:xfrm>
        </p:grpSpPr>
        <p:sp>
          <p:nvSpPr>
            <p:cNvPr id="6" name="Правоъгълник 5">
              <a:extLst>
                <a:ext uri="{FF2B5EF4-FFF2-40B4-BE49-F238E27FC236}">
                  <a16:creationId xmlns:a16="http://schemas.microsoft.com/office/drawing/2014/main" id="{B59CA5B8-5B25-407E-AB1B-7FA9B0A66DD5}"/>
                </a:ext>
              </a:extLst>
            </p:cNvPr>
            <p:cNvSpPr/>
            <p:nvPr/>
          </p:nvSpPr>
          <p:spPr>
            <a:xfrm>
              <a:off x="243220" y="-927923"/>
              <a:ext cx="5543589" cy="12192607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7" name="Текстово поле 6">
              <a:extLst>
                <a:ext uri="{FF2B5EF4-FFF2-40B4-BE49-F238E27FC236}">
                  <a16:creationId xmlns:a16="http://schemas.microsoft.com/office/drawing/2014/main" id="{74C46C0B-A50A-4824-B940-9E6EDB9438E2}"/>
                </a:ext>
              </a:extLst>
            </p:cNvPr>
            <p:cNvSpPr txBox="1"/>
            <p:nvPr/>
          </p:nvSpPr>
          <p:spPr>
            <a:xfrm>
              <a:off x="334803" y="-485353"/>
              <a:ext cx="5384130" cy="1166554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Научно-практически семинар „Образование за бъдеще – приемственост и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перспективи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“, Университет „Проф. д-р Асен Златаров“, Департамент КПРПС – гр. Бургас, юни 2021.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Научна конференция с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международно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участие „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Съвременният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дискурс в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науката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 (22−23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октомври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2021 г.),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Шуменски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университет „Епископ Константин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Преславски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Втора научно-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практическа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конференция „Права на детето“,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Русенски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университет, 11 май 2021г.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ТРЕТИ НАУЧНО-ПРАКТИЧЕСКИ СЕМИНАР „ОБРАЗОВАНИЕ ЗА БЪДЕЩЕ - ПРИЕМСТВЕНОСТ И ПЕРСПЕКИВИ“, 12-13 юни 2021г.,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организиран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от Университет „Проф. д-р Асен Златаров“ – гр. Бургас, Департамент за квалификация и професионално развитие на педагогическите специалисти.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International Scientific Conference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Knowledge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Skopje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2020.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International Scientific Conference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Knowledge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Skopje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2021.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14th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annual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International Conference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of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Education, Research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and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Innovation, 8th - 9th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of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November</a:t>
              </a:r>
              <a:r>
                <a:rPr lang="ru-RU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2021.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ru-RU" sz="12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AA6D678C-CAF8-416E-838C-1F9499748FAC}"/>
              </a:ext>
            </a:extLst>
          </p:cNvPr>
          <p:cNvSpPr/>
          <p:nvPr/>
        </p:nvSpPr>
        <p:spPr>
          <a:xfrm>
            <a:off x="99892" y="4441643"/>
            <a:ext cx="3473184" cy="594066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НАЗАД</a:t>
            </a:r>
          </a:p>
        </p:txBody>
      </p:sp>
      <p:grpSp>
        <p:nvGrpSpPr>
          <p:cNvPr id="14" name="Групиране 12">
            <a:extLst>
              <a:ext uri="{FF2B5EF4-FFF2-40B4-BE49-F238E27FC236}">
                <a16:creationId xmlns:a16="http://schemas.microsoft.com/office/drawing/2014/main" id="{2011016E-5A6E-432F-A7B0-A9A9F8AB260B}"/>
              </a:ext>
            </a:extLst>
          </p:cNvPr>
          <p:cNvGrpSpPr/>
          <p:nvPr/>
        </p:nvGrpSpPr>
        <p:grpSpPr>
          <a:xfrm>
            <a:off x="1107381" y="107791"/>
            <a:ext cx="3587564" cy="533696"/>
            <a:chOff x="6084168" y="1268759"/>
            <a:chExt cx="2304256" cy="2130157"/>
          </a:xfrm>
        </p:grpSpPr>
        <p:sp>
          <p:nvSpPr>
            <p:cNvPr id="15" name="Правоъгълник: със заоблени ъгли 13">
              <a:extLst>
                <a:ext uri="{FF2B5EF4-FFF2-40B4-BE49-F238E27FC236}">
                  <a16:creationId xmlns:a16="http://schemas.microsoft.com/office/drawing/2014/main" id="{63E9B91E-3905-4FD2-B0A0-82A512F0B1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6" name="Правоъгълник: със заоблени ъгли 14">
              <a:extLst>
                <a:ext uri="{FF2B5EF4-FFF2-40B4-BE49-F238E27FC236}">
                  <a16:creationId xmlns:a16="http://schemas.microsoft.com/office/drawing/2014/main" id="{67C2F96D-7D26-41DB-A14E-592D2335C192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cap="all" dirty="0">
                  <a:solidFill>
                    <a:srgbClr val="A22700"/>
                  </a:solidFill>
                </a:rPr>
                <a:t>Участие в научни форуми</a:t>
              </a:r>
            </a:p>
          </p:txBody>
        </p:sp>
      </p:grpSp>
      <p:sp>
        <p:nvSpPr>
          <p:cNvPr id="17" name="Правоъгълник: със заоблени ъгли 1">
            <a:extLst>
              <a:ext uri="{FF2B5EF4-FFF2-40B4-BE49-F238E27FC236}">
                <a16:creationId xmlns:a16="http://schemas.microsoft.com/office/drawing/2014/main" id="{A5769AD7-B1D1-40D9-8C88-779CD90C6776}"/>
              </a:ext>
            </a:extLst>
          </p:cNvPr>
          <p:cNvSpPr/>
          <p:nvPr/>
        </p:nvSpPr>
        <p:spPr>
          <a:xfrm>
            <a:off x="5922670" y="162159"/>
            <a:ext cx="3024336" cy="4860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rgbClr val="FFD757"/>
                </a:solidFill>
              </a:rPr>
              <a:t>НИХ - 437</a:t>
            </a:r>
          </a:p>
        </p:txBody>
      </p:sp>
    </p:spTree>
    <p:extLst>
      <p:ext uri="{BB962C8B-B14F-4D97-AF65-F5344CB8AC3E}">
        <p14:creationId xmlns:p14="http://schemas.microsoft.com/office/powerpoint/2010/main" val="9819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4C52"/>
      </a:dk1>
      <a:lt1>
        <a:srgbClr val="FFFFFF"/>
      </a:lt1>
      <a:dk2>
        <a:srgbClr val="788788"/>
      </a:dk2>
      <a:lt2>
        <a:srgbClr val="E6EEED"/>
      </a:lt2>
      <a:accent1>
        <a:srgbClr val="004C52"/>
      </a:accent1>
      <a:accent2>
        <a:srgbClr val="00AE9D"/>
      </a:accent2>
      <a:accent3>
        <a:srgbClr val="4BD3B0"/>
      </a:accent3>
      <a:accent4>
        <a:srgbClr val="68DD6B"/>
      </a:accent4>
      <a:accent5>
        <a:srgbClr val="ABE33F"/>
      </a:accent5>
      <a:accent6>
        <a:srgbClr val="DBEEA6"/>
      </a:accent6>
      <a:hlink>
        <a:srgbClr val="004C5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303</Words>
  <Application>Microsoft Office PowerPoint</Application>
  <PresentationFormat>On-screen Show (16:9)</PresentationFormat>
  <Paragraphs>101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Karla</vt:lpstr>
      <vt:lpstr>Raleway</vt:lpstr>
      <vt:lpstr>Times New Roman</vt:lpstr>
      <vt:lpstr>Escalus template</vt:lpstr>
      <vt:lpstr>Document</vt:lpstr>
      <vt:lpstr>Acrobat Document</vt:lpstr>
      <vt:lpstr>Изследване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Изследване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</dc:title>
  <dc:creator>User</dc:creator>
  <cp:lastModifiedBy>V.Manova</cp:lastModifiedBy>
  <cp:revision>29</cp:revision>
  <dcterms:modified xsi:type="dcterms:W3CDTF">2021-12-15T08:07:51Z</dcterms:modified>
</cp:coreProperties>
</file>