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4" r:id="rId5"/>
    <p:sldId id="269" r:id="rId6"/>
    <p:sldId id="270" r:id="rId7"/>
    <p:sldId id="265" r:id="rId8"/>
    <p:sldId id="266" r:id="rId9"/>
    <p:sldId id="267" r:id="rId10"/>
    <p:sldId id="268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ъл стил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Без стил, мрежа в таблица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410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231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09DA3C7-6169-46E0-AB16-1FB632232719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248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222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разд.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9DA3C7-6169-46E0-AB16-1FB632232719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9866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127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194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255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8994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987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693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09DA3C7-6169-46E0-AB16-1FB632232719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3603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ated.org/iceri/publica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5FF6BAE-A5E4-40C4-ADB4-A30561A59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3600" b="1" dirty="0"/>
              <a:t>Тенденции и перспективи в развитието на статусно-ролевите модели и ключовите компетентности на български учители</a:t>
            </a:r>
            <a:endParaRPr lang="bg-BG" sz="3600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9C276F9B-67D3-4060-8BD2-3A331B9307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sz="3200" dirty="0"/>
              <a:t>Договор НИХ – 436/2020</a:t>
            </a:r>
          </a:p>
        </p:txBody>
      </p:sp>
    </p:spTree>
    <p:extLst>
      <p:ext uri="{BB962C8B-B14F-4D97-AF65-F5344CB8AC3E}">
        <p14:creationId xmlns:p14="http://schemas.microsoft.com/office/powerpoint/2010/main" val="121189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9247EEBE-AD0A-4F26-B2FD-73553ACBD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634" y="284176"/>
            <a:ext cx="11236750" cy="1508760"/>
          </a:xfrm>
        </p:spPr>
        <p:txBody>
          <a:bodyPr>
            <a:normAutofit fontScale="90000"/>
          </a:bodyPr>
          <a:lstStyle/>
          <a:p>
            <a: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публикации</a:t>
            </a: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Изследователска област: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професионалните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роли и компетентности на учители </a:t>
            </a: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bg-BG" dirty="0"/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161B48E7-FB90-4ED7-9C6F-5030E4692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01" y="2273232"/>
            <a:ext cx="11745798" cy="4127568"/>
          </a:xfrm>
        </p:spPr>
        <p:txBody>
          <a:bodyPr>
            <a:noAutofit/>
          </a:bodyPr>
          <a:lstStyle/>
          <a:p>
            <a:pPr marL="180340" indent="-180340" algn="just">
              <a:lnSpc>
                <a:spcPct val="115000"/>
              </a:lnSpc>
              <a:spcAft>
                <a:spcPts val="800"/>
              </a:spcAft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Калоянова, Н. 2021.</a:t>
            </a: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Професионалните роли на учителя – тенденции и перспективи (монография). Бургас: Либра </a:t>
            </a:r>
            <a:r>
              <a:rPr lang="bg-BG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Скорп</a:t>
            </a: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ISBN 978-954-471-801-5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Kaloyanova, N,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Dimitrova. 2021. T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endences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evelopment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roles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competences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ulgarian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preschool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ICERI2021 Proceedings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(14th annual International Conference of Education, Research and Innovation, 8th - 9th of November, 2021)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15000"/>
              </a:lnSpc>
              <a:spcAft>
                <a:spcPts val="800"/>
              </a:spcAft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Kaloyanova, N. 2021. Tendences in development of professional roles and competences of Bulgarian primary teachers. In: ICARSS Proceedings (The 4th International Conference on Advanced Research in Social Sciences, Oxford, UK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26-28, 2021)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15000"/>
              </a:lnSpc>
              <a:spcAft>
                <a:spcPts val="800"/>
              </a:spcAft>
            </a:pP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Калоянова, Н. 2021. Тенденции в развитието на професионалните роли и компетентности на прогимназиални и гимназиални учители. – В: Е-списание „Наука и образование“, бр. 4/2021, стр. 272-282</a:t>
            </a:r>
          </a:p>
        </p:txBody>
      </p:sp>
    </p:spTree>
    <p:extLst>
      <p:ext uri="{BB962C8B-B14F-4D97-AF65-F5344CB8AC3E}">
        <p14:creationId xmlns:p14="http://schemas.microsoft.com/office/powerpoint/2010/main" val="1697026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59D7C1-6E25-48C3-B420-ED45FFDB7D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7262" y="0"/>
            <a:ext cx="6064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74EBE0-04D0-42B1-93D5-4FC7C9EBA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691" y="2054942"/>
            <a:ext cx="6072309" cy="1828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F6089B0-B4A0-4E75-BCAC-7B561ADD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262" y="2099667"/>
            <a:ext cx="6061690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4200" spc="150" dirty="0" err="1">
                <a:solidFill>
                  <a:schemeClr val="tx2"/>
                </a:solidFill>
              </a:rPr>
              <a:t>финансов</a:t>
            </a:r>
            <a:r>
              <a:rPr lang="en-US" sz="4200" spc="150" dirty="0">
                <a:solidFill>
                  <a:schemeClr val="tx2"/>
                </a:solidFill>
              </a:rPr>
              <a:t> </a:t>
            </a:r>
            <a:r>
              <a:rPr lang="en-US" sz="4200" spc="150" dirty="0" err="1">
                <a:solidFill>
                  <a:schemeClr val="tx2"/>
                </a:solidFill>
              </a:rPr>
              <a:t>отчет</a:t>
            </a:r>
            <a:r>
              <a:rPr lang="en-US" sz="4200" spc="150" dirty="0">
                <a:solidFill>
                  <a:schemeClr val="tx2"/>
                </a:solidFill>
              </a:rPr>
              <a:t> </a:t>
            </a:r>
            <a:r>
              <a:rPr lang="bg-BG" sz="4200" spc="150">
                <a:solidFill>
                  <a:schemeClr val="tx2"/>
                </a:solidFill>
              </a:rPr>
              <a:t/>
            </a:r>
            <a:br>
              <a:rPr lang="bg-BG" sz="4200" spc="150">
                <a:solidFill>
                  <a:schemeClr val="tx2"/>
                </a:solidFill>
              </a:rPr>
            </a:br>
            <a:r>
              <a:rPr lang="en-US" sz="4200" spc="150">
                <a:solidFill>
                  <a:schemeClr val="tx2"/>
                </a:solidFill>
              </a:rPr>
              <a:t>на</a:t>
            </a:r>
            <a:r>
              <a:rPr lang="en-US" sz="4200" spc="150" dirty="0">
                <a:solidFill>
                  <a:schemeClr val="tx2"/>
                </a:solidFill>
              </a:rPr>
              <a:t> </a:t>
            </a:r>
            <a:r>
              <a:rPr lang="en-US" sz="4200" spc="150" dirty="0" err="1">
                <a:solidFill>
                  <a:schemeClr val="tx2"/>
                </a:solidFill>
              </a:rPr>
              <a:t>проекта</a:t>
            </a:r>
            <a:endParaRPr lang="en-US" sz="4200" spc="150" dirty="0">
              <a:solidFill>
                <a:schemeClr val="tx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EAEB6D-60FF-455D-B8CC-2AC963CE03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549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935FB0B3-24F4-493C-864C-6D7BFC20F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410" y="126994"/>
            <a:ext cx="3762676" cy="660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646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805C9A4-0F24-4907-AED9-2E095B4CB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731" y="115734"/>
            <a:ext cx="9784080" cy="743094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/>
              <a:t>Изследователски ЦЕЛИ И ЗАДАЧИ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5DA52F3B-EAC6-4898-A689-8DD93DD1C5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Цели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40CD18C-1557-4847-BEA3-6E309220D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232" y="858828"/>
            <a:ext cx="5491539" cy="5714995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/>
              <a:t>ЦЕЛИ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b="1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Да се </a:t>
            </a:r>
            <a:r>
              <a:rPr lang="ru-RU" sz="2000" dirty="0" err="1"/>
              <a:t>изведат</a:t>
            </a:r>
            <a:r>
              <a:rPr lang="ru-RU" sz="2000" dirty="0"/>
              <a:t> по </a:t>
            </a:r>
            <a:r>
              <a:rPr lang="ru-RU" sz="2000" dirty="0" err="1"/>
              <a:t>емпиричен</a:t>
            </a:r>
            <a:r>
              <a:rPr lang="ru-RU" sz="2000" dirty="0"/>
              <a:t> </a:t>
            </a:r>
            <a:r>
              <a:rPr lang="ru-RU" sz="2000" dirty="0" err="1"/>
              <a:t>път</a:t>
            </a:r>
            <a:r>
              <a:rPr lang="ru-RU" sz="2000" dirty="0"/>
              <a:t> </a:t>
            </a:r>
            <a:r>
              <a:rPr lang="ru-RU" sz="2000" dirty="0" err="1"/>
              <a:t>актуалните</a:t>
            </a:r>
            <a:r>
              <a:rPr lang="ru-RU" sz="2000" dirty="0"/>
              <a:t> </a:t>
            </a:r>
            <a:r>
              <a:rPr lang="ru-RU" sz="2000" dirty="0" err="1"/>
              <a:t>статусно-ролеви</a:t>
            </a:r>
            <a:r>
              <a:rPr lang="ru-RU" sz="2000" dirty="0"/>
              <a:t> модели на </a:t>
            </a:r>
            <a:r>
              <a:rPr lang="ru-RU" sz="2000" dirty="0" err="1"/>
              <a:t>български</a:t>
            </a:r>
            <a:r>
              <a:rPr lang="ru-RU" sz="2000" dirty="0"/>
              <a:t> учители от </a:t>
            </a:r>
            <a:r>
              <a:rPr lang="ru-RU" sz="2000" dirty="0" err="1"/>
              <a:t>всички</a:t>
            </a:r>
            <a:r>
              <a:rPr lang="ru-RU" sz="2000" dirty="0"/>
              <a:t> </a:t>
            </a:r>
            <a:r>
              <a:rPr lang="ru-RU" sz="2000" dirty="0" err="1"/>
              <a:t>етапи</a:t>
            </a:r>
            <a:r>
              <a:rPr lang="ru-RU" sz="2000" dirty="0"/>
              <a:t> и степени на </a:t>
            </a:r>
            <a:r>
              <a:rPr lang="ru-RU" sz="2000" dirty="0" err="1"/>
              <a:t>образователната</a:t>
            </a:r>
            <a:r>
              <a:rPr lang="ru-RU" sz="2000" dirty="0"/>
              <a:t> система на две нива: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Да се </a:t>
            </a:r>
            <a:r>
              <a:rPr lang="ru-RU" sz="2000" dirty="0" err="1"/>
              <a:t>изведат</a:t>
            </a:r>
            <a:r>
              <a:rPr lang="ru-RU" sz="2000" dirty="0"/>
              <a:t> по </a:t>
            </a:r>
            <a:r>
              <a:rPr lang="ru-RU" sz="2000" dirty="0" err="1"/>
              <a:t>емпиричен</a:t>
            </a:r>
            <a:r>
              <a:rPr lang="ru-RU" sz="2000" dirty="0"/>
              <a:t> </a:t>
            </a:r>
            <a:r>
              <a:rPr lang="ru-RU" sz="2000" dirty="0" err="1"/>
              <a:t>път</a:t>
            </a:r>
            <a:r>
              <a:rPr lang="ru-RU" sz="2000" dirty="0"/>
              <a:t> </a:t>
            </a:r>
            <a:r>
              <a:rPr lang="ru-RU" sz="2000" dirty="0" err="1"/>
              <a:t>някои</a:t>
            </a:r>
            <a:r>
              <a:rPr lang="ru-RU" sz="2000" dirty="0"/>
              <a:t> </a:t>
            </a:r>
            <a:r>
              <a:rPr lang="ru-RU" sz="2000" dirty="0" err="1"/>
              <a:t>значими</a:t>
            </a:r>
            <a:r>
              <a:rPr lang="ru-RU" sz="2000" dirty="0"/>
              <a:t> отношения между </a:t>
            </a:r>
            <a:r>
              <a:rPr lang="ru-RU" sz="2000" dirty="0" err="1"/>
              <a:t>ключови</a:t>
            </a:r>
            <a:r>
              <a:rPr lang="ru-RU" sz="2000" dirty="0"/>
              <a:t> компетентности и </a:t>
            </a:r>
            <a:r>
              <a:rPr lang="ru-RU" sz="2000" dirty="0" err="1"/>
              <a:t>професионални</a:t>
            </a:r>
            <a:r>
              <a:rPr lang="ru-RU" sz="2000" dirty="0"/>
              <a:t> роли на учителя.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Да се установят по </a:t>
            </a:r>
            <a:r>
              <a:rPr lang="ru-RU" sz="2000" dirty="0" err="1"/>
              <a:t>емпиричен</a:t>
            </a:r>
            <a:r>
              <a:rPr lang="ru-RU" sz="2000" dirty="0"/>
              <a:t> </a:t>
            </a:r>
            <a:r>
              <a:rPr lang="ru-RU" sz="2000" dirty="0" err="1"/>
              <a:t>път</a:t>
            </a:r>
            <a:r>
              <a:rPr lang="ru-RU" sz="2000" dirty="0"/>
              <a:t> </a:t>
            </a:r>
            <a:r>
              <a:rPr lang="ru-RU" sz="2000" dirty="0" err="1"/>
              <a:t>нагласите</a:t>
            </a:r>
            <a:r>
              <a:rPr lang="ru-RU" sz="2000" dirty="0"/>
              <a:t> на </a:t>
            </a:r>
            <a:r>
              <a:rPr lang="ru-RU" sz="2000" dirty="0" err="1"/>
              <a:t>студенти-бъдещи</a:t>
            </a:r>
            <a:r>
              <a:rPr lang="ru-RU" sz="2000" dirty="0"/>
              <a:t> учители </a:t>
            </a:r>
            <a:r>
              <a:rPr lang="ru-RU" sz="2000" dirty="0" err="1"/>
              <a:t>към</a:t>
            </a:r>
            <a:r>
              <a:rPr lang="ru-RU" sz="2000" dirty="0"/>
              <a:t> </a:t>
            </a:r>
            <a:r>
              <a:rPr lang="ru-RU" sz="2000" dirty="0" err="1"/>
              <a:t>статусно-ролевите</a:t>
            </a:r>
            <a:r>
              <a:rPr lang="ru-RU" sz="2000" dirty="0"/>
              <a:t> модели на учители.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Да се установят </a:t>
            </a:r>
            <a:r>
              <a:rPr lang="ru-RU" sz="2000" dirty="0" err="1"/>
              <a:t>тенденциите</a:t>
            </a:r>
            <a:r>
              <a:rPr lang="ru-RU" sz="2000" dirty="0"/>
              <a:t> за трансформация на </a:t>
            </a:r>
            <a:r>
              <a:rPr lang="ru-RU" sz="2000" dirty="0" err="1"/>
              <a:t>статусно-ролевите</a:t>
            </a:r>
            <a:r>
              <a:rPr lang="ru-RU" sz="2000" dirty="0"/>
              <a:t> модели на учители </a:t>
            </a:r>
            <a:r>
              <a:rPr lang="ru-RU" sz="2000" dirty="0" err="1"/>
              <a:t>във</a:t>
            </a:r>
            <a:r>
              <a:rPr lang="ru-RU" sz="2000" dirty="0"/>
              <a:t> </a:t>
            </a:r>
            <a:r>
              <a:rPr lang="ru-RU" sz="2000" dirty="0" err="1"/>
              <a:t>връзка</a:t>
            </a:r>
            <a:r>
              <a:rPr lang="ru-RU" sz="2000" dirty="0"/>
              <a:t> с </a:t>
            </a:r>
            <a:r>
              <a:rPr lang="ru-RU" sz="2000" dirty="0" err="1"/>
              <a:t>актуалните</a:t>
            </a:r>
            <a:r>
              <a:rPr lang="ru-RU" sz="2000" dirty="0"/>
              <a:t> </a:t>
            </a:r>
            <a:r>
              <a:rPr lang="ru-RU" sz="2000" dirty="0" err="1"/>
              <a:t>ключови</a:t>
            </a:r>
            <a:r>
              <a:rPr lang="ru-RU" sz="2000" dirty="0"/>
              <a:t> компетентности.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2C3FC235-DC05-4459-AF8A-C168C4AE2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dirty="0"/>
              <a:t>Задачи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E43C3E2A-466D-4C58-8901-DC037780E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31229" y="858828"/>
            <a:ext cx="5403308" cy="5714995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/>
              <a:t>ЗАДАЧИ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b="1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/>
              <a:t>Да се </a:t>
            </a:r>
            <a:r>
              <a:rPr lang="ru-RU" sz="2600" b="1" dirty="0" err="1"/>
              <a:t>изследват</a:t>
            </a:r>
            <a:r>
              <a:rPr lang="ru-RU" sz="2600" b="1" dirty="0"/>
              <a:t> </a:t>
            </a:r>
            <a:r>
              <a:rPr lang="ru-RU" sz="2600" b="1" dirty="0" err="1"/>
              <a:t>нагласи</a:t>
            </a:r>
            <a:r>
              <a:rPr lang="ru-RU" sz="2600" b="1" dirty="0"/>
              <a:t> на учители </a:t>
            </a:r>
            <a:r>
              <a:rPr lang="ru-RU" sz="2600" b="1" dirty="0" err="1"/>
              <a:t>към</a:t>
            </a:r>
            <a:r>
              <a:rPr lang="ru-RU" sz="2600" b="1" dirty="0"/>
              <a:t> </a:t>
            </a:r>
            <a:r>
              <a:rPr lang="ru-RU" sz="2600" b="1" dirty="0" err="1"/>
              <a:t>професионалния</a:t>
            </a:r>
            <a:r>
              <a:rPr lang="ru-RU" sz="2600" b="1" dirty="0"/>
              <a:t> им статус и роли и да се </a:t>
            </a:r>
            <a:r>
              <a:rPr lang="ru-RU" sz="2600" b="1" dirty="0" err="1"/>
              <a:t>изведат</a:t>
            </a:r>
            <a:r>
              <a:rPr lang="ru-RU" sz="2600" b="1" dirty="0"/>
              <a:t> </a:t>
            </a:r>
            <a:r>
              <a:rPr lang="ru-RU" sz="2600" b="1" dirty="0" err="1"/>
              <a:t>актуални</a:t>
            </a:r>
            <a:r>
              <a:rPr lang="ru-RU" sz="2600" b="1" dirty="0"/>
              <a:t> </a:t>
            </a:r>
            <a:r>
              <a:rPr lang="ru-RU" sz="2600" b="1" dirty="0" err="1"/>
              <a:t>статусно-ролеви</a:t>
            </a:r>
            <a:r>
              <a:rPr lang="ru-RU" sz="2600" b="1" dirty="0"/>
              <a:t> модели.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/>
              <a:t>Да се </a:t>
            </a:r>
            <a:r>
              <a:rPr lang="ru-RU" sz="2600" b="1" dirty="0" err="1"/>
              <a:t>изследват</a:t>
            </a:r>
            <a:r>
              <a:rPr lang="ru-RU" sz="2600" b="1" dirty="0"/>
              <a:t> взаимодействия между </a:t>
            </a:r>
            <a:r>
              <a:rPr lang="ru-RU" sz="2600" b="1" dirty="0" err="1"/>
              <a:t>актуалните</a:t>
            </a:r>
            <a:r>
              <a:rPr lang="ru-RU" sz="2600" b="1" dirty="0"/>
              <a:t> </a:t>
            </a:r>
            <a:r>
              <a:rPr lang="ru-RU" sz="2600" b="1" dirty="0" err="1"/>
              <a:t>статусно-ролевите</a:t>
            </a:r>
            <a:r>
              <a:rPr lang="ru-RU" sz="2600" b="1" dirty="0"/>
              <a:t> модели на </a:t>
            </a:r>
            <a:r>
              <a:rPr lang="ru-RU" sz="2600" b="1" dirty="0" err="1"/>
              <a:t>български</a:t>
            </a:r>
            <a:r>
              <a:rPr lang="ru-RU" sz="2600" b="1" dirty="0"/>
              <a:t> учители и </a:t>
            </a:r>
            <a:r>
              <a:rPr lang="ru-RU" sz="2600" b="1" dirty="0" err="1"/>
              <a:t>новите</a:t>
            </a:r>
            <a:r>
              <a:rPr lang="ru-RU" sz="2600" b="1" dirty="0"/>
              <a:t> </a:t>
            </a:r>
            <a:r>
              <a:rPr lang="ru-RU" sz="2600" b="1" dirty="0" err="1"/>
              <a:t>ключови</a:t>
            </a:r>
            <a:r>
              <a:rPr lang="ru-RU" sz="2600" b="1" dirty="0"/>
              <a:t> компетентности.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/>
              <a:t>Да се </a:t>
            </a:r>
            <a:r>
              <a:rPr lang="ru-RU" sz="2600" b="1" dirty="0" err="1"/>
              <a:t>изследват</a:t>
            </a:r>
            <a:r>
              <a:rPr lang="ru-RU" sz="2600" b="1" dirty="0"/>
              <a:t> </a:t>
            </a:r>
            <a:r>
              <a:rPr lang="ru-RU" sz="2600" b="1" dirty="0" err="1"/>
              <a:t>актуалните</a:t>
            </a:r>
            <a:r>
              <a:rPr lang="ru-RU" sz="2600" b="1" dirty="0"/>
              <a:t> </a:t>
            </a:r>
            <a:r>
              <a:rPr lang="ru-RU" sz="2600" b="1" dirty="0" err="1"/>
              <a:t>нагласи</a:t>
            </a:r>
            <a:r>
              <a:rPr lang="ru-RU" sz="2600" b="1" dirty="0"/>
              <a:t> на </a:t>
            </a:r>
            <a:r>
              <a:rPr lang="ru-RU" sz="2600" b="1" dirty="0" err="1"/>
              <a:t>деца</a:t>
            </a:r>
            <a:r>
              <a:rPr lang="ru-RU" sz="2600" b="1" dirty="0"/>
              <a:t> и </a:t>
            </a:r>
            <a:r>
              <a:rPr lang="ru-RU" sz="2600" b="1" dirty="0" err="1"/>
              <a:t>ученици</a:t>
            </a:r>
            <a:r>
              <a:rPr lang="ru-RU" sz="2600" b="1" dirty="0"/>
              <a:t> </a:t>
            </a:r>
            <a:r>
              <a:rPr lang="ru-RU" sz="2600" b="1" dirty="0" err="1"/>
              <a:t>към</a:t>
            </a:r>
            <a:r>
              <a:rPr lang="ru-RU" sz="2600" b="1" dirty="0"/>
              <a:t> </a:t>
            </a:r>
            <a:r>
              <a:rPr lang="ru-RU" sz="2600" b="1" dirty="0" err="1"/>
              <a:t>статусно-ролевия</a:t>
            </a:r>
            <a:r>
              <a:rPr lang="ru-RU" sz="2600" b="1" dirty="0"/>
              <a:t> </a:t>
            </a:r>
            <a:r>
              <a:rPr lang="ru-RU" sz="2600" b="1" dirty="0" err="1"/>
              <a:t>модел</a:t>
            </a:r>
            <a:r>
              <a:rPr lang="ru-RU" sz="2600" b="1" dirty="0"/>
              <a:t> на  </a:t>
            </a:r>
            <a:r>
              <a:rPr lang="ru-RU" sz="2600" b="1" dirty="0" err="1"/>
              <a:t>съвременните</a:t>
            </a:r>
            <a:r>
              <a:rPr lang="ru-RU" sz="2600" b="1" dirty="0"/>
              <a:t> учители.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/>
              <a:t>Да се </a:t>
            </a:r>
            <a:r>
              <a:rPr lang="ru-RU" sz="2600" b="1" dirty="0" err="1"/>
              <a:t>изследват</a:t>
            </a:r>
            <a:r>
              <a:rPr lang="ru-RU" sz="2600" b="1" dirty="0"/>
              <a:t> </a:t>
            </a:r>
            <a:r>
              <a:rPr lang="ru-RU" sz="2600" b="1" dirty="0" err="1"/>
              <a:t>нагласите</a:t>
            </a:r>
            <a:r>
              <a:rPr lang="ru-RU" sz="2600" b="1" dirty="0"/>
              <a:t> на родители, </a:t>
            </a:r>
            <a:r>
              <a:rPr lang="ru-RU" sz="2600" b="1" dirty="0" err="1"/>
              <a:t>други</a:t>
            </a:r>
            <a:r>
              <a:rPr lang="ru-RU" sz="2600" b="1" dirty="0"/>
              <a:t> педагогически и </a:t>
            </a:r>
            <a:r>
              <a:rPr lang="ru-RU" sz="2600" b="1" dirty="0" err="1"/>
              <a:t>непедагогически</a:t>
            </a:r>
            <a:r>
              <a:rPr lang="ru-RU" sz="2600" b="1" dirty="0"/>
              <a:t> </a:t>
            </a:r>
            <a:r>
              <a:rPr lang="ru-RU" sz="2600" b="1" dirty="0" err="1"/>
              <a:t>специалисти</a:t>
            </a:r>
            <a:r>
              <a:rPr lang="ru-RU" sz="2600" b="1" dirty="0"/>
              <a:t> </a:t>
            </a:r>
            <a:r>
              <a:rPr lang="ru-RU" sz="2600" b="1" dirty="0" err="1"/>
              <a:t>към</a:t>
            </a:r>
            <a:r>
              <a:rPr lang="ru-RU" sz="2600" b="1" dirty="0"/>
              <a:t> </a:t>
            </a:r>
            <a:r>
              <a:rPr lang="ru-RU" sz="2600" b="1" dirty="0" err="1"/>
              <a:t>професионалните</a:t>
            </a:r>
            <a:r>
              <a:rPr lang="ru-RU" sz="2600" b="1" dirty="0"/>
              <a:t> </a:t>
            </a:r>
            <a:r>
              <a:rPr lang="ru-RU" sz="2600" b="1" dirty="0" err="1"/>
              <a:t>статуси</a:t>
            </a:r>
            <a:r>
              <a:rPr lang="ru-RU" sz="2600" b="1" dirty="0"/>
              <a:t> и роли на учителя.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/>
              <a:t>Да се </a:t>
            </a:r>
            <a:r>
              <a:rPr lang="ru-RU" sz="2600" b="1" dirty="0" err="1"/>
              <a:t>изследват</a:t>
            </a:r>
            <a:r>
              <a:rPr lang="ru-RU" sz="2600" b="1" dirty="0"/>
              <a:t> </a:t>
            </a:r>
            <a:r>
              <a:rPr lang="ru-RU" sz="2600" b="1" dirty="0" err="1"/>
              <a:t>нагласите</a:t>
            </a:r>
            <a:r>
              <a:rPr lang="ru-RU" sz="2600" b="1" dirty="0"/>
              <a:t> на </a:t>
            </a:r>
            <a:r>
              <a:rPr lang="ru-RU" sz="2600" b="1" dirty="0" err="1"/>
              <a:t>студенти</a:t>
            </a:r>
            <a:r>
              <a:rPr lang="ru-RU" sz="2600" b="1" dirty="0"/>
              <a:t> – </a:t>
            </a:r>
            <a:r>
              <a:rPr lang="ru-RU" sz="2600" b="1" dirty="0" err="1"/>
              <a:t>бъдещи</a:t>
            </a:r>
            <a:r>
              <a:rPr lang="ru-RU" sz="2600" b="1" dirty="0"/>
              <a:t> учители, </a:t>
            </a:r>
            <a:r>
              <a:rPr lang="ru-RU" sz="2600" b="1" dirty="0" err="1"/>
              <a:t>обучаващи</a:t>
            </a:r>
            <a:r>
              <a:rPr lang="ru-RU" sz="2600" b="1" dirty="0"/>
              <a:t> се в 1 и 4 курс на педагогически </a:t>
            </a:r>
            <a:r>
              <a:rPr lang="ru-RU" sz="2600" b="1" dirty="0" err="1"/>
              <a:t>специалности</a:t>
            </a:r>
            <a:r>
              <a:rPr lang="ru-RU" sz="2600" b="1" dirty="0"/>
              <a:t> и да се </a:t>
            </a:r>
            <a:r>
              <a:rPr lang="ru-RU" sz="2600" b="1" dirty="0" err="1"/>
              <a:t>направи</a:t>
            </a:r>
            <a:r>
              <a:rPr lang="ru-RU" sz="2600" b="1" dirty="0"/>
              <a:t> сравнителен анализ.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/>
              <a:t>Да се </a:t>
            </a:r>
            <a:r>
              <a:rPr lang="ru-RU" sz="2600" b="1" dirty="0" err="1"/>
              <a:t>направи</a:t>
            </a:r>
            <a:r>
              <a:rPr lang="ru-RU" sz="2600" b="1" dirty="0"/>
              <a:t> сравнителен анализ на </a:t>
            </a:r>
            <a:r>
              <a:rPr lang="ru-RU" sz="2600" b="1" dirty="0" err="1"/>
              <a:t>тенденциите</a:t>
            </a:r>
            <a:r>
              <a:rPr lang="ru-RU" sz="2600" b="1" dirty="0"/>
              <a:t> за трансформация на </a:t>
            </a:r>
            <a:r>
              <a:rPr lang="ru-RU" sz="2600" b="1" dirty="0" err="1"/>
              <a:t>статусно-ролевите</a:t>
            </a:r>
            <a:r>
              <a:rPr lang="ru-RU" sz="2600" b="1" dirty="0"/>
              <a:t> модели на </a:t>
            </a:r>
            <a:r>
              <a:rPr lang="ru-RU" sz="2600" b="1" dirty="0" err="1"/>
              <a:t>учителите</a:t>
            </a:r>
            <a:r>
              <a:rPr lang="ru-RU" sz="2600" b="1" dirty="0"/>
              <a:t> в периода 2010-2011 и 2020-2021 г.</a:t>
            </a:r>
          </a:p>
        </p:txBody>
      </p:sp>
    </p:spTree>
    <p:extLst>
      <p:ext uri="{BB962C8B-B14F-4D97-AF65-F5344CB8AC3E}">
        <p14:creationId xmlns:p14="http://schemas.microsoft.com/office/powerpoint/2010/main" val="192372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758F27-EB0A-4675-AACF-0CD47C9112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634489B-7282-4F28-88AE-A7DC8E70E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0" y="404202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spc="150" dirty="0" err="1">
                <a:solidFill>
                  <a:schemeClr val="tx2"/>
                </a:solidFill>
              </a:rPr>
              <a:t>Научен</a:t>
            </a:r>
            <a:r>
              <a:rPr lang="en-US" sz="2800" b="1" spc="150" dirty="0">
                <a:solidFill>
                  <a:schemeClr val="tx2"/>
                </a:solidFill>
              </a:rPr>
              <a:t> </a:t>
            </a:r>
            <a:r>
              <a:rPr lang="en-US" sz="2800" b="1" spc="150" dirty="0" err="1">
                <a:solidFill>
                  <a:schemeClr val="tx2"/>
                </a:solidFill>
              </a:rPr>
              <a:t>колектив</a:t>
            </a:r>
            <a:r>
              <a:rPr lang="en-US" sz="2800" b="1" spc="150" dirty="0">
                <a:solidFill>
                  <a:schemeClr val="tx2"/>
                </a:solidFill>
              </a:rPr>
              <a:t> </a:t>
            </a:r>
            <a:r>
              <a:rPr lang="en-US" sz="2800" b="1" spc="150" dirty="0" err="1">
                <a:solidFill>
                  <a:schemeClr val="tx2"/>
                </a:solidFill>
              </a:rPr>
              <a:t>на</a:t>
            </a:r>
            <a:r>
              <a:rPr lang="en-US" sz="2800" b="1" spc="150" dirty="0">
                <a:solidFill>
                  <a:schemeClr val="tx2"/>
                </a:solidFill>
              </a:rPr>
              <a:t> </a:t>
            </a:r>
            <a:r>
              <a:rPr lang="en-US" sz="2800" b="1" spc="150" dirty="0" err="1">
                <a:solidFill>
                  <a:schemeClr val="tx2"/>
                </a:solidFill>
              </a:rPr>
              <a:t>проекта</a:t>
            </a:r>
            <a:endParaRPr lang="en-US" sz="2800" b="1" spc="150" dirty="0">
              <a:solidFill>
                <a:schemeClr val="tx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DF506A-FD4E-4BBC-A10A-DEB94F9BAA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732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71FB1B-4FFC-43D6-8121-390B3A44E8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3369"/>
            <a:ext cx="12192000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EBAD2FE-444F-4522-ABF9-E847E3DBB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0" y="10080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98F1CE58-D725-405E-B196-4EAAA693D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05262"/>
              </p:ext>
            </p:extLst>
          </p:nvPr>
        </p:nvGraphicFramePr>
        <p:xfrm>
          <a:off x="321730" y="1181318"/>
          <a:ext cx="11548532" cy="51148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412195">
                  <a:extLst>
                    <a:ext uri="{9D8B030D-6E8A-4147-A177-3AD203B41FA5}">
                      <a16:colId xmlns:a16="http://schemas.microsoft.com/office/drawing/2014/main" val="636756072"/>
                    </a:ext>
                  </a:extLst>
                </a:gridCol>
                <a:gridCol w="5172075">
                  <a:extLst>
                    <a:ext uri="{9D8B030D-6E8A-4147-A177-3AD203B41FA5}">
                      <a16:colId xmlns:a16="http://schemas.microsoft.com/office/drawing/2014/main" val="3571763204"/>
                    </a:ext>
                  </a:extLst>
                </a:gridCol>
                <a:gridCol w="1964262">
                  <a:extLst>
                    <a:ext uri="{9D8B030D-6E8A-4147-A177-3AD203B41FA5}">
                      <a16:colId xmlns:a16="http://schemas.microsoft.com/office/drawing/2014/main" val="1967980390"/>
                    </a:ext>
                  </a:extLst>
                </a:gridCol>
              </a:tblGrid>
              <a:tr h="4893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bg-BG" sz="1800" dirty="0">
                          <a:effectLst/>
                        </a:rPr>
                        <a:t>Доц. д-р Надежда Ангелова Калоянова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>
                          <a:effectLst/>
                        </a:rPr>
                        <a:t>Университет „Проф. д-р Асен Златаров“</a:t>
                      </a:r>
                    </a:p>
                  </a:txBody>
                  <a:tcPr marL="58942" marR="5894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ръководител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37283"/>
                  </a:ext>
                </a:extLst>
              </a:tr>
              <a:tr h="4893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bg-BG" sz="1800" dirty="0">
                          <a:effectLst/>
                        </a:rPr>
                        <a:t>Проф. д-р Янка Русева </a:t>
                      </a:r>
                      <a:r>
                        <a:rPr lang="bg-BG" sz="1800" dirty="0" err="1">
                          <a:effectLst/>
                        </a:rPr>
                        <a:t>Тоцева</a:t>
                      </a:r>
                      <a:endParaRPr lang="bg-BG" sz="1800" dirty="0">
                        <a:effectLst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4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>
                          <a:effectLst/>
                        </a:rPr>
                        <a:t>ЮЗУ „Неофит Рилски“</a:t>
                      </a: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външен член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974248"/>
                  </a:ext>
                </a:extLst>
              </a:tr>
              <a:tr h="536937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dirty="0">
                          <a:effectLst/>
                        </a:rPr>
                        <a:t>Доц. д-р Тинка Димитрова Иванова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Университет „Проф. д-р Асен Златаров“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вътрешен член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588228"/>
                  </a:ext>
                </a:extLst>
              </a:tr>
              <a:tr h="489397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dirty="0">
                          <a:effectLst/>
                        </a:rPr>
                        <a:t>Доц. д-р Божидара </a:t>
                      </a:r>
                      <a:r>
                        <a:rPr lang="bg-BG" sz="1800" dirty="0" err="1">
                          <a:effectLst/>
                        </a:rPr>
                        <a:t>Искрева</a:t>
                      </a:r>
                      <a:r>
                        <a:rPr lang="bg-BG" sz="1800" dirty="0">
                          <a:effectLst/>
                        </a:rPr>
                        <a:t> </a:t>
                      </a:r>
                      <a:r>
                        <a:rPr lang="bg-BG" sz="1800" dirty="0" err="1">
                          <a:effectLst/>
                        </a:rPr>
                        <a:t>Кривирадева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СУ „Св. Климент Охридски“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външен член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366286"/>
                  </a:ext>
                </a:extLst>
              </a:tr>
              <a:tr h="492782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dirty="0">
                          <a:effectLst/>
                        </a:rPr>
                        <a:t>Доц. д-р Мария Стоянова </a:t>
                      </a:r>
                      <a:r>
                        <a:rPr lang="bg-BG" sz="1800" dirty="0" err="1">
                          <a:effectLst/>
                        </a:rPr>
                        <a:t>Дишкова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Университет „Проф. д-р Асен Златаров“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вътрешен член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418986"/>
                  </a:ext>
                </a:extLst>
              </a:tr>
              <a:tr h="489397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dirty="0">
                          <a:effectLst/>
                        </a:rPr>
                        <a:t>Доц. д-р Златка Александрова Димитрова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Университет „Проф. д-р Асен Златаров“</a:t>
                      </a:r>
                      <a:endParaRPr lang="bg-BG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вътрешен член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6228"/>
                  </a:ext>
                </a:extLst>
              </a:tr>
              <a:tr h="470050">
                <a:tc>
                  <a:txBody>
                    <a:bodyPr/>
                    <a:lstStyle/>
                    <a:p>
                      <a:pPr marL="0" lvl="0" indent="18415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Милена Николаева Чолакова</a:t>
                      </a: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Началника на РУО – гр. Сливен</a:t>
                      </a: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външен член</a:t>
                      </a: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391704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dirty="0">
                          <a:effectLst/>
                        </a:rPr>
                        <a:t>Снежана Великова Няголова 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Директор на СУ „Св. Св. Кирил и Методий“, докторант в ШУ „Епископ Константин Преславски“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външен член, представител на работодателска организация 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093705"/>
                  </a:ext>
                </a:extLst>
              </a:tr>
              <a:tr h="495444">
                <a:tc gridSpan="3">
                  <a:txBody>
                    <a:bodyPr/>
                    <a:lstStyle/>
                    <a:p>
                      <a:pPr marL="0" lvl="0" indent="18415" algn="ctr" defTabSz="914400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студенти, обучаващи се в специалности ПНУП и НУПЧЕ</a:t>
                      </a: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endParaRPr lang="bg-BG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118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120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>
            <a:extLst>
              <a:ext uri="{FF2B5EF4-FFF2-40B4-BE49-F238E27FC236}">
                <a16:creationId xmlns:a16="http://schemas.microsoft.com/office/drawing/2014/main" id="{049D8DFA-139C-473F-838D-D33ABE8856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9C6BC6B-D944-4FEF-9B18-8C5F2A7A8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65" y="985571"/>
            <a:ext cx="2827229" cy="488685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 err="1"/>
              <a:t>Научни</a:t>
            </a:r>
            <a:r>
              <a:rPr lang="en-US" sz="3600" b="1" dirty="0"/>
              <a:t> </a:t>
            </a:r>
            <a:r>
              <a:rPr lang="en-US" sz="3600" b="1" dirty="0" err="1"/>
              <a:t>резултати</a:t>
            </a:r>
            <a:r>
              <a:rPr lang="bg-BG" sz="3600" b="1" dirty="0"/>
              <a:t/>
            </a:r>
            <a:br>
              <a:rPr lang="bg-BG" sz="3600" b="1" dirty="0"/>
            </a:br>
            <a:endParaRPr lang="en-US" sz="3600" b="1" dirty="0"/>
          </a:p>
        </p:txBody>
      </p:sp>
      <p:sp useBgFill="1">
        <p:nvSpPr>
          <p:cNvPr id="21" name="Rectangle 12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CC2B5B6-4F2C-4AEE-9CC5-4AB7AC71F50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4795520" y="176109"/>
            <a:ext cx="7193280" cy="65057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Разработени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четири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анкети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,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които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унифицирани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и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предназначени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различните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контингенти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респонденти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:</a:t>
            </a:r>
            <a:endParaRPr kumimoji="0" lang="en-US" altLang="bg-BG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  <a:p>
            <a:pPr marL="0"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tabLst/>
            </a:pP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Една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анкета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,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предназначена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учители</a:t>
            </a:r>
            <a:endParaRPr kumimoji="0" lang="en-US" altLang="bg-BG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  <a:p>
            <a:pPr marL="0"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tabLst/>
            </a:pP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Една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анкета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,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предназначена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директори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образователни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институции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endParaRPr kumimoji="0" lang="bg-BG" altLang="bg-BG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  <a:p>
            <a:pPr marL="0"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tabLst/>
            </a:pP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Една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анкета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,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предназначена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родители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</a:p>
          <a:p>
            <a:pPr marL="0"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tabLst/>
            </a:pP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Една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анкета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предназначена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други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педагогически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специалисти</a:t>
            </a:r>
            <a:endParaRPr kumimoji="0" lang="en-US" altLang="bg-BG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  <a:p>
            <a:pPr marL="0"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tabLst/>
            </a:pP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Една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анкета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,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предназначена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ученици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Разработен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е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допълнителен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инструментариум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,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касаещ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специфични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аспекти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изследвания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проблем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:</a:t>
            </a:r>
            <a:endParaRPr kumimoji="0" lang="en-US" altLang="bg-BG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  <a:p>
            <a:pPr marL="0"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tabLst/>
            </a:pP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Разработена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е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анкета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установяване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статуса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и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ролите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учителя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като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медиатор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</a:p>
          <a:p>
            <a:pPr marL="0"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tabLst/>
            </a:pP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Разработена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е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анкета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установяване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статуса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и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ролите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учителя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като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аниматор</a:t>
            </a:r>
            <a:endParaRPr lang="bg-BG" altLang="bg-BG" sz="1600" dirty="0">
              <a:solidFill>
                <a:schemeClr val="tx2"/>
              </a:solidFill>
              <a:latin typeface="+mn-lt"/>
            </a:endParaRPr>
          </a:p>
          <a:p>
            <a:pPr marL="0"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tabLst/>
            </a:pP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Разработена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е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методика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установяване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статуса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и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ролите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учителя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като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фасилитатор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</a:p>
          <a:p>
            <a:pPr marL="0"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tabLst/>
            </a:pP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Разработено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е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структурирано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интервю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фокусни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групи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установяване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статуса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и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ролите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учителя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като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оценяващ</a:t>
            </a:r>
            <a:endParaRPr kumimoji="0" lang="en-US" altLang="bg-BG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  <a:p>
            <a:pPr marL="0"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tabLst/>
            </a:pP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Разработена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е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цялостна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методика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изследване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установяване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статуса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и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ролите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учителите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в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педагогическото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общуване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endParaRPr kumimoji="0" lang="bg-BG" altLang="bg-BG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  <a:p>
            <a:pPr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Разработени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диагностични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тренинги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фокусни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групи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с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учители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. </a:t>
            </a:r>
            <a:endParaRPr kumimoji="0" lang="bg-BG" altLang="bg-BG" sz="16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  <a:p>
            <a:pPr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Разработено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е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структурирано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диагностично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интервю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5-6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годишни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деца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и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ученици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в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първи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клас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</a:p>
          <a:p>
            <a:pPr marR="0" lvl="0" eaLnBrk="1" fontAlgn="base" hangingPunct="1"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Конкретизирани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теми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и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параметри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диагностично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есе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с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по-големи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ученици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и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студенти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–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методика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за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установяване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нагласите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деца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и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ученици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към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професионалните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роли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на</a:t>
            </a:r>
            <a:r>
              <a:rPr kumimoji="0" lang="en-US" altLang="bg-BG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en-US" altLang="bg-BG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учителя</a:t>
            </a:r>
            <a:r>
              <a:rPr kumimoji="0" lang="en-US" altLang="bg-BG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2546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>
            <a:extLst>
              <a:ext uri="{FF2B5EF4-FFF2-40B4-BE49-F238E27FC236}">
                <a16:creationId xmlns:a16="http://schemas.microsoft.com/office/drawing/2014/main" id="{049D8DFA-139C-473F-838D-D33ABE8856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9C6BC6B-D944-4FEF-9B18-8C5F2A7A8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67" y="1268375"/>
            <a:ext cx="2827229" cy="43212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 err="1"/>
              <a:t>Научни</a:t>
            </a:r>
            <a:r>
              <a:rPr lang="en-US" sz="3600" b="1" dirty="0"/>
              <a:t> </a:t>
            </a:r>
            <a:r>
              <a:rPr lang="en-US" sz="3600" b="1" dirty="0" err="1"/>
              <a:t>резултати</a:t>
            </a:r>
            <a:r>
              <a:rPr lang="bg-BG" sz="3600" b="1" dirty="0"/>
              <a:t/>
            </a:r>
            <a:br>
              <a:rPr lang="bg-BG" sz="3600" b="1" dirty="0"/>
            </a:br>
            <a:endParaRPr lang="en-US" sz="3600" b="1" dirty="0"/>
          </a:p>
        </p:txBody>
      </p:sp>
      <p:sp useBgFill="1">
        <p:nvSpPr>
          <p:cNvPr id="21" name="Rectangle 12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Текстово поле 13">
            <a:extLst>
              <a:ext uri="{FF2B5EF4-FFF2-40B4-BE49-F238E27FC236}">
                <a16:creationId xmlns:a16="http://schemas.microsoft.com/office/drawing/2014/main" id="{A2FEC8F4-B250-4058-9236-2BEB3DD6DC22}"/>
              </a:ext>
            </a:extLst>
          </p:cNvPr>
          <p:cNvSpPr txBox="1"/>
          <p:nvPr/>
        </p:nvSpPr>
        <p:spPr>
          <a:xfrm>
            <a:off x="5156408" y="1822028"/>
            <a:ext cx="6488025" cy="295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kumimoji="0" lang="ru-RU" b="1" i="0" u="none" strike="noStrike" kern="1200" cap="all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Брой</a:t>
            </a:r>
            <a:r>
              <a:rPr kumimoji="0" lang="ru-RU" b="1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  </a:t>
            </a:r>
            <a:r>
              <a:rPr kumimoji="0" lang="ru-RU" b="1" i="0" u="none" strike="noStrike" kern="1200" cap="all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респонденти</a:t>
            </a:r>
            <a:r>
              <a:rPr kumimoji="0" lang="ru-RU" b="1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:</a:t>
            </a:r>
            <a:br>
              <a:rPr kumimoji="0" lang="ru-RU" b="1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- 720 учители</a:t>
            </a:r>
            <a:b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- 100 </a:t>
            </a:r>
            <a:r>
              <a:rPr kumimoji="0" lang="ru-RU" b="0" i="0" u="none" strike="noStrike" kern="1200" cap="all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директори</a:t>
            </a:r>
            <a: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 на </a:t>
            </a:r>
            <a:r>
              <a:rPr kumimoji="0" lang="ru-RU" b="0" i="0" u="none" strike="noStrike" kern="1200" cap="all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образователни</a:t>
            </a:r>
            <a: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 институции</a:t>
            </a:r>
            <a:b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- 100 </a:t>
            </a:r>
            <a:r>
              <a:rPr kumimoji="0" lang="ru-RU" b="0" i="0" u="none" strike="noStrike" kern="1200" cap="all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други</a:t>
            </a:r>
            <a: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 педагогически </a:t>
            </a:r>
            <a:r>
              <a:rPr kumimoji="0" lang="ru-RU" b="0" i="0" u="none" strike="noStrike" kern="1200" cap="all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специалисти</a:t>
            </a:r>
            <a: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/>
            </a:r>
            <a:b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- 200 </a:t>
            </a:r>
            <a:r>
              <a:rPr kumimoji="0" lang="ru-RU" b="0" i="0" u="none" strike="noStrike" kern="1200" cap="all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ученици</a:t>
            </a:r>
            <a: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/>
            </a:r>
            <a:b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- 60 родители</a:t>
            </a:r>
            <a:br>
              <a:rPr kumimoji="0" lang="ru-RU" b="0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endParaRPr lang="bg-B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04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>
            <a:extLst>
              <a:ext uri="{FF2B5EF4-FFF2-40B4-BE49-F238E27FC236}">
                <a16:creationId xmlns:a16="http://schemas.microsoft.com/office/drawing/2014/main" id="{049D8DFA-139C-473F-838D-D33ABE8856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9C6BC6B-D944-4FEF-9B18-8C5F2A7A8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67" y="1268375"/>
            <a:ext cx="2827229" cy="43212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 err="1"/>
              <a:t>Научни</a:t>
            </a:r>
            <a:r>
              <a:rPr lang="en-US" sz="3600" b="1" dirty="0"/>
              <a:t> </a:t>
            </a:r>
            <a:r>
              <a:rPr lang="en-US" sz="3600" b="1" dirty="0" err="1"/>
              <a:t>резултати</a:t>
            </a:r>
            <a:r>
              <a:rPr lang="bg-BG" sz="3600" b="1" dirty="0"/>
              <a:t/>
            </a:r>
            <a:br>
              <a:rPr lang="bg-BG" sz="3600" b="1" dirty="0"/>
            </a:br>
            <a:endParaRPr lang="en-US" sz="3600" b="1" dirty="0"/>
          </a:p>
        </p:txBody>
      </p:sp>
      <p:sp useBgFill="1">
        <p:nvSpPr>
          <p:cNvPr id="21" name="Rectangle 12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Текстово поле 13">
            <a:extLst>
              <a:ext uri="{FF2B5EF4-FFF2-40B4-BE49-F238E27FC236}">
                <a16:creationId xmlns:a16="http://schemas.microsoft.com/office/drawing/2014/main" id="{A2FEC8F4-B250-4058-9236-2BEB3DD6DC22}"/>
              </a:ext>
            </a:extLst>
          </p:cNvPr>
          <p:cNvSpPr txBox="1"/>
          <p:nvPr/>
        </p:nvSpPr>
        <p:spPr>
          <a:xfrm>
            <a:off x="5052713" y="865156"/>
            <a:ext cx="6488025" cy="5127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000" b="1" cap="all" dirty="0" err="1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Публикационна</a:t>
            </a:r>
            <a:r>
              <a:rPr lang="ru-RU" sz="2000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 </a:t>
            </a:r>
            <a:r>
              <a:rPr lang="ru-RU" sz="2000" b="1" cap="all" dirty="0" err="1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дейност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: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kumimoji="0" lang="ru-RU" b="1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Монографии – 1 </a:t>
            </a:r>
          </a:p>
          <a:p>
            <a:pPr marL="358775" indent="-358775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cap="all" dirty="0" err="1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Сборници</a:t>
            </a: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 с </a:t>
            </a:r>
            <a:r>
              <a:rPr lang="ru-RU" b="1" cap="all" dirty="0" err="1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научни</a:t>
            </a: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 студии – 2</a:t>
            </a:r>
          </a:p>
          <a:p>
            <a:pPr marL="358775" indent="-358775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 </a:t>
            </a:r>
            <a:r>
              <a:rPr lang="ru-RU" b="1" cap="all" dirty="0" err="1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Статии</a:t>
            </a: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 в </a:t>
            </a:r>
            <a:r>
              <a:rPr lang="ru-RU" b="1" cap="all" dirty="0" err="1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научни</a:t>
            </a: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 издания, </a:t>
            </a:r>
            <a:r>
              <a:rPr lang="ru-RU" b="1" cap="all" dirty="0" err="1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индексирани</a:t>
            </a: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 в Web Of Science и SCOPUS – 4</a:t>
            </a:r>
          </a:p>
          <a:p>
            <a:pPr marL="358775" indent="-358775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cap="all" dirty="0" err="1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Статии</a:t>
            </a: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 в </a:t>
            </a:r>
            <a:r>
              <a:rPr lang="ru-RU" b="1" cap="all" dirty="0" err="1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реферирани</a:t>
            </a: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 издания с научна редакция – 9 </a:t>
            </a:r>
          </a:p>
          <a:p>
            <a:pPr marL="358775" indent="-358775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Участия В </a:t>
            </a:r>
            <a:r>
              <a:rPr lang="ru-RU" b="1" cap="all" dirty="0" err="1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международни</a:t>
            </a: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 конференции в Web Of Science и SCOPUS – 3</a:t>
            </a:r>
          </a:p>
          <a:p>
            <a:pPr marL="358775" indent="-358775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Участия В </a:t>
            </a:r>
            <a:r>
              <a:rPr lang="ru-RU" b="1" cap="all" dirty="0" err="1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национални</a:t>
            </a: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 и </a:t>
            </a:r>
            <a:r>
              <a:rPr lang="ru-RU" b="1" cap="all" dirty="0" err="1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международни</a:t>
            </a:r>
            <a:r>
              <a:rPr lang="ru-RU" b="1" cap="all" dirty="0">
                <a:solidFill>
                  <a:srgbClr val="00B0F0"/>
                </a:solidFill>
                <a:latin typeface="Corbel" panose="020B0503020204020204"/>
                <a:ea typeface="+mj-ea"/>
                <a:cs typeface="+mj-cs"/>
              </a:rPr>
              <a:t> конференции – 5 </a:t>
            </a:r>
            <a:endParaRPr lang="bg-BG" b="1" cap="all" dirty="0">
              <a:solidFill>
                <a:srgbClr val="00B0F0"/>
              </a:solidFill>
              <a:latin typeface="Corbel" panose="020B0503020204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6222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9247EEBE-AD0A-4F26-B2FD-73553ACBD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634" y="284176"/>
            <a:ext cx="11236750" cy="1508760"/>
          </a:xfrm>
        </p:spPr>
        <p:txBody>
          <a:bodyPr>
            <a:normAutofit fontScale="90000"/>
          </a:bodyPr>
          <a:lstStyle/>
          <a:p>
            <a: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публикации</a:t>
            </a: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Изследователска област: </a:t>
            </a:r>
            <a:r>
              <a:rPr lang="bg-BG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статусно-ролевите модели на учители в различни аспекти на професионалната им дейност</a:t>
            </a: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bg-BG" dirty="0"/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161B48E7-FB90-4ED7-9C6F-5030E4692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0" y="1915484"/>
            <a:ext cx="11745798" cy="4728486"/>
          </a:xfrm>
        </p:spPr>
        <p:txBody>
          <a:bodyPr>
            <a:noAutofit/>
          </a:bodyPr>
          <a:lstStyle/>
          <a:p>
            <a:r>
              <a:rPr lang="ru-RU" sz="1600" dirty="0"/>
              <a:t>Kaloyanova, N. 2021. </a:t>
            </a:r>
            <a:r>
              <a:rPr lang="ru-RU" sz="1600" dirty="0" err="1"/>
              <a:t>Influence</a:t>
            </a:r>
            <a:r>
              <a:rPr lang="ru-RU" sz="1600" dirty="0"/>
              <a:t> </a:t>
            </a:r>
            <a:r>
              <a:rPr lang="ru-RU" sz="1600" dirty="0" err="1"/>
              <a:t>оf</a:t>
            </a:r>
            <a:r>
              <a:rPr lang="ru-RU" sz="1600" dirty="0"/>
              <a:t> Regional </a:t>
            </a:r>
            <a:r>
              <a:rPr lang="ru-RU" sz="1600" dirty="0" err="1"/>
              <a:t>Educational</a:t>
            </a:r>
            <a:r>
              <a:rPr lang="ru-RU" sz="1600" dirty="0"/>
              <a:t> </a:t>
            </a:r>
            <a:r>
              <a:rPr lang="ru-RU" sz="1600" dirty="0" err="1"/>
              <a:t>Policies</a:t>
            </a:r>
            <a:r>
              <a:rPr lang="ru-RU" sz="1600" dirty="0"/>
              <a:t> </a:t>
            </a:r>
            <a:r>
              <a:rPr lang="ru-RU" sz="1600" dirty="0" err="1"/>
              <a:t>оf</a:t>
            </a:r>
            <a:r>
              <a:rPr lang="ru-RU" sz="1600" dirty="0"/>
              <a:t> </a:t>
            </a:r>
            <a:r>
              <a:rPr lang="ru-RU" sz="1600" dirty="0" err="1"/>
              <a:t>Municipalities</a:t>
            </a:r>
            <a:r>
              <a:rPr lang="ru-RU" sz="1600" dirty="0"/>
              <a:t> </a:t>
            </a:r>
            <a:r>
              <a:rPr lang="ru-RU" sz="1600" dirty="0" err="1"/>
              <a:t>in</a:t>
            </a:r>
            <a:r>
              <a:rPr lang="ru-RU" sz="1600" dirty="0"/>
              <a:t> The Republic Of </a:t>
            </a:r>
            <a:r>
              <a:rPr lang="ru-RU" sz="1600" dirty="0" err="1"/>
              <a:t>Bulgariа</a:t>
            </a:r>
            <a:r>
              <a:rPr lang="ru-RU" sz="1600" dirty="0"/>
              <a:t> </a:t>
            </a:r>
            <a:r>
              <a:rPr lang="ru-RU" sz="1600" dirty="0" err="1"/>
              <a:t>on</a:t>
            </a:r>
            <a:r>
              <a:rPr lang="ru-RU" sz="1600" dirty="0"/>
              <a:t> </a:t>
            </a:r>
            <a:r>
              <a:rPr lang="ru-RU" sz="1600" dirty="0" err="1"/>
              <a:t>Teacher</a:t>
            </a:r>
            <a:r>
              <a:rPr lang="ru-RU" sz="1600" dirty="0"/>
              <a:t> </a:t>
            </a:r>
            <a:r>
              <a:rPr lang="ru-RU" sz="1600" dirty="0" err="1"/>
              <a:t>Status-Role</a:t>
            </a:r>
            <a:r>
              <a:rPr lang="ru-RU" sz="1600" dirty="0"/>
              <a:t> </a:t>
            </a:r>
            <a:r>
              <a:rPr lang="ru-RU" sz="1600" dirty="0" err="1"/>
              <a:t>Models</a:t>
            </a:r>
            <a:r>
              <a:rPr lang="ru-RU" sz="1600" dirty="0"/>
              <a:t> – In: IICE2022 </a:t>
            </a:r>
            <a:r>
              <a:rPr lang="ru-RU" sz="1600" dirty="0" err="1"/>
              <a:t>Prossedings</a:t>
            </a:r>
            <a:r>
              <a:rPr lang="ru-RU" sz="1600" dirty="0"/>
              <a:t> (The IAFOR International Conference </a:t>
            </a:r>
            <a:r>
              <a:rPr lang="ru-RU" sz="1600" dirty="0" err="1"/>
              <a:t>on</a:t>
            </a:r>
            <a:r>
              <a:rPr lang="ru-RU" sz="1600" dirty="0"/>
              <a:t> Education </a:t>
            </a:r>
            <a:r>
              <a:rPr lang="ru-RU" sz="1600" dirty="0" err="1"/>
              <a:t>in</a:t>
            </a:r>
            <a:r>
              <a:rPr lang="ru-RU" sz="1600" dirty="0"/>
              <a:t> </a:t>
            </a:r>
            <a:r>
              <a:rPr lang="ru-RU" sz="1600" dirty="0" err="1"/>
              <a:t>Hawaii</a:t>
            </a:r>
            <a:r>
              <a:rPr lang="ru-RU" sz="1600" dirty="0"/>
              <a:t>)</a:t>
            </a:r>
          </a:p>
          <a:p>
            <a:r>
              <a:rPr lang="ru-RU" sz="1600" dirty="0"/>
              <a:t>Kaloyanova, N. 2021. </a:t>
            </a:r>
            <a:r>
              <a:rPr lang="ru-RU" sz="1600" dirty="0" err="1"/>
              <a:t>Bulgarian</a:t>
            </a:r>
            <a:r>
              <a:rPr lang="ru-RU" sz="1600" dirty="0"/>
              <a:t> </a:t>
            </a:r>
            <a:r>
              <a:rPr lang="ru-RU" sz="1600" dirty="0" err="1"/>
              <a:t>Teacher’s</a:t>
            </a:r>
            <a:r>
              <a:rPr lang="ru-RU" sz="1600" dirty="0"/>
              <a:t> </a:t>
            </a:r>
            <a:r>
              <a:rPr lang="ru-RU" sz="1600" dirty="0" err="1"/>
              <a:t>professional</a:t>
            </a:r>
            <a:r>
              <a:rPr lang="ru-RU" sz="1600" dirty="0"/>
              <a:t> </a:t>
            </a:r>
            <a:r>
              <a:rPr lang="ru-RU" sz="1600" dirty="0" err="1"/>
              <a:t>roles</a:t>
            </a:r>
            <a:r>
              <a:rPr lang="ru-RU" sz="1600" dirty="0"/>
              <a:t> </a:t>
            </a:r>
            <a:r>
              <a:rPr lang="ru-RU" sz="1600" dirty="0" err="1"/>
              <a:t>in</a:t>
            </a:r>
            <a:r>
              <a:rPr lang="ru-RU" sz="1600" dirty="0"/>
              <a:t> </a:t>
            </a:r>
            <a:r>
              <a:rPr lang="ru-RU" sz="1600" dirty="0" err="1"/>
              <a:t>on-line</a:t>
            </a:r>
            <a:r>
              <a:rPr lang="ru-RU" sz="1600" dirty="0"/>
              <a:t> </a:t>
            </a:r>
            <a:r>
              <a:rPr lang="ru-RU" sz="1600" dirty="0" err="1"/>
              <a:t>education</a:t>
            </a:r>
            <a:r>
              <a:rPr lang="ru-RU" sz="1600" dirty="0"/>
              <a:t>. In: ICERI2021 </a:t>
            </a:r>
            <a:r>
              <a:rPr lang="ru-RU" sz="1600" dirty="0" err="1"/>
              <a:t>Proceedings</a:t>
            </a:r>
            <a:r>
              <a:rPr lang="ru-RU" sz="1600" dirty="0"/>
              <a:t> (14th </a:t>
            </a:r>
            <a:r>
              <a:rPr lang="ru-RU" sz="1600" dirty="0" err="1"/>
              <a:t>Аnnual</a:t>
            </a:r>
            <a:r>
              <a:rPr lang="ru-RU" sz="1600" dirty="0"/>
              <a:t> International Conference </a:t>
            </a:r>
            <a:r>
              <a:rPr lang="ru-RU" sz="1600" dirty="0" err="1"/>
              <a:t>of</a:t>
            </a:r>
            <a:r>
              <a:rPr lang="ru-RU" sz="1600" dirty="0"/>
              <a:t> Education, Research </a:t>
            </a:r>
            <a:r>
              <a:rPr lang="ru-RU" sz="1600" dirty="0" err="1"/>
              <a:t>and</a:t>
            </a:r>
            <a:r>
              <a:rPr lang="ru-RU" sz="1600" dirty="0"/>
              <a:t> Innovation, 8th - 9th </a:t>
            </a:r>
            <a:r>
              <a:rPr lang="ru-RU" sz="1600" dirty="0" err="1"/>
              <a:t>of</a:t>
            </a:r>
            <a:r>
              <a:rPr lang="ru-RU" sz="1600" dirty="0"/>
              <a:t> </a:t>
            </a:r>
            <a:r>
              <a:rPr lang="ru-RU" sz="1600" dirty="0" err="1"/>
              <a:t>November</a:t>
            </a:r>
            <a:r>
              <a:rPr lang="ru-RU" sz="1600" dirty="0"/>
              <a:t>, 2021)</a:t>
            </a:r>
          </a:p>
          <a:p>
            <a:r>
              <a:rPr lang="ru-RU" sz="1600" dirty="0" err="1"/>
              <a:t>Калоянова</a:t>
            </a:r>
            <a:r>
              <a:rPr lang="ru-RU" sz="1600" dirty="0"/>
              <a:t>, Н. 2020. </a:t>
            </a:r>
            <a:r>
              <a:rPr lang="ru-RU" sz="1600" dirty="0" err="1"/>
              <a:t>Статусно-ролеви</a:t>
            </a:r>
            <a:r>
              <a:rPr lang="ru-RU" sz="1600" dirty="0"/>
              <a:t> модели на учители в </a:t>
            </a:r>
            <a:r>
              <a:rPr lang="ru-RU" sz="1600" dirty="0" err="1"/>
              <a:t>процеса</a:t>
            </a:r>
            <a:r>
              <a:rPr lang="ru-RU" sz="1600" dirty="0"/>
              <a:t> на взаимно </a:t>
            </a:r>
            <a:r>
              <a:rPr lang="ru-RU" sz="1600" dirty="0" err="1"/>
              <a:t>възприемане</a:t>
            </a:r>
            <a:r>
              <a:rPr lang="ru-RU" sz="1600" dirty="0"/>
              <a:t> при </a:t>
            </a:r>
            <a:r>
              <a:rPr lang="ru-RU" sz="1600" dirty="0" err="1"/>
              <a:t>педагогическо</a:t>
            </a:r>
            <a:r>
              <a:rPr lang="ru-RU" sz="1600" dirty="0"/>
              <a:t> </a:t>
            </a:r>
            <a:r>
              <a:rPr lang="ru-RU" sz="1600" dirty="0" err="1"/>
              <a:t>общуване</a:t>
            </a:r>
            <a:r>
              <a:rPr lang="ru-RU" sz="1600" dirty="0"/>
              <a:t>. В – </a:t>
            </a:r>
            <a:r>
              <a:rPr lang="ru-RU" sz="1600" dirty="0" err="1"/>
              <a:t>сп</a:t>
            </a:r>
            <a:r>
              <a:rPr lang="ru-RU" sz="1600" dirty="0"/>
              <a:t>. Управление и образование т.16 (3) 2020, ISSN: 13126121, стр. 158-168</a:t>
            </a:r>
          </a:p>
          <a:p>
            <a:r>
              <a:rPr lang="ru-RU" sz="1600" dirty="0" err="1"/>
              <a:t>Калоянова</a:t>
            </a:r>
            <a:r>
              <a:rPr lang="ru-RU" sz="1600" dirty="0"/>
              <a:t>, Н. 2020. </a:t>
            </a:r>
            <a:r>
              <a:rPr lang="ru-RU" sz="1600" dirty="0" err="1"/>
              <a:t>Статусно-ролеви</a:t>
            </a:r>
            <a:r>
              <a:rPr lang="ru-RU" sz="1600" dirty="0"/>
              <a:t> модели на учители </a:t>
            </a:r>
            <a:r>
              <a:rPr lang="ru-RU" sz="1600" dirty="0" err="1"/>
              <a:t>според</a:t>
            </a:r>
            <a:r>
              <a:rPr lang="ru-RU" sz="1600" dirty="0"/>
              <a:t> характера на </a:t>
            </a:r>
            <a:r>
              <a:rPr lang="ru-RU" sz="1600" dirty="0" err="1"/>
              <a:t>междуличностното</a:t>
            </a:r>
            <a:r>
              <a:rPr lang="ru-RU" sz="1600" dirty="0"/>
              <a:t> взаимодействие при </a:t>
            </a:r>
            <a:r>
              <a:rPr lang="ru-RU" sz="1600" dirty="0" err="1"/>
              <a:t>педагогическо</a:t>
            </a:r>
            <a:r>
              <a:rPr lang="ru-RU" sz="1600" dirty="0"/>
              <a:t> </a:t>
            </a:r>
            <a:r>
              <a:rPr lang="ru-RU" sz="1600" dirty="0" err="1"/>
              <a:t>общуване</a:t>
            </a:r>
            <a:r>
              <a:rPr lang="ru-RU" sz="1600" dirty="0"/>
              <a:t>. В – е-</a:t>
            </a:r>
            <a:r>
              <a:rPr lang="ru-RU" sz="1600" dirty="0" err="1"/>
              <a:t>сп</a:t>
            </a:r>
            <a:r>
              <a:rPr lang="ru-RU" sz="1600" dirty="0"/>
              <a:t>. Наука и образование, бр.3, ISSN 2683-0191 (online). </a:t>
            </a:r>
          </a:p>
          <a:p>
            <a:r>
              <a:rPr lang="ru-RU" sz="1600" dirty="0" err="1"/>
              <a:t>Дишкова</a:t>
            </a:r>
            <a:r>
              <a:rPr lang="ru-RU" sz="1600" dirty="0"/>
              <a:t>, М. 2020. </a:t>
            </a:r>
            <a:r>
              <a:rPr lang="ru-RU" sz="1600" dirty="0" err="1"/>
              <a:t>Социалната</a:t>
            </a:r>
            <a:r>
              <a:rPr lang="ru-RU" sz="1600" dirty="0"/>
              <a:t> роля на учителя </a:t>
            </a:r>
            <a:r>
              <a:rPr lang="ru-RU" sz="1600" dirty="0" err="1"/>
              <a:t>като</a:t>
            </a:r>
            <a:r>
              <a:rPr lang="ru-RU" sz="1600" dirty="0"/>
              <a:t> медиатор. В – Сборник с </a:t>
            </a:r>
            <a:r>
              <a:rPr lang="ru-RU" sz="1600" dirty="0" err="1"/>
              <a:t>научни</a:t>
            </a:r>
            <a:r>
              <a:rPr lang="ru-RU" sz="1600" dirty="0"/>
              <a:t> </a:t>
            </a:r>
            <a:r>
              <a:rPr lang="ru-RU" sz="1600" dirty="0" err="1"/>
              <a:t>доклади</a:t>
            </a:r>
            <a:r>
              <a:rPr lang="ru-RU" sz="1600" dirty="0"/>
              <a:t> „Взаимодействие на преподавателя и студента в </a:t>
            </a:r>
            <a:r>
              <a:rPr lang="ru-RU" sz="1600" dirty="0" err="1"/>
              <a:t>условията</a:t>
            </a:r>
            <a:r>
              <a:rPr lang="ru-RU" sz="1600" dirty="0"/>
              <a:t> на </a:t>
            </a:r>
            <a:r>
              <a:rPr lang="ru-RU" sz="1600" dirty="0" err="1"/>
              <a:t>университетското</a:t>
            </a:r>
            <a:r>
              <a:rPr lang="ru-RU" sz="1600" dirty="0"/>
              <a:t> образование: </a:t>
            </a:r>
            <a:r>
              <a:rPr lang="ru-RU" sz="1600" dirty="0" err="1"/>
              <a:t>актуални</a:t>
            </a:r>
            <a:r>
              <a:rPr lang="ru-RU" sz="1600" dirty="0"/>
              <a:t> </a:t>
            </a:r>
            <a:r>
              <a:rPr lang="ru-RU" sz="1600" dirty="0" err="1"/>
              <a:t>проблеми</a:t>
            </a:r>
            <a:r>
              <a:rPr lang="ru-RU" sz="1600" dirty="0"/>
              <a:t>, </a:t>
            </a:r>
            <a:r>
              <a:rPr lang="ru-RU" sz="1600" dirty="0" err="1"/>
              <a:t>съвременни</a:t>
            </a:r>
            <a:r>
              <a:rPr lang="ru-RU" sz="1600" dirty="0"/>
              <a:t> </a:t>
            </a:r>
            <a:r>
              <a:rPr lang="ru-RU" sz="1600" dirty="0" err="1"/>
              <a:t>изследвания</a:t>
            </a:r>
            <a:r>
              <a:rPr lang="ru-RU" sz="1600" dirty="0"/>
              <a:t>, опит“, </a:t>
            </a:r>
            <a:r>
              <a:rPr lang="ru-RU" sz="1600" dirty="0" err="1"/>
              <a:t>четвърта</a:t>
            </a:r>
            <a:r>
              <a:rPr lang="ru-RU" sz="1600" dirty="0"/>
              <a:t> книга. Изд. „</a:t>
            </a:r>
            <a:r>
              <a:rPr lang="ru-RU" sz="1600" dirty="0" err="1"/>
              <a:t>Екс-Прес</a:t>
            </a:r>
            <a:r>
              <a:rPr lang="ru-RU" sz="1600" dirty="0"/>
              <a:t>“, </a:t>
            </a:r>
            <a:r>
              <a:rPr lang="ru-RU" sz="1600" dirty="0" err="1"/>
              <a:t>Асоциация</a:t>
            </a:r>
            <a:r>
              <a:rPr lang="ru-RU" sz="1600" dirty="0"/>
              <a:t> на </a:t>
            </a:r>
            <a:r>
              <a:rPr lang="ru-RU" sz="1600" dirty="0" err="1"/>
              <a:t>професорите</a:t>
            </a:r>
            <a:r>
              <a:rPr lang="ru-RU" sz="1600" dirty="0"/>
              <a:t> от </a:t>
            </a:r>
            <a:r>
              <a:rPr lang="ru-RU" sz="1600" dirty="0" err="1"/>
              <a:t>славянските</a:t>
            </a:r>
            <a:r>
              <a:rPr lang="ru-RU" sz="1600" dirty="0"/>
              <a:t> </a:t>
            </a:r>
            <a:r>
              <a:rPr lang="ru-RU" sz="1600" dirty="0" err="1"/>
              <a:t>страни</a:t>
            </a:r>
            <a:r>
              <a:rPr lang="ru-RU" sz="1600" dirty="0"/>
              <a:t> (АПСС), ISBN 978-954-490-676-4, с. 377-382.</a:t>
            </a:r>
          </a:p>
          <a:p>
            <a:r>
              <a:rPr lang="ru-RU" sz="1600" dirty="0" err="1"/>
              <a:t>Дишкова</a:t>
            </a:r>
            <a:r>
              <a:rPr lang="ru-RU" sz="1600" dirty="0"/>
              <a:t>, М. 2020. </a:t>
            </a:r>
            <a:r>
              <a:rPr lang="ru-RU" sz="1600" dirty="0" err="1"/>
              <a:t>Социалната</a:t>
            </a:r>
            <a:r>
              <a:rPr lang="ru-RU" sz="1600" dirty="0"/>
              <a:t> роля на учителя </a:t>
            </a:r>
            <a:r>
              <a:rPr lang="ru-RU" sz="1600" dirty="0" err="1"/>
              <a:t>като</a:t>
            </a:r>
            <a:r>
              <a:rPr lang="ru-RU" sz="1600" dirty="0"/>
              <a:t> участник в </a:t>
            </a:r>
            <a:r>
              <a:rPr lang="ru-RU" sz="1600" dirty="0" err="1"/>
              <a:t>закрилата</a:t>
            </a:r>
            <a:r>
              <a:rPr lang="ru-RU" sz="1600" dirty="0"/>
              <a:t> на </a:t>
            </a:r>
            <a:r>
              <a:rPr lang="ru-RU" sz="1600" dirty="0" err="1"/>
              <a:t>детето</a:t>
            </a:r>
            <a:r>
              <a:rPr lang="ru-RU" sz="1600" dirty="0"/>
              <a:t> и </a:t>
            </a:r>
            <a:r>
              <a:rPr lang="ru-RU" sz="1600" dirty="0" err="1"/>
              <a:t>като</a:t>
            </a:r>
            <a:r>
              <a:rPr lang="ru-RU" sz="1600" dirty="0"/>
              <a:t> </a:t>
            </a:r>
            <a:r>
              <a:rPr lang="ru-RU" sz="1600" dirty="0" err="1"/>
              <a:t>заместник-родител</a:t>
            </a:r>
            <a:r>
              <a:rPr lang="ru-RU" sz="1600" dirty="0"/>
              <a:t>. В – </a:t>
            </a:r>
            <a:r>
              <a:rPr lang="ru-RU" sz="1600" dirty="0" err="1"/>
              <a:t>Международната</a:t>
            </a:r>
            <a:r>
              <a:rPr lang="ru-RU" sz="1600" dirty="0"/>
              <a:t> научно - </a:t>
            </a:r>
            <a:r>
              <a:rPr lang="ru-RU" sz="1600" dirty="0" err="1"/>
              <a:t>практическа</a:t>
            </a:r>
            <a:r>
              <a:rPr lang="ru-RU" sz="1600" dirty="0"/>
              <a:t> конференция "</a:t>
            </a:r>
            <a:r>
              <a:rPr lang="ru-RU" sz="1600" dirty="0" err="1"/>
              <a:t>Наставничеството</a:t>
            </a:r>
            <a:r>
              <a:rPr lang="ru-RU" sz="1600" dirty="0"/>
              <a:t>: </a:t>
            </a:r>
            <a:r>
              <a:rPr lang="ru-RU" sz="1600" dirty="0" err="1"/>
              <a:t>класичност</a:t>
            </a:r>
            <a:r>
              <a:rPr lang="ru-RU" sz="1600" dirty="0"/>
              <a:t> и </a:t>
            </a:r>
            <a:r>
              <a:rPr lang="ru-RU" sz="1600" dirty="0" err="1"/>
              <a:t>модерност</a:t>
            </a:r>
            <a:r>
              <a:rPr lang="ru-RU" sz="1600" dirty="0"/>
              <a:t>", 30.10.2020 г.,  </a:t>
            </a:r>
            <a:r>
              <a:rPr lang="ru-RU" sz="1600" dirty="0" err="1"/>
              <a:t>Враца</a:t>
            </a:r>
            <a:endParaRPr lang="ru-RU" sz="1600" dirty="0"/>
          </a:p>
          <a:p>
            <a:r>
              <a:rPr lang="ru-RU" sz="1600" dirty="0"/>
              <a:t>Иванова, Т. 2020. </a:t>
            </a:r>
            <a:r>
              <a:rPr lang="ru-RU" sz="1600" dirty="0" err="1"/>
              <a:t>Възгледите</a:t>
            </a:r>
            <a:r>
              <a:rPr lang="ru-RU" sz="1600" dirty="0"/>
              <a:t> на Николай </a:t>
            </a:r>
            <a:r>
              <a:rPr lang="ru-RU" sz="1600" dirty="0" err="1"/>
              <a:t>Райнов</a:t>
            </a:r>
            <a:r>
              <a:rPr lang="ru-RU" sz="1600" dirty="0"/>
              <a:t> за </a:t>
            </a:r>
            <a:r>
              <a:rPr lang="ru-RU" sz="1600" dirty="0" err="1"/>
              <a:t>взаимодействието</a:t>
            </a:r>
            <a:r>
              <a:rPr lang="ru-RU" sz="1600" dirty="0"/>
              <a:t> образование-</a:t>
            </a:r>
            <a:r>
              <a:rPr lang="ru-RU" sz="1600" dirty="0" err="1"/>
              <a:t>изкуство</a:t>
            </a:r>
            <a:r>
              <a:rPr lang="ru-RU" sz="1600" dirty="0"/>
              <a:t> и </a:t>
            </a:r>
            <a:r>
              <a:rPr lang="ru-RU" sz="1600" dirty="0" err="1"/>
              <a:t>професионалните</a:t>
            </a:r>
            <a:r>
              <a:rPr lang="ru-RU" sz="1600" dirty="0"/>
              <a:t> роли на учителя. Образование и </a:t>
            </a:r>
            <a:r>
              <a:rPr lang="ru-RU" sz="1600" dirty="0" err="1"/>
              <a:t>изкуства</a:t>
            </a:r>
            <a:r>
              <a:rPr lang="ru-RU" sz="1600" dirty="0"/>
              <a:t>: традиции и </a:t>
            </a:r>
            <a:r>
              <a:rPr lang="ru-RU" sz="1600" dirty="0" err="1"/>
              <a:t>перспективи</a:t>
            </a:r>
            <a:r>
              <a:rPr lang="ru-RU" sz="1600" dirty="0"/>
              <a:t>. В – Сборник с </a:t>
            </a:r>
            <a:r>
              <a:rPr lang="ru-RU" sz="1600" dirty="0" err="1"/>
              <a:t>доклади</a:t>
            </a:r>
            <a:r>
              <a:rPr lang="ru-RU" sz="1600" dirty="0"/>
              <a:t> от Научно-</a:t>
            </a:r>
            <a:r>
              <a:rPr lang="ru-RU" sz="1600" dirty="0" err="1"/>
              <a:t>практическа</a:t>
            </a:r>
            <a:r>
              <a:rPr lang="ru-RU" sz="1600" dirty="0"/>
              <a:t> конференция, </a:t>
            </a:r>
            <a:r>
              <a:rPr lang="ru-RU" sz="1600" dirty="0" err="1"/>
              <a:t>посветена</a:t>
            </a:r>
            <a:r>
              <a:rPr lang="ru-RU" sz="1600" dirty="0"/>
              <a:t> на 80-годишнината от </a:t>
            </a:r>
            <a:r>
              <a:rPr lang="ru-RU" sz="1600" dirty="0" err="1"/>
              <a:t>рождението</a:t>
            </a:r>
            <a:r>
              <a:rPr lang="ru-RU" sz="1600" dirty="0"/>
              <a:t> на проф. Г. </a:t>
            </a:r>
            <a:r>
              <a:rPr lang="ru-RU" sz="1600" dirty="0" err="1"/>
              <a:t>Бижков</a:t>
            </a:r>
            <a:r>
              <a:rPr lang="ru-RU" sz="1600" dirty="0"/>
              <a:t>. УИ „Св. Климент </a:t>
            </a:r>
            <a:r>
              <a:rPr lang="ru-RU" sz="1600" dirty="0" err="1"/>
              <a:t>Охридски</a:t>
            </a:r>
            <a:r>
              <a:rPr lang="ru-RU" sz="1600" dirty="0"/>
              <a:t>“, С., 2020, ISBN: 978-954-07-5061-3. С. 1069-1073.</a:t>
            </a:r>
          </a:p>
        </p:txBody>
      </p:sp>
    </p:spTree>
    <p:extLst>
      <p:ext uri="{BB962C8B-B14F-4D97-AF65-F5344CB8AC3E}">
        <p14:creationId xmlns:p14="http://schemas.microsoft.com/office/powerpoint/2010/main" val="24518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9247EEBE-AD0A-4F26-B2FD-73553ACBD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634" y="284176"/>
            <a:ext cx="11236750" cy="1508760"/>
          </a:xfrm>
        </p:spPr>
        <p:txBody>
          <a:bodyPr>
            <a:normAutofit fontScale="90000"/>
          </a:bodyPr>
          <a:lstStyle/>
          <a:p>
            <a: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публикации</a:t>
            </a: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Изследователска област: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нагласи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на учители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към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различни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статуси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и роли в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професията</a:t>
            </a: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bg-BG" dirty="0"/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161B48E7-FB90-4ED7-9C6F-5030E4692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01" y="2038032"/>
            <a:ext cx="11745798" cy="4658340"/>
          </a:xfrm>
        </p:spPr>
        <p:txBody>
          <a:bodyPr>
            <a:noAutofit/>
          </a:bodyPr>
          <a:lstStyle/>
          <a:p>
            <a:r>
              <a:rPr lang="ru-RU" sz="1400" dirty="0" err="1"/>
              <a:t>Калоянова</a:t>
            </a:r>
            <a:r>
              <a:rPr lang="ru-RU" sz="1400" dirty="0"/>
              <a:t>, Н. 2021. </a:t>
            </a:r>
            <a:r>
              <a:rPr lang="ru-RU" sz="1400" dirty="0" err="1"/>
              <a:t>Учителят</a:t>
            </a:r>
            <a:r>
              <a:rPr lang="ru-RU" sz="1400" dirty="0"/>
              <a:t> </a:t>
            </a:r>
            <a:r>
              <a:rPr lang="ru-RU" sz="1400" dirty="0" err="1"/>
              <a:t>като</a:t>
            </a:r>
            <a:r>
              <a:rPr lang="ru-RU" sz="1400" dirty="0"/>
              <a:t> </a:t>
            </a:r>
            <a:r>
              <a:rPr lang="ru-RU" sz="1400" dirty="0" err="1"/>
              <a:t>консултант</a:t>
            </a:r>
            <a:r>
              <a:rPr lang="ru-RU" sz="1400" dirty="0"/>
              <a:t> - традиционна роля в актуален аспект. – В: е-списание „Наука и образование“, </a:t>
            </a:r>
            <a:r>
              <a:rPr lang="ru-RU" sz="1400" dirty="0" err="1"/>
              <a:t>бр</a:t>
            </a:r>
            <a:r>
              <a:rPr lang="ru-RU" sz="1400" dirty="0"/>
              <a:t>. 4/2021, стр. 283-290</a:t>
            </a:r>
          </a:p>
          <a:p>
            <a:r>
              <a:rPr lang="ru-RU" sz="1400" dirty="0"/>
              <a:t>Иванова, Т. 2021. </a:t>
            </a:r>
            <a:r>
              <a:rPr lang="ru-RU" sz="1400" dirty="0" err="1"/>
              <a:t>Нагласите</a:t>
            </a:r>
            <a:r>
              <a:rPr lang="ru-RU" sz="1400" dirty="0"/>
              <a:t> на </a:t>
            </a:r>
            <a:r>
              <a:rPr lang="ru-RU" sz="1400" dirty="0" err="1"/>
              <a:t>бъдещи</a:t>
            </a:r>
            <a:r>
              <a:rPr lang="ru-RU" sz="1400" dirty="0"/>
              <a:t> учители </a:t>
            </a:r>
            <a:r>
              <a:rPr lang="ru-RU" sz="1400" dirty="0" err="1"/>
              <a:t>към</a:t>
            </a:r>
            <a:r>
              <a:rPr lang="ru-RU" sz="1400" dirty="0"/>
              <a:t> </a:t>
            </a:r>
            <a:r>
              <a:rPr lang="ru-RU" sz="1400" dirty="0" err="1"/>
              <a:t>професионалните</a:t>
            </a:r>
            <a:r>
              <a:rPr lang="ru-RU" sz="1400" dirty="0"/>
              <a:t> роли на учителя в </a:t>
            </a:r>
            <a:r>
              <a:rPr lang="ru-RU" sz="1400" dirty="0" err="1"/>
              <a:t>Монтесори</a:t>
            </a:r>
            <a:r>
              <a:rPr lang="ru-RU" sz="1400" dirty="0"/>
              <a:t> среда. Академично списание „Управление и образование“. т.17, кн.3, 2021, с. 148-153.  ISSN 13126121</a:t>
            </a:r>
          </a:p>
          <a:p>
            <a:r>
              <a:rPr lang="ru-RU" sz="1400" dirty="0"/>
              <a:t>Kaloyanova, N. 2020. </a:t>
            </a:r>
            <a:r>
              <a:rPr lang="ru-RU" sz="1400" dirty="0" err="1"/>
              <a:t>Preschool</a:t>
            </a:r>
            <a:r>
              <a:rPr lang="ru-RU" sz="1400" dirty="0"/>
              <a:t> </a:t>
            </a:r>
            <a:r>
              <a:rPr lang="ru-RU" sz="1400" dirty="0" err="1"/>
              <a:t>teacher’s</a:t>
            </a:r>
            <a:r>
              <a:rPr lang="ru-RU" sz="1400" dirty="0"/>
              <a:t> </a:t>
            </a:r>
            <a:r>
              <a:rPr lang="ru-RU" sz="1400" dirty="0" err="1"/>
              <a:t>attitudes</a:t>
            </a:r>
            <a:r>
              <a:rPr lang="ru-RU" sz="1400" dirty="0"/>
              <a:t> </a:t>
            </a:r>
            <a:r>
              <a:rPr lang="ru-RU" sz="1400" dirty="0" err="1"/>
              <a:t>to</a:t>
            </a:r>
            <a:r>
              <a:rPr lang="ru-RU" sz="1400" dirty="0"/>
              <a:t> </a:t>
            </a:r>
            <a:r>
              <a:rPr lang="ru-RU" sz="1400" dirty="0" err="1"/>
              <a:t>their</a:t>
            </a:r>
            <a:r>
              <a:rPr lang="ru-RU" sz="1400" dirty="0"/>
              <a:t> </a:t>
            </a:r>
            <a:r>
              <a:rPr lang="ru-RU" sz="1400" dirty="0" err="1"/>
              <a:t>own</a:t>
            </a:r>
            <a:r>
              <a:rPr lang="ru-RU" sz="1400" dirty="0"/>
              <a:t> </a:t>
            </a:r>
            <a:r>
              <a:rPr lang="ru-RU" sz="1400" dirty="0" err="1"/>
              <a:t>authority</a:t>
            </a:r>
            <a:r>
              <a:rPr lang="ru-RU" sz="1400" dirty="0"/>
              <a:t>. IN - Дошкольное образование: опыт, проблемы, перспективы Сборник научных статей ХI Международного научно-практического семинара (Барановичи, 26—27 марта 2020 года), ISBN 978-985-498-904-4, </a:t>
            </a:r>
            <a:r>
              <a:rPr lang="ru-RU" sz="1400" dirty="0" err="1"/>
              <a:t>pp</a:t>
            </a:r>
            <a:r>
              <a:rPr lang="ru-RU" sz="1400" dirty="0"/>
              <a:t>. 15-17</a:t>
            </a:r>
          </a:p>
          <a:p>
            <a:r>
              <a:rPr lang="ru-RU" sz="1400" dirty="0" err="1"/>
              <a:t>Калоянова</a:t>
            </a:r>
            <a:r>
              <a:rPr lang="ru-RU" sz="1400" dirty="0"/>
              <a:t>, Н. 2020. </a:t>
            </a:r>
            <a:r>
              <a:rPr lang="ru-RU" sz="1400" dirty="0" err="1"/>
              <a:t>Учителят</a:t>
            </a:r>
            <a:r>
              <a:rPr lang="ru-RU" sz="1400" dirty="0"/>
              <a:t> </a:t>
            </a:r>
            <a:r>
              <a:rPr lang="ru-RU" sz="1400" dirty="0" err="1"/>
              <a:t>като</a:t>
            </a:r>
            <a:r>
              <a:rPr lang="ru-RU" sz="1400" dirty="0"/>
              <a:t> </a:t>
            </a:r>
            <a:r>
              <a:rPr lang="ru-RU" sz="1400" dirty="0" err="1"/>
              <a:t>фалисилитатор</a:t>
            </a:r>
            <a:r>
              <a:rPr lang="ru-RU" sz="1400" dirty="0"/>
              <a:t> – </a:t>
            </a:r>
            <a:r>
              <a:rPr lang="ru-RU" sz="1400" dirty="0" err="1"/>
              <a:t>теоретични</a:t>
            </a:r>
            <a:r>
              <a:rPr lang="ru-RU" sz="1400" dirty="0"/>
              <a:t> и практически </a:t>
            </a:r>
            <a:r>
              <a:rPr lang="ru-RU" sz="1400" dirty="0" err="1"/>
              <a:t>аспекти</a:t>
            </a:r>
            <a:r>
              <a:rPr lang="ru-RU" sz="1400" dirty="0"/>
              <a:t> – В: Сборник </a:t>
            </a:r>
            <a:r>
              <a:rPr lang="ru-RU" sz="1400" dirty="0" err="1"/>
              <a:t>научни</a:t>
            </a:r>
            <a:r>
              <a:rPr lang="ru-RU" sz="1400" dirty="0"/>
              <a:t> студии „</a:t>
            </a:r>
            <a:r>
              <a:rPr lang="ru-RU" sz="1400" dirty="0" err="1"/>
              <a:t>Професионални</a:t>
            </a:r>
            <a:r>
              <a:rPr lang="ru-RU" sz="1400" dirty="0"/>
              <a:t> роли на учителя в </a:t>
            </a:r>
            <a:r>
              <a:rPr lang="ru-RU" sz="1400" dirty="0" err="1"/>
              <a:t>съвременната</a:t>
            </a:r>
            <a:r>
              <a:rPr lang="ru-RU" sz="1400" dirty="0"/>
              <a:t> </a:t>
            </a:r>
            <a:r>
              <a:rPr lang="ru-RU" sz="1400" dirty="0" err="1"/>
              <a:t>образователнa</a:t>
            </a:r>
            <a:r>
              <a:rPr lang="ru-RU" sz="1400" dirty="0"/>
              <a:t> среда - </a:t>
            </a:r>
            <a:r>
              <a:rPr lang="ru-RU" sz="1400" dirty="0" err="1"/>
              <a:t>теоретични</a:t>
            </a:r>
            <a:r>
              <a:rPr lang="ru-RU" sz="1400" dirty="0"/>
              <a:t> и практически </a:t>
            </a:r>
            <a:r>
              <a:rPr lang="ru-RU" sz="1400" dirty="0" err="1"/>
              <a:t>аспекти</a:t>
            </a:r>
            <a:r>
              <a:rPr lang="ru-RU" sz="1400" dirty="0"/>
              <a:t>“ (сборник </a:t>
            </a:r>
            <a:r>
              <a:rPr lang="ru-RU" sz="1400" dirty="0" err="1"/>
              <a:t>научни</a:t>
            </a:r>
            <a:r>
              <a:rPr lang="ru-RU" sz="1400" dirty="0"/>
              <a:t> студии), </a:t>
            </a:r>
            <a:r>
              <a:rPr lang="ru-RU" sz="1400" dirty="0" err="1"/>
              <a:t>автори</a:t>
            </a:r>
            <a:r>
              <a:rPr lang="ru-RU" sz="1400" dirty="0"/>
              <a:t>: Надежда </a:t>
            </a:r>
            <a:r>
              <a:rPr lang="ru-RU" sz="1400" dirty="0" err="1"/>
              <a:t>Калоянова</a:t>
            </a:r>
            <a:r>
              <a:rPr lang="ru-RU" sz="1400" dirty="0"/>
              <a:t>; Мария </a:t>
            </a:r>
            <a:r>
              <a:rPr lang="ru-RU" sz="1400" dirty="0" err="1"/>
              <a:t>Дишкова</a:t>
            </a:r>
            <a:r>
              <a:rPr lang="ru-RU" sz="1400" dirty="0"/>
              <a:t>; Златка Димитрова; </a:t>
            </a:r>
            <a:r>
              <a:rPr lang="ru-RU" sz="1400" dirty="0" err="1"/>
              <a:t>Тинка</a:t>
            </a:r>
            <a:r>
              <a:rPr lang="ru-RU" sz="1400" dirty="0"/>
              <a:t> Иванова, ISBN: 978-954-471-689-9 </a:t>
            </a:r>
          </a:p>
          <a:p>
            <a:r>
              <a:rPr lang="ru-RU" sz="1400" dirty="0" err="1"/>
              <a:t>Дишкова</a:t>
            </a:r>
            <a:r>
              <a:rPr lang="ru-RU" sz="1400" dirty="0"/>
              <a:t>, М. </a:t>
            </a:r>
            <a:r>
              <a:rPr lang="ru-RU" sz="1400" dirty="0" err="1"/>
              <a:t>Учителят</a:t>
            </a:r>
            <a:r>
              <a:rPr lang="ru-RU" sz="1400" dirty="0"/>
              <a:t> </a:t>
            </a:r>
            <a:r>
              <a:rPr lang="ru-RU" sz="1400" dirty="0" err="1"/>
              <a:t>като</a:t>
            </a:r>
            <a:r>
              <a:rPr lang="ru-RU" sz="1400" dirty="0"/>
              <a:t> медиатор – </a:t>
            </a:r>
            <a:r>
              <a:rPr lang="ru-RU" sz="1400" dirty="0" err="1"/>
              <a:t>теоретични</a:t>
            </a:r>
            <a:r>
              <a:rPr lang="ru-RU" sz="1400" dirty="0"/>
              <a:t> и практически </a:t>
            </a:r>
            <a:r>
              <a:rPr lang="ru-RU" sz="1400" dirty="0" err="1"/>
              <a:t>аспекти</a:t>
            </a:r>
            <a:r>
              <a:rPr lang="ru-RU" sz="1400" dirty="0"/>
              <a:t> – В: Сборник </a:t>
            </a:r>
            <a:r>
              <a:rPr lang="ru-RU" sz="1400" dirty="0" err="1"/>
              <a:t>научни</a:t>
            </a:r>
            <a:r>
              <a:rPr lang="ru-RU" sz="1400" dirty="0"/>
              <a:t> студии „</a:t>
            </a:r>
            <a:r>
              <a:rPr lang="ru-RU" sz="1400" dirty="0" err="1"/>
              <a:t>Професионални</a:t>
            </a:r>
            <a:r>
              <a:rPr lang="ru-RU" sz="1400" dirty="0"/>
              <a:t> роли на учителя в </a:t>
            </a:r>
            <a:r>
              <a:rPr lang="ru-RU" sz="1400" dirty="0" err="1"/>
              <a:t>съвременната</a:t>
            </a:r>
            <a:r>
              <a:rPr lang="ru-RU" sz="1400" dirty="0"/>
              <a:t> </a:t>
            </a:r>
            <a:r>
              <a:rPr lang="ru-RU" sz="1400" dirty="0" err="1"/>
              <a:t>образователнa</a:t>
            </a:r>
            <a:r>
              <a:rPr lang="ru-RU" sz="1400" dirty="0"/>
              <a:t> среда - </a:t>
            </a:r>
            <a:r>
              <a:rPr lang="ru-RU" sz="1400" dirty="0" err="1"/>
              <a:t>теоретични</a:t>
            </a:r>
            <a:r>
              <a:rPr lang="ru-RU" sz="1400" dirty="0"/>
              <a:t> и практически </a:t>
            </a:r>
            <a:r>
              <a:rPr lang="ru-RU" sz="1400" dirty="0" err="1"/>
              <a:t>аспекти</a:t>
            </a:r>
            <a:r>
              <a:rPr lang="ru-RU" sz="1400" dirty="0"/>
              <a:t>“ (сборник </a:t>
            </a:r>
            <a:r>
              <a:rPr lang="ru-RU" sz="1400" dirty="0" err="1"/>
              <a:t>научни</a:t>
            </a:r>
            <a:r>
              <a:rPr lang="ru-RU" sz="1400" dirty="0"/>
              <a:t> студии), </a:t>
            </a:r>
            <a:r>
              <a:rPr lang="ru-RU" sz="1400" dirty="0" err="1"/>
              <a:t>автори</a:t>
            </a:r>
            <a:r>
              <a:rPr lang="ru-RU" sz="1400" dirty="0"/>
              <a:t>: Надежда </a:t>
            </a:r>
            <a:r>
              <a:rPr lang="ru-RU" sz="1400" dirty="0" err="1"/>
              <a:t>Калоянова</a:t>
            </a:r>
            <a:r>
              <a:rPr lang="ru-RU" sz="1400" dirty="0"/>
              <a:t>; Мария </a:t>
            </a:r>
            <a:r>
              <a:rPr lang="ru-RU" sz="1400" dirty="0" err="1"/>
              <a:t>Дишкова</a:t>
            </a:r>
            <a:r>
              <a:rPr lang="ru-RU" sz="1400" dirty="0"/>
              <a:t>; Златка Димитрова; </a:t>
            </a:r>
            <a:r>
              <a:rPr lang="ru-RU" sz="1400" dirty="0" err="1"/>
              <a:t>Тинка</a:t>
            </a:r>
            <a:r>
              <a:rPr lang="ru-RU" sz="1400" dirty="0"/>
              <a:t> Иванова, ISBN: 978-954-471-689-9 </a:t>
            </a:r>
          </a:p>
          <a:p>
            <a:r>
              <a:rPr lang="ru-RU" sz="1400" dirty="0"/>
              <a:t>Димитрова, </a:t>
            </a:r>
            <a:r>
              <a:rPr lang="ru-RU" sz="1400" dirty="0" err="1"/>
              <a:t>Зл</a:t>
            </a:r>
            <a:r>
              <a:rPr lang="ru-RU" sz="1400" dirty="0"/>
              <a:t>. </a:t>
            </a:r>
            <a:r>
              <a:rPr lang="ru-RU" sz="1400" dirty="0" err="1"/>
              <a:t>Учителят</a:t>
            </a:r>
            <a:r>
              <a:rPr lang="ru-RU" sz="1400" dirty="0"/>
              <a:t> </a:t>
            </a:r>
            <a:r>
              <a:rPr lang="ru-RU" sz="1400" dirty="0" err="1"/>
              <a:t>като</a:t>
            </a:r>
            <a:r>
              <a:rPr lang="ru-RU" sz="1400" dirty="0"/>
              <a:t> аниматор – </a:t>
            </a:r>
            <a:r>
              <a:rPr lang="ru-RU" sz="1400" dirty="0" err="1"/>
              <a:t>теоретични</a:t>
            </a:r>
            <a:r>
              <a:rPr lang="ru-RU" sz="1400" dirty="0"/>
              <a:t> и практически </a:t>
            </a:r>
            <a:r>
              <a:rPr lang="ru-RU" sz="1400" dirty="0" err="1"/>
              <a:t>аспекти</a:t>
            </a:r>
            <a:r>
              <a:rPr lang="ru-RU" sz="1400" dirty="0"/>
              <a:t> – В: Сборник </a:t>
            </a:r>
            <a:r>
              <a:rPr lang="ru-RU" sz="1400" dirty="0" err="1"/>
              <a:t>научни</a:t>
            </a:r>
            <a:r>
              <a:rPr lang="ru-RU" sz="1400" dirty="0"/>
              <a:t> студии „</a:t>
            </a:r>
            <a:r>
              <a:rPr lang="ru-RU" sz="1400" dirty="0" err="1"/>
              <a:t>Професионални</a:t>
            </a:r>
            <a:r>
              <a:rPr lang="ru-RU" sz="1400" dirty="0"/>
              <a:t> роли на учителя в </a:t>
            </a:r>
            <a:r>
              <a:rPr lang="ru-RU" sz="1400" dirty="0" err="1"/>
              <a:t>съвременната</a:t>
            </a:r>
            <a:r>
              <a:rPr lang="ru-RU" sz="1400" dirty="0"/>
              <a:t> </a:t>
            </a:r>
            <a:r>
              <a:rPr lang="ru-RU" sz="1400" dirty="0" err="1"/>
              <a:t>образователнa</a:t>
            </a:r>
            <a:r>
              <a:rPr lang="ru-RU" sz="1400" dirty="0"/>
              <a:t> среда - </a:t>
            </a:r>
            <a:r>
              <a:rPr lang="ru-RU" sz="1400" dirty="0" err="1"/>
              <a:t>теоретични</a:t>
            </a:r>
            <a:r>
              <a:rPr lang="ru-RU" sz="1400" dirty="0"/>
              <a:t> и практически </a:t>
            </a:r>
            <a:r>
              <a:rPr lang="ru-RU" sz="1400" dirty="0" err="1"/>
              <a:t>аспекти</a:t>
            </a:r>
            <a:r>
              <a:rPr lang="ru-RU" sz="1400" dirty="0"/>
              <a:t>“ (сборник </a:t>
            </a:r>
            <a:r>
              <a:rPr lang="ru-RU" sz="1400" dirty="0" err="1"/>
              <a:t>научни</a:t>
            </a:r>
            <a:r>
              <a:rPr lang="ru-RU" sz="1400" dirty="0"/>
              <a:t> студии), </a:t>
            </a:r>
            <a:r>
              <a:rPr lang="ru-RU" sz="1400" dirty="0" err="1"/>
              <a:t>автори</a:t>
            </a:r>
            <a:r>
              <a:rPr lang="ru-RU" sz="1400" dirty="0"/>
              <a:t>: Надежда </a:t>
            </a:r>
            <a:r>
              <a:rPr lang="ru-RU" sz="1400" dirty="0" err="1"/>
              <a:t>Калоянова</a:t>
            </a:r>
            <a:r>
              <a:rPr lang="ru-RU" sz="1400" dirty="0"/>
              <a:t>; Мария </a:t>
            </a:r>
            <a:r>
              <a:rPr lang="ru-RU" sz="1400" dirty="0" err="1"/>
              <a:t>Дишкова</a:t>
            </a:r>
            <a:r>
              <a:rPr lang="ru-RU" sz="1400" dirty="0"/>
              <a:t>; Златка Димитрова; </a:t>
            </a:r>
            <a:r>
              <a:rPr lang="ru-RU" sz="1400" dirty="0" err="1"/>
              <a:t>Тинка</a:t>
            </a:r>
            <a:r>
              <a:rPr lang="ru-RU" sz="1400" dirty="0"/>
              <a:t> Иванова, ISBN: 978-954-471-689-9 </a:t>
            </a:r>
          </a:p>
          <a:p>
            <a:r>
              <a:rPr lang="ru-RU" sz="1400" dirty="0"/>
              <a:t>Иванова, Т. </a:t>
            </a:r>
            <a:r>
              <a:rPr lang="ru-RU" sz="1400" dirty="0" err="1"/>
              <a:t>Учителят</a:t>
            </a:r>
            <a:r>
              <a:rPr lang="ru-RU" sz="1400" dirty="0"/>
              <a:t> </a:t>
            </a:r>
            <a:r>
              <a:rPr lang="ru-RU" sz="1400" dirty="0" err="1"/>
              <a:t>като</a:t>
            </a:r>
            <a:r>
              <a:rPr lang="ru-RU" sz="1400" dirty="0"/>
              <a:t> </a:t>
            </a:r>
            <a:r>
              <a:rPr lang="ru-RU" sz="1400" dirty="0" err="1"/>
              <a:t>оценяващ</a:t>
            </a:r>
            <a:r>
              <a:rPr lang="ru-RU" sz="1400" dirty="0"/>
              <a:t> – </a:t>
            </a:r>
            <a:r>
              <a:rPr lang="ru-RU" sz="1400" dirty="0" err="1"/>
              <a:t>теоретични</a:t>
            </a:r>
            <a:r>
              <a:rPr lang="ru-RU" sz="1400" dirty="0"/>
              <a:t> и практически </a:t>
            </a:r>
            <a:r>
              <a:rPr lang="ru-RU" sz="1400" dirty="0" err="1"/>
              <a:t>аспекти</a:t>
            </a:r>
            <a:r>
              <a:rPr lang="ru-RU" sz="1400" dirty="0"/>
              <a:t> – В: Сборник </a:t>
            </a:r>
            <a:r>
              <a:rPr lang="ru-RU" sz="1400" dirty="0" err="1"/>
              <a:t>научни</a:t>
            </a:r>
            <a:r>
              <a:rPr lang="ru-RU" sz="1400" dirty="0"/>
              <a:t> студии „</a:t>
            </a:r>
            <a:r>
              <a:rPr lang="ru-RU" sz="1400" dirty="0" err="1"/>
              <a:t>Професионални</a:t>
            </a:r>
            <a:r>
              <a:rPr lang="ru-RU" sz="1400" dirty="0"/>
              <a:t> роли на учителя в </a:t>
            </a:r>
            <a:r>
              <a:rPr lang="ru-RU" sz="1400" dirty="0" err="1"/>
              <a:t>съвременната</a:t>
            </a:r>
            <a:r>
              <a:rPr lang="ru-RU" sz="1400" dirty="0"/>
              <a:t> </a:t>
            </a:r>
            <a:r>
              <a:rPr lang="ru-RU" sz="1400" dirty="0" err="1"/>
              <a:t>образователнa</a:t>
            </a:r>
            <a:r>
              <a:rPr lang="ru-RU" sz="1400" dirty="0"/>
              <a:t> среда - </a:t>
            </a:r>
            <a:r>
              <a:rPr lang="ru-RU" sz="1400" dirty="0" err="1"/>
              <a:t>теоретични</a:t>
            </a:r>
            <a:r>
              <a:rPr lang="ru-RU" sz="1400" dirty="0"/>
              <a:t> и практически </a:t>
            </a:r>
            <a:r>
              <a:rPr lang="ru-RU" sz="1400" dirty="0" err="1"/>
              <a:t>аспекти</a:t>
            </a:r>
            <a:r>
              <a:rPr lang="ru-RU" sz="1400" dirty="0"/>
              <a:t>“ (сборник </a:t>
            </a:r>
            <a:r>
              <a:rPr lang="ru-RU" sz="1400" dirty="0" err="1"/>
              <a:t>научни</a:t>
            </a:r>
            <a:r>
              <a:rPr lang="ru-RU" sz="1400" dirty="0"/>
              <a:t> студии), </a:t>
            </a:r>
            <a:r>
              <a:rPr lang="ru-RU" sz="1400" dirty="0" err="1"/>
              <a:t>автори</a:t>
            </a:r>
            <a:r>
              <a:rPr lang="ru-RU" sz="1400" dirty="0"/>
              <a:t>: Надежда </a:t>
            </a:r>
            <a:r>
              <a:rPr lang="ru-RU" sz="1400" dirty="0" err="1"/>
              <a:t>Калоянова</a:t>
            </a:r>
            <a:r>
              <a:rPr lang="ru-RU" sz="1400" dirty="0"/>
              <a:t>; Мария </a:t>
            </a:r>
            <a:r>
              <a:rPr lang="ru-RU" sz="1400" dirty="0" err="1"/>
              <a:t>Дишкова</a:t>
            </a:r>
            <a:r>
              <a:rPr lang="ru-RU" sz="1400" dirty="0"/>
              <a:t>; Златка Димитрова; </a:t>
            </a:r>
            <a:r>
              <a:rPr lang="ru-RU" sz="1400" dirty="0" err="1"/>
              <a:t>Тинка</a:t>
            </a:r>
            <a:r>
              <a:rPr lang="ru-RU" sz="1400" dirty="0"/>
              <a:t> Иванова, ISBN: 978-954-471-689-9 </a:t>
            </a:r>
          </a:p>
        </p:txBody>
      </p:sp>
    </p:spTree>
    <p:extLst>
      <p:ext uri="{BB962C8B-B14F-4D97-AF65-F5344CB8AC3E}">
        <p14:creationId xmlns:p14="http://schemas.microsoft.com/office/powerpoint/2010/main" val="32647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9247EEBE-AD0A-4F26-B2FD-73553ACBD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634" y="284176"/>
            <a:ext cx="11236750" cy="1508760"/>
          </a:xfrm>
        </p:spPr>
        <p:txBody>
          <a:bodyPr>
            <a:normAutofit fontScale="90000"/>
          </a:bodyPr>
          <a:lstStyle/>
          <a:p>
            <a: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публикации</a:t>
            </a: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Изследователска област: </a:t>
            </a:r>
            <a:r>
              <a:rPr lang="bg-BG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нагласи на участниците в образования процес към професионалните роли на учителя </a:t>
            </a: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bg-BG" dirty="0"/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161B48E7-FB90-4ED7-9C6F-5030E4692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01" y="2038032"/>
            <a:ext cx="11745798" cy="4658340"/>
          </a:xfrm>
        </p:spPr>
        <p:txBody>
          <a:bodyPr>
            <a:noAutofit/>
          </a:bodyPr>
          <a:lstStyle/>
          <a:p>
            <a:pPr marL="180340" indent="-180340" algn="just">
              <a:lnSpc>
                <a:spcPct val="115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bg-BG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Тоцева</a:t>
            </a:r>
            <a:r>
              <a:rPr lang="bg-BG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Я. 2021.</a:t>
            </a:r>
            <a:r>
              <a:rPr lang="bg-BG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Професионалните роли на учителя през погледа на директорите. – В: Сборник доклади от международната конференция "Образование без граници - реалности и перспективи", Благоевград: ЮЗУ „Неофит Рилски“ </a:t>
            </a:r>
            <a:endParaRPr lang="bg-BG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15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bg-BG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Тоцева</a:t>
            </a:r>
            <a:r>
              <a:rPr lang="bg-BG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Я. 2021. Професионалните роли на учителя през погледа на директора на образователна институция. В: Сборник научни студии „Професионалните роли на учителя през погледа на участниците в образователния процес“, Бургас: Либра </a:t>
            </a:r>
            <a:r>
              <a:rPr lang="bg-BG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Скорп</a:t>
            </a:r>
            <a:r>
              <a:rPr lang="bg-BG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ISBN 978-954-471-802-2</a:t>
            </a:r>
            <a:endParaRPr lang="bg-BG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15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bg-BG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Кривирадева</a:t>
            </a:r>
            <a:r>
              <a:rPr lang="bg-BG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Б. 2021. Професионалните роли на учителя през погледа на други педагогически специалисти. В: Сборник научни студии „Професионалните роли на учителя през погледа на участниците в образователния процес“, Бургас: Либра </a:t>
            </a:r>
            <a:r>
              <a:rPr lang="bg-BG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Скорп</a:t>
            </a:r>
            <a:r>
              <a:rPr lang="bg-BG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ISBN 978-954-471-802-2</a:t>
            </a:r>
            <a:endParaRPr lang="bg-BG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15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bg-BG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Калоянова, Н. 2021. Професионалните роли на учителя през погледа на студенти-бъдещи учители. В: Сборник научни студии „Професионалните роли на учителя през погледа на участниците в образователния процес“, Бургас: Либра </a:t>
            </a:r>
            <a:r>
              <a:rPr lang="bg-BG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Скорп</a:t>
            </a:r>
            <a:r>
              <a:rPr lang="bg-BG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ISBN 978-954-471-802-2</a:t>
            </a:r>
            <a:endParaRPr lang="bg-BG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15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bg-BG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Калоянова, Н. 2021. Професионалните роли на учителя през погледа на учениците. В: Сборник научни студии „Професионалните роли на учителя през погледа на участниците в образователния процес“, Бургас: Либра </a:t>
            </a:r>
            <a:r>
              <a:rPr lang="bg-BG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Скорп</a:t>
            </a:r>
            <a:r>
              <a:rPr lang="bg-BG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ISBN 978-954-471-802-2</a:t>
            </a:r>
            <a:endParaRPr lang="bg-BG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15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bg-BG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Дишкова</a:t>
            </a:r>
            <a:r>
              <a:rPr lang="bg-BG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М. 2021. Професионалните роли на учителя през погледа на родители. В: Сборник научни студии „Професионалните роли на учителя през погледа на участниците в образователния процес“, Бургас: Либра </a:t>
            </a:r>
            <a:r>
              <a:rPr lang="bg-BG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Скорп</a:t>
            </a:r>
            <a:r>
              <a:rPr lang="bg-BG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ISBN 978-954-471-802-2</a:t>
            </a:r>
            <a:endParaRPr lang="bg-BG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6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 ленти">
  <a:themeElements>
    <a:clrScheme name="На ленти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На ленти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На ленти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1457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Corbel</vt:lpstr>
      <vt:lpstr>Times New Roman</vt:lpstr>
      <vt:lpstr>Wingdings</vt:lpstr>
      <vt:lpstr>На ленти</vt:lpstr>
      <vt:lpstr>Тенденции и перспективи в развитието на статусно-ролевите модели и ключовите компетентности на български учители</vt:lpstr>
      <vt:lpstr>Изследователски ЦЕЛИ И ЗАДАЧИ</vt:lpstr>
      <vt:lpstr>Научен колектив на проекта</vt:lpstr>
      <vt:lpstr>Научни резултати </vt:lpstr>
      <vt:lpstr>Научни резултати </vt:lpstr>
      <vt:lpstr>Научни резултати </vt:lpstr>
      <vt:lpstr> публикации  Изследователска област: статусно-ролевите модели на учители в различни аспекти на професионалната им дейност </vt:lpstr>
      <vt:lpstr> публикации  Изследователска област: нагласи на учители към различни статуси и роли в професията </vt:lpstr>
      <vt:lpstr> публикации  Изследователска област: нагласи на участниците в образования процес към професионалните роли на учителя  </vt:lpstr>
      <vt:lpstr> публикации  Изследователска област: професионалните роли и компетентности на учители  </vt:lpstr>
      <vt:lpstr>финансов отчет  на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Тенденции и перспективи в развитието на статусно-ролевите модели и ключовите компетентности на български учители</dc:title>
  <dc:creator>Nadezhda Kaloyanova</dc:creator>
  <cp:lastModifiedBy>V.Manova</cp:lastModifiedBy>
  <cp:revision>2</cp:revision>
  <dcterms:created xsi:type="dcterms:W3CDTF">2020-12-08T15:04:17Z</dcterms:created>
  <dcterms:modified xsi:type="dcterms:W3CDTF">2021-12-14T11:19:55Z</dcterms:modified>
</cp:coreProperties>
</file>