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3" r:id="rId5"/>
    <p:sldId id="265" r:id="rId6"/>
    <p:sldId id="266" r:id="rId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72489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194" y="2990722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4073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5379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194" y="2990722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779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2640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194" y="2990722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494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5962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194" y="2990722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089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9214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1781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84D-ABD1-45B5-A47F-932454608F49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5398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6A84D-ABD1-45B5-A47F-932454608F49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03A9B-1CE6-4C12-B619-3895F5408C0F}" type="slidenum">
              <a:rPr lang="bg-BG" smtClean="0"/>
              <a:t>‹#›</a:t>
            </a:fld>
            <a:endParaRPr lang="bg-BG"/>
          </a:p>
        </p:txBody>
      </p:sp>
      <p:pic>
        <p:nvPicPr>
          <p:cNvPr id="7" name="Picture 6" descr="Logo-Asen Zlatarov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04" y="160252"/>
            <a:ext cx="1207389" cy="851684"/>
          </a:xfrm>
          <a:prstGeom prst="rect">
            <a:avLst/>
          </a:prstGeom>
          <a:solidFill>
            <a:srgbClr val="000000"/>
          </a:solidFill>
          <a:ln>
            <a:noFill/>
          </a:ln>
          <a:extLst/>
        </p:spPr>
      </p:pic>
      <p:sp>
        <p:nvSpPr>
          <p:cNvPr id="8" name="TextBox 7"/>
          <p:cNvSpPr txBox="1"/>
          <p:nvPr userDrawn="1"/>
        </p:nvSpPr>
        <p:spPr>
          <a:xfrm>
            <a:off x="1657350" y="160252"/>
            <a:ext cx="72069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Университет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„</a:t>
            </a:r>
            <a:r>
              <a:rPr lang="en-US" sz="20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Проф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д-р </a:t>
            </a:r>
            <a:r>
              <a:rPr lang="en-US" sz="20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Асен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Златаров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– </a:t>
            </a:r>
            <a:r>
              <a:rPr lang="en-US" sz="20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Бургас</a:t>
            </a:r>
            <a:endParaRPr lang="bg-BG" sz="20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en-US" sz="20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Научно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20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изследователски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сектор</a:t>
            </a:r>
            <a:endParaRPr lang="bg-BG" sz="20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bg-BG" sz="2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Проект</a:t>
            </a:r>
            <a:r>
              <a:rPr lang="bg-BG" sz="20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НИХ 435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58274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144" y="1524000"/>
            <a:ext cx="8412480" cy="5132832"/>
          </a:xfrm>
        </p:spPr>
        <p:txBody>
          <a:bodyPr>
            <a:normAutofit/>
          </a:bodyPr>
          <a:lstStyle/>
          <a:p>
            <a:r>
              <a:rPr lang="bg-BG" b="1" dirty="0" smtClean="0"/>
              <a:t>ОТЧЕТ</a:t>
            </a:r>
          </a:p>
          <a:p>
            <a:r>
              <a:rPr lang="bg-BG" b="1" dirty="0" smtClean="0"/>
              <a:t>за първата година</a:t>
            </a:r>
            <a:endParaRPr lang="bg-BG" b="1" dirty="0"/>
          </a:p>
          <a:p>
            <a:endParaRPr lang="bg-BG" dirty="0" smtClean="0"/>
          </a:p>
          <a:p>
            <a:r>
              <a:rPr lang="bg-BG" dirty="0" smtClean="0"/>
              <a:t>на научно-изследователски проект № </a:t>
            </a:r>
            <a:r>
              <a:rPr lang="bg-BG" dirty="0"/>
              <a:t>НИХ </a:t>
            </a:r>
            <a:r>
              <a:rPr lang="bg-BG" dirty="0" smtClean="0"/>
              <a:t>– 435</a:t>
            </a:r>
          </a:p>
          <a:p>
            <a:endParaRPr lang="bg-BG" dirty="0" smtClean="0"/>
          </a:p>
          <a:p>
            <a:pPr algn="just"/>
            <a:r>
              <a:rPr lang="bg-BG" dirty="0" smtClean="0"/>
              <a:t>Срок на проекта: 2 години</a:t>
            </a:r>
            <a:endParaRPr lang="bg-BG" b="1" dirty="0" smtClean="0"/>
          </a:p>
          <a:p>
            <a:pPr algn="just"/>
            <a:r>
              <a:rPr lang="bg-BG" b="1" dirty="0" smtClean="0"/>
              <a:t>Тема </a:t>
            </a:r>
            <a:r>
              <a:rPr lang="bg-BG" b="1" dirty="0"/>
              <a:t>на проекта</a:t>
            </a:r>
            <a:r>
              <a:rPr lang="bg-BG" b="1" dirty="0" smtClean="0"/>
              <a:t>: </a:t>
            </a:r>
          </a:p>
          <a:p>
            <a:pPr algn="just"/>
            <a:r>
              <a:rPr lang="en-US" dirty="0" smtClean="0"/>
              <a:t>ИЗСЛЕДВАНЕ </a:t>
            </a:r>
            <a:r>
              <a:rPr lang="en-US" dirty="0"/>
              <a:t>НА ЗНАЧЕНИЕТО И РОЛЯТА НА ЛОГИСТИКАТА ЗА МАЛКИТЕ И СРЕДНИ </a:t>
            </a:r>
            <a:r>
              <a:rPr lang="en-US" dirty="0" smtClean="0"/>
              <a:t>ПРЕДПРИЯТИ</a:t>
            </a:r>
            <a:r>
              <a:rPr lang="en-US" b="1" dirty="0" smtClean="0"/>
              <a:t>Я</a:t>
            </a:r>
            <a:endParaRPr lang="bg-BG" b="1" dirty="0" smtClean="0"/>
          </a:p>
          <a:p>
            <a:pPr algn="just"/>
            <a:r>
              <a:rPr lang="bg-BG" b="1" dirty="0" smtClean="0"/>
              <a:t>Ръководител на проекта: </a:t>
            </a:r>
            <a:r>
              <a:rPr lang="bg-BG" dirty="0" smtClean="0"/>
              <a:t>Проф. Иван Димитров</a:t>
            </a:r>
            <a:endParaRPr lang="bg-BG" b="1" dirty="0" smtClean="0"/>
          </a:p>
          <a:p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205401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2525"/>
            <a:ext cx="7886700" cy="554355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bg-BG" sz="1600" b="1" dirty="0" smtClean="0"/>
              <a:t>Списък </a:t>
            </a:r>
            <a:r>
              <a:rPr lang="bg-BG" sz="1600" b="1" dirty="0"/>
              <a:t>на научния колектив</a:t>
            </a:r>
            <a:r>
              <a:rPr lang="bg-BG" sz="1600" b="1" dirty="0" smtClean="0"/>
              <a:t>:</a:t>
            </a:r>
          </a:p>
          <a:p>
            <a:pPr lvl="0"/>
            <a:r>
              <a:rPr lang="bg-BG" sz="1600" b="1" dirty="0" smtClean="0"/>
              <a:t>Преподаватели</a:t>
            </a:r>
            <a:endParaRPr lang="bg-BG" sz="1600" dirty="0"/>
          </a:p>
          <a:p>
            <a:pPr marL="0" indent="0">
              <a:buNone/>
            </a:pPr>
            <a:r>
              <a:rPr lang="bg-BG" sz="1600" dirty="0"/>
              <a:t>1.проф. д-р Иван Тенев Димитров</a:t>
            </a:r>
          </a:p>
          <a:p>
            <a:pPr marL="0" indent="0">
              <a:buNone/>
            </a:pPr>
            <a:r>
              <a:rPr lang="bg-BG" sz="1600" dirty="0"/>
              <a:t>2. доц. д-р Христина Петкова Михалева</a:t>
            </a:r>
          </a:p>
          <a:p>
            <a:pPr marL="0" indent="0">
              <a:buNone/>
            </a:pPr>
            <a:r>
              <a:rPr lang="bg-BG" sz="1600" dirty="0"/>
              <a:t>3. доц. д-р Велика Бинева </a:t>
            </a:r>
            <a:r>
              <a:rPr lang="bg-BG" sz="1600" dirty="0" err="1"/>
              <a:t>Бинева</a:t>
            </a:r>
            <a:endParaRPr lang="bg-BG" sz="1600" dirty="0"/>
          </a:p>
          <a:p>
            <a:pPr marL="0" indent="0">
              <a:buNone/>
            </a:pPr>
            <a:r>
              <a:rPr lang="bg-BG" sz="1600" dirty="0"/>
              <a:t>4.гл. ас. д-р Адиле Мустафова Димитрова</a:t>
            </a:r>
          </a:p>
          <a:p>
            <a:pPr marL="0" indent="0">
              <a:buNone/>
            </a:pPr>
            <a:r>
              <a:rPr lang="bg-BG" sz="1600" dirty="0"/>
              <a:t>5.ас.Гергана Аврамова</a:t>
            </a:r>
          </a:p>
          <a:p>
            <a:pPr lvl="0"/>
            <a:r>
              <a:rPr lang="bg-BG" sz="1600" b="1" dirty="0"/>
              <a:t>Докторанти</a:t>
            </a:r>
            <a:endParaRPr lang="bg-BG" sz="1600" dirty="0"/>
          </a:p>
          <a:p>
            <a:pPr marL="0" indent="0">
              <a:buNone/>
            </a:pPr>
            <a:r>
              <a:rPr lang="bg-BG" sz="1600" dirty="0"/>
              <a:t>6. </a:t>
            </a:r>
            <a:r>
              <a:rPr lang="bg-BG" sz="1600" dirty="0" err="1"/>
              <a:t>Емануила</a:t>
            </a:r>
            <a:r>
              <a:rPr lang="bg-BG" sz="1600" dirty="0"/>
              <a:t> </a:t>
            </a:r>
            <a:r>
              <a:rPr lang="bg-BG" sz="1600" dirty="0" err="1"/>
              <a:t>Гошова</a:t>
            </a:r>
            <a:r>
              <a:rPr lang="bg-BG" sz="1600" dirty="0"/>
              <a:t> Антонова</a:t>
            </a:r>
          </a:p>
          <a:p>
            <a:pPr marL="0" indent="0">
              <a:buNone/>
            </a:pPr>
            <a:r>
              <a:rPr lang="bg-BG" sz="1600" dirty="0"/>
              <a:t>7. Русен Желев Гигов</a:t>
            </a:r>
          </a:p>
          <a:p>
            <a:pPr marL="0" indent="0">
              <a:buNone/>
            </a:pPr>
            <a:r>
              <a:rPr lang="bg-BG" sz="1600" dirty="0"/>
              <a:t>8. Надежда Димова </a:t>
            </a:r>
            <a:r>
              <a:rPr lang="bg-BG" sz="1600" dirty="0" err="1"/>
              <a:t>Копринкова-Нончева</a:t>
            </a:r>
            <a:endParaRPr lang="bg-BG" sz="1600" dirty="0"/>
          </a:p>
          <a:p>
            <a:pPr marL="0" indent="0">
              <a:buNone/>
            </a:pPr>
            <a:r>
              <a:rPr lang="bg-BG" sz="1600" dirty="0"/>
              <a:t>9.Олга </a:t>
            </a:r>
            <a:r>
              <a:rPr lang="bg-BG" sz="1600" dirty="0" err="1"/>
              <a:t>Вихристюк</a:t>
            </a:r>
            <a:r>
              <a:rPr lang="bg-BG" sz="1600" dirty="0"/>
              <a:t> </a:t>
            </a:r>
          </a:p>
          <a:p>
            <a:pPr lvl="0"/>
            <a:r>
              <a:rPr lang="bg-BG" sz="1600" b="1" dirty="0"/>
              <a:t>Студенти</a:t>
            </a:r>
            <a:endParaRPr lang="bg-BG" sz="1600" dirty="0"/>
          </a:p>
          <a:p>
            <a:pPr marL="0" indent="0">
              <a:buNone/>
            </a:pPr>
            <a:r>
              <a:rPr lang="bg-BG" sz="1600" dirty="0"/>
              <a:t>10. </a:t>
            </a:r>
            <a:r>
              <a:rPr lang="bg-BG" sz="1600" dirty="0" err="1"/>
              <a:t>Хавва</a:t>
            </a:r>
            <a:r>
              <a:rPr lang="bg-BG" sz="1600" dirty="0"/>
              <a:t> </a:t>
            </a:r>
            <a:r>
              <a:rPr lang="bg-BG" sz="1600" dirty="0" err="1"/>
              <a:t>Нермедин</a:t>
            </a:r>
            <a:r>
              <a:rPr lang="bg-BG" sz="1600" dirty="0"/>
              <a:t> Шабан  - студент</a:t>
            </a:r>
          </a:p>
          <a:p>
            <a:pPr marL="0" indent="0">
              <a:buNone/>
            </a:pPr>
            <a:r>
              <a:rPr lang="bg-BG" sz="1600" dirty="0"/>
              <a:t>11. Мелиса Атанасова Караиванова - студент</a:t>
            </a:r>
          </a:p>
          <a:p>
            <a:pPr marL="0" indent="0">
              <a:buNone/>
            </a:pPr>
            <a:r>
              <a:rPr lang="bg-BG" sz="1600" dirty="0"/>
              <a:t>12. Зейнеб Адем Хамза  - студент</a:t>
            </a:r>
          </a:p>
          <a:p>
            <a:pPr marL="0" indent="0">
              <a:buNone/>
            </a:pPr>
            <a:r>
              <a:rPr lang="bg-BG" sz="1600" dirty="0"/>
              <a:t>13. </a:t>
            </a:r>
            <a:r>
              <a:rPr lang="bg-BG" sz="1600" dirty="0" err="1"/>
              <a:t>Юмми</a:t>
            </a:r>
            <a:r>
              <a:rPr lang="bg-BG" sz="1600" dirty="0"/>
              <a:t> Сали Мехмед  - студент</a:t>
            </a:r>
          </a:p>
          <a:p>
            <a:pPr marL="0" indent="0">
              <a:buNone/>
            </a:pPr>
            <a:r>
              <a:rPr lang="bg-BG" sz="1600" dirty="0"/>
              <a:t>14. Йордан Атанасов Караиванов  - студент</a:t>
            </a:r>
          </a:p>
          <a:p>
            <a:pPr marL="0" indent="0">
              <a:buNone/>
            </a:pPr>
            <a:r>
              <a:rPr lang="bg-BG" sz="1600" dirty="0"/>
              <a:t>15. Гергана Ангелова Петрова  - студент</a:t>
            </a:r>
          </a:p>
          <a:p>
            <a:pPr marL="0" indent="0">
              <a:buNone/>
            </a:pPr>
            <a:r>
              <a:rPr lang="bg-BG" sz="1600" dirty="0"/>
              <a:t>16. Атанас Георгиев Георгиев  - студент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974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1100"/>
            <a:ext cx="7886700" cy="55149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sz="1900" b="1" dirty="0"/>
              <a:t>Главна цел на проекта:</a:t>
            </a:r>
            <a:r>
              <a:rPr lang="bg-BG" sz="1900" dirty="0"/>
              <a:t> </a:t>
            </a:r>
            <a:r>
              <a:rPr lang="bg-BG" sz="1900" dirty="0" smtClean="0"/>
              <a:t>Да </a:t>
            </a:r>
            <a:r>
              <a:rPr lang="bg-BG" sz="1900" dirty="0"/>
              <a:t>се проучи значението и ролята на логистиката за МСП в България</a:t>
            </a:r>
          </a:p>
          <a:p>
            <a:endParaRPr lang="bg-BG" sz="1900" dirty="0"/>
          </a:p>
          <a:p>
            <a:pPr marL="0" indent="0">
              <a:buNone/>
            </a:pPr>
            <a:r>
              <a:rPr lang="bg-BG" sz="1900" b="1" dirty="0" smtClean="0"/>
              <a:t>Основни </a:t>
            </a:r>
            <a:r>
              <a:rPr lang="bg-BG" sz="1900" b="1" dirty="0"/>
              <a:t>изследователски задачи: </a:t>
            </a:r>
            <a:endParaRPr lang="bg-BG" sz="1900" dirty="0"/>
          </a:p>
          <a:p>
            <a:pPr marL="0" indent="0">
              <a:buNone/>
            </a:pPr>
            <a:r>
              <a:rPr lang="bg-BG" sz="1900" dirty="0"/>
              <a:t>1. Да се проучи влиянието на размера на организацията и принадлежността и към даден отрасъл върху размера на логистичните и разходи и степента на аутсорсинг на логистичните и дейности; </a:t>
            </a:r>
          </a:p>
          <a:p>
            <a:pPr marL="0" indent="0">
              <a:buNone/>
            </a:pPr>
            <a:r>
              <a:rPr lang="bg-BG" sz="1900" dirty="0"/>
              <a:t>2. Да се проучи степента на влияние на търсенето на логистични услуги от МСП върху пазара на логистични услуги в България;</a:t>
            </a:r>
          </a:p>
          <a:p>
            <a:pPr marL="0" indent="0">
              <a:buNone/>
            </a:pPr>
            <a:r>
              <a:rPr lang="bg-BG" sz="1900" dirty="0"/>
              <a:t>3. Да се проучи влиянието на размера на организацията върху ролята на логистиката като водеща компетенция на МСП, както и основните причини за аутсорсинг на логистичните дейности при МСП;</a:t>
            </a:r>
          </a:p>
          <a:p>
            <a:pPr marL="0" indent="0">
              <a:buNone/>
            </a:pPr>
            <a:r>
              <a:rPr lang="bg-BG" sz="1900" dirty="0"/>
              <a:t>4. Да се проучат основните критерии, по които МСП оценяват доставчиците на логистични услуги при решение за аутсорсинг на логистичните дейности;</a:t>
            </a:r>
          </a:p>
          <a:p>
            <a:pPr marL="0" indent="0">
              <a:buNone/>
            </a:pPr>
            <a:r>
              <a:rPr lang="bg-BG" sz="1900" dirty="0"/>
              <a:t>5. Да се проучи зависимостта между резултатите от дейността на МСП и ефективността на тяхната логистична система, респективно качеството на получаваните логистични услуги от специализираните доставчици на логистични услуги.  </a:t>
            </a:r>
          </a:p>
          <a:p>
            <a:pPr marL="0" indent="0">
              <a:buNone/>
            </a:pPr>
            <a:r>
              <a:rPr lang="bg-BG" sz="1900" dirty="0"/>
              <a:t>6. Да се проучат относителната важност на всяка една от логистичните дейност в логистичната концепция на МСП и относителната важност на логистичните дейности спрямо другите дейности на МСП.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313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8250"/>
            <a:ext cx="7886700" cy="5467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dirty="0" smtClean="0"/>
              <a:t>Основни резултати от </a:t>
            </a:r>
            <a:r>
              <a:rPr lang="bg-BG" sz="2000" b="1" dirty="0"/>
              <a:t>проекта:</a:t>
            </a:r>
            <a:r>
              <a:rPr lang="bg-BG" sz="2000" dirty="0"/>
              <a:t>  </a:t>
            </a:r>
          </a:p>
          <a:p>
            <a:r>
              <a:rPr lang="bg-BG" sz="2000" dirty="0" smtClean="0"/>
              <a:t>Проучена е </a:t>
            </a:r>
            <a:r>
              <a:rPr lang="bg-BG" sz="2000" dirty="0"/>
              <a:t>научната литература за проведени емпирични изследвания за анкетни конструкции, изучаващи влиянието на различни фактори, обуславящи значението и ролята на логистиката за МСП.</a:t>
            </a:r>
          </a:p>
          <a:p>
            <a:r>
              <a:rPr lang="bg-BG" sz="2000" dirty="0" smtClean="0"/>
              <a:t>Избрани са </a:t>
            </a:r>
            <a:r>
              <a:rPr lang="bg-BG" sz="2000" dirty="0"/>
              <a:t>подходящи анкетни конструкции според целта на проучването. </a:t>
            </a:r>
            <a:endParaRPr lang="bg-BG" sz="2000" dirty="0" smtClean="0"/>
          </a:p>
          <a:p>
            <a:r>
              <a:rPr lang="bg-BG" sz="2000" dirty="0" smtClean="0"/>
              <a:t>Набрана е емпирична </a:t>
            </a:r>
            <a:r>
              <a:rPr lang="bg-BG" sz="2000" dirty="0"/>
              <a:t>информация за значението и ролята на логистиката за МСП. Създадена е база от данни, подходящи за прилагане на статистически методи и анализ</a:t>
            </a:r>
          </a:p>
          <a:p>
            <a:r>
              <a:rPr lang="bg-BG" sz="2000" dirty="0"/>
              <a:t>Извършен е статистически анализ на набраната информация</a:t>
            </a:r>
          </a:p>
          <a:p>
            <a:r>
              <a:rPr lang="bg-BG" sz="2000" dirty="0"/>
              <a:t>Извършена е оценка на степента на влияние на различните фактори върху значението и ролята на логистиката за МСП</a:t>
            </a:r>
          </a:p>
          <a:p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338286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2394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bg-BG" sz="3200" b="1" dirty="0" err="1" smtClean="0"/>
              <a:t>Публикационна</a:t>
            </a:r>
            <a:r>
              <a:rPr lang="bg-BG" sz="3200" b="1" dirty="0" smtClean="0"/>
              <a:t> дейност:</a:t>
            </a:r>
            <a:r>
              <a:rPr lang="bg-BG" sz="3200" dirty="0" smtClean="0"/>
              <a:t> </a:t>
            </a:r>
            <a:r>
              <a:rPr lang="bg-BG" sz="3200" dirty="0"/>
              <a:t> </a:t>
            </a:r>
          </a:p>
          <a:p>
            <a:r>
              <a:rPr lang="bg-BG" sz="3200" b="1" dirty="0" smtClean="0"/>
              <a:t>В годишника на университета</a:t>
            </a:r>
          </a:p>
          <a:p>
            <a:pPr marL="0" indent="0">
              <a:buNone/>
            </a:pPr>
            <a:r>
              <a:rPr lang="en-US" sz="3200" dirty="0" err="1" smtClean="0"/>
              <a:t>Antonova</a:t>
            </a:r>
            <a:r>
              <a:rPr lang="en-US" sz="3200" dirty="0"/>
              <a:t>, E, </a:t>
            </a:r>
            <a:r>
              <a:rPr lang="bg-BG" sz="3200" dirty="0" err="1"/>
              <a:t>Some</a:t>
            </a:r>
            <a:r>
              <a:rPr lang="bg-BG" sz="3200" dirty="0"/>
              <a:t> </a:t>
            </a:r>
            <a:r>
              <a:rPr lang="bg-BG" sz="3200" dirty="0" err="1"/>
              <a:t>Approaches</a:t>
            </a:r>
            <a:r>
              <a:rPr lang="bg-BG" sz="3200" dirty="0"/>
              <a:t> </a:t>
            </a:r>
            <a:r>
              <a:rPr lang="bg-BG" sz="3200" dirty="0" err="1"/>
              <a:t>for</a:t>
            </a:r>
            <a:r>
              <a:rPr lang="bg-BG" sz="3200" dirty="0"/>
              <a:t> </a:t>
            </a:r>
            <a:r>
              <a:rPr lang="bg-BG" sz="3200" dirty="0" err="1"/>
              <a:t>Leverage</a:t>
            </a:r>
            <a:r>
              <a:rPr lang="bg-BG" sz="3200" dirty="0"/>
              <a:t> </a:t>
            </a:r>
            <a:r>
              <a:rPr lang="bg-BG" sz="3200" dirty="0" err="1"/>
              <a:t>of</a:t>
            </a:r>
            <a:r>
              <a:rPr lang="bg-BG" sz="3200" dirty="0"/>
              <a:t> Supply </a:t>
            </a:r>
            <a:r>
              <a:rPr lang="bg-BG" sz="3200" dirty="0" err="1"/>
              <a:t>Chain</a:t>
            </a:r>
            <a:r>
              <a:rPr lang="bg-BG" sz="3200" dirty="0"/>
              <a:t> </a:t>
            </a:r>
            <a:r>
              <a:rPr lang="bg-BG" sz="3200" dirty="0" err="1"/>
              <a:t>Management</a:t>
            </a:r>
            <a:r>
              <a:rPr lang="bg-BG" sz="3200" dirty="0"/>
              <a:t> Systems </a:t>
            </a:r>
            <a:r>
              <a:rPr lang="bg-BG" sz="3200" dirty="0" err="1"/>
              <a:t>for</a:t>
            </a:r>
            <a:r>
              <a:rPr lang="bg-BG" sz="3200" dirty="0"/>
              <a:t> </a:t>
            </a:r>
            <a:r>
              <a:rPr lang="bg-BG" sz="3200" dirty="0" err="1"/>
              <a:t>SMEs</a:t>
            </a:r>
            <a:r>
              <a:rPr lang="en-US" sz="3200" dirty="0"/>
              <a:t>, </a:t>
            </a:r>
            <a:r>
              <a:rPr lang="bg-BG" sz="3200" dirty="0"/>
              <a:t>Годишник  на университет „Проф. Ас. Златаров“ – Бургас, </a:t>
            </a:r>
            <a:r>
              <a:rPr lang="bg-BG" sz="3200" dirty="0" smtClean="0"/>
              <a:t>2020</a:t>
            </a:r>
            <a:endParaRPr lang="bg-BG" sz="3200" dirty="0"/>
          </a:p>
          <a:p>
            <a:r>
              <a:rPr lang="bg-BG" sz="3200" b="1" dirty="0"/>
              <a:t>В </a:t>
            </a:r>
            <a:r>
              <a:rPr lang="bg-BG" sz="3200" b="1" dirty="0" smtClean="0"/>
              <a:t>сборници </a:t>
            </a:r>
            <a:r>
              <a:rPr lang="bg-BG" sz="3200" b="1" dirty="0"/>
              <a:t>от научни конференции, публикувани в </a:t>
            </a:r>
            <a:r>
              <a:rPr lang="bg-BG" sz="3200" b="1" dirty="0" err="1"/>
              <a:t>Conference</a:t>
            </a:r>
            <a:r>
              <a:rPr lang="bg-BG" sz="3200" b="1" dirty="0"/>
              <a:t> </a:t>
            </a:r>
            <a:r>
              <a:rPr lang="bg-BG" sz="3200" b="1" dirty="0" err="1"/>
              <a:t>Proceedings</a:t>
            </a:r>
            <a:r>
              <a:rPr lang="bg-BG" sz="3200" b="1" dirty="0"/>
              <a:t> в </a:t>
            </a:r>
            <a:r>
              <a:rPr lang="bg-BG" sz="3200" b="1" dirty="0" smtClean="0"/>
              <a:t>SCOPUS</a:t>
            </a:r>
          </a:p>
          <a:p>
            <a:pPr marL="0" indent="0">
              <a:buNone/>
            </a:pPr>
            <a:r>
              <a:rPr lang="bg-BG" sz="3200" dirty="0"/>
              <a:t>1. </a:t>
            </a:r>
            <a:r>
              <a:rPr lang="en-US" sz="3200" dirty="0" err="1"/>
              <a:t>Dimitrov</a:t>
            </a:r>
            <a:r>
              <a:rPr lang="en-US" sz="3200" dirty="0"/>
              <a:t>, I. ,</a:t>
            </a:r>
            <a:r>
              <a:rPr lang="en-US" sz="3200" dirty="0" err="1"/>
              <a:t>Gigov</a:t>
            </a:r>
            <a:r>
              <a:rPr lang="en-US" sz="3200" dirty="0"/>
              <a:t>, R., </a:t>
            </a:r>
            <a:r>
              <a:rPr lang="bg-BG" sz="3200" dirty="0" err="1"/>
              <a:t>Exploring</a:t>
            </a:r>
            <a:r>
              <a:rPr lang="bg-BG" sz="3200" dirty="0"/>
              <a:t> </a:t>
            </a:r>
            <a:r>
              <a:rPr lang="bg-BG" sz="3200" dirty="0" err="1"/>
              <a:t>Interoperability</a:t>
            </a:r>
            <a:r>
              <a:rPr lang="bg-BG" sz="3200" dirty="0"/>
              <a:t> </a:t>
            </a:r>
            <a:r>
              <a:rPr lang="bg-BG" sz="3200" dirty="0" err="1"/>
              <a:t>of</a:t>
            </a:r>
            <a:r>
              <a:rPr lang="bg-BG" sz="3200" dirty="0"/>
              <a:t> </a:t>
            </a:r>
            <a:r>
              <a:rPr lang="bg-BG" sz="3200" dirty="0" err="1"/>
              <a:t>Blockchain</a:t>
            </a:r>
            <a:r>
              <a:rPr lang="bg-BG" sz="3200" dirty="0"/>
              <a:t> Technology </a:t>
            </a:r>
            <a:r>
              <a:rPr lang="bg-BG" sz="3200" dirty="0" err="1"/>
              <a:t>and</a:t>
            </a:r>
            <a:r>
              <a:rPr lang="bg-BG" sz="3200" dirty="0"/>
              <a:t> </a:t>
            </a:r>
            <a:r>
              <a:rPr lang="bg-BG" sz="3200" dirty="0" err="1"/>
              <a:t>the</a:t>
            </a:r>
            <a:r>
              <a:rPr lang="bg-BG" sz="3200" dirty="0"/>
              <a:t> </a:t>
            </a:r>
            <a:r>
              <a:rPr lang="bg-BG" sz="3200" dirty="0" err="1"/>
              <a:t>Possibility</a:t>
            </a:r>
            <a:r>
              <a:rPr lang="bg-BG" sz="3200" dirty="0"/>
              <a:t> </a:t>
            </a:r>
            <a:r>
              <a:rPr lang="bg-BG" sz="3200" dirty="0" err="1"/>
              <a:t>of</a:t>
            </a:r>
            <a:r>
              <a:rPr lang="bg-BG" sz="3200" dirty="0"/>
              <a:t> </a:t>
            </a:r>
            <a:r>
              <a:rPr lang="bg-BG" sz="3200" dirty="0" err="1"/>
              <a:t>Collaboration</a:t>
            </a:r>
            <a:r>
              <a:rPr lang="bg-BG" sz="3200" dirty="0"/>
              <a:t> </a:t>
            </a:r>
            <a:r>
              <a:rPr lang="bg-BG" sz="3200" dirty="0" err="1"/>
              <a:t>with</a:t>
            </a:r>
            <a:r>
              <a:rPr lang="bg-BG" sz="3200" dirty="0"/>
              <a:t> </a:t>
            </a:r>
            <a:r>
              <a:rPr lang="bg-BG" sz="3200" dirty="0" err="1"/>
              <a:t>the</a:t>
            </a:r>
            <a:r>
              <a:rPr lang="bg-BG" sz="3200" dirty="0"/>
              <a:t> </a:t>
            </a:r>
            <a:r>
              <a:rPr lang="bg-BG" sz="3200" dirty="0" err="1"/>
              <a:t>Existing</a:t>
            </a:r>
            <a:r>
              <a:rPr lang="bg-BG" sz="3200" dirty="0"/>
              <a:t> </a:t>
            </a:r>
            <a:r>
              <a:rPr lang="bg-BG" sz="3200" dirty="0" err="1"/>
              <a:t>Information</a:t>
            </a:r>
            <a:r>
              <a:rPr lang="bg-BG" sz="3200" dirty="0"/>
              <a:t> Systems </a:t>
            </a:r>
            <a:r>
              <a:rPr lang="bg-BG" sz="3200" dirty="0" err="1"/>
              <a:t>of</a:t>
            </a:r>
            <a:r>
              <a:rPr lang="bg-BG" sz="3200" dirty="0"/>
              <a:t> </a:t>
            </a:r>
            <a:r>
              <a:rPr lang="bg-BG" sz="3200" dirty="0" err="1"/>
              <a:t>the</a:t>
            </a:r>
            <a:r>
              <a:rPr lang="bg-BG" sz="3200" dirty="0"/>
              <a:t> Enterprises.</a:t>
            </a:r>
            <a:r>
              <a:rPr lang="en-US" sz="3200" dirty="0"/>
              <a:t> International Conference </a:t>
            </a:r>
            <a:r>
              <a:rPr lang="en-US" sz="3200" dirty="0" err="1"/>
              <a:t>HiTech</a:t>
            </a:r>
            <a:r>
              <a:rPr lang="en-US" sz="3200" dirty="0"/>
              <a:t> 2020</a:t>
            </a:r>
            <a:endParaRPr lang="bg-BG" sz="3200" dirty="0"/>
          </a:p>
          <a:p>
            <a:pPr marL="0" indent="0">
              <a:buNone/>
            </a:pPr>
            <a:r>
              <a:rPr lang="bg-BG" sz="3200" dirty="0"/>
              <a:t>2. </a:t>
            </a:r>
            <a:r>
              <a:rPr lang="en-US" sz="3200" dirty="0" err="1"/>
              <a:t>Dimitrov</a:t>
            </a:r>
            <a:r>
              <a:rPr lang="en-US" sz="3200" dirty="0"/>
              <a:t>, I., </a:t>
            </a:r>
            <a:r>
              <a:rPr lang="en-US" sz="3200" dirty="0" err="1"/>
              <a:t>Koprinkova-Nonceva</a:t>
            </a:r>
            <a:r>
              <a:rPr lang="en-US" sz="3200" dirty="0"/>
              <a:t>, N., </a:t>
            </a:r>
            <a:r>
              <a:rPr lang="bg-BG" sz="3200" dirty="0"/>
              <a:t>E-</a:t>
            </a:r>
            <a:r>
              <a:rPr lang="bg-BG" sz="3200" dirty="0" err="1"/>
              <a:t>commerce</a:t>
            </a:r>
            <a:r>
              <a:rPr lang="bg-BG" sz="3200" dirty="0"/>
              <a:t>, </a:t>
            </a:r>
            <a:r>
              <a:rPr lang="bg-BG" sz="3200" dirty="0" err="1"/>
              <a:t>as</a:t>
            </a:r>
            <a:r>
              <a:rPr lang="bg-BG" sz="3200" dirty="0"/>
              <a:t> a </a:t>
            </a:r>
            <a:r>
              <a:rPr lang="bg-BG" sz="3200" dirty="0" err="1"/>
              <a:t>Modulating</a:t>
            </a:r>
            <a:r>
              <a:rPr lang="bg-BG" sz="3200" dirty="0"/>
              <a:t> </a:t>
            </a:r>
            <a:r>
              <a:rPr lang="bg-BG" sz="3200" dirty="0" err="1"/>
              <a:t>Possibility</a:t>
            </a:r>
            <a:r>
              <a:rPr lang="bg-BG" sz="3200" dirty="0"/>
              <a:t> </a:t>
            </a:r>
            <a:r>
              <a:rPr lang="bg-BG" sz="3200" dirty="0" err="1"/>
              <a:t>for</a:t>
            </a:r>
            <a:r>
              <a:rPr lang="bg-BG" sz="3200" dirty="0"/>
              <a:t> </a:t>
            </a:r>
            <a:r>
              <a:rPr lang="bg-BG" sz="3200" dirty="0" err="1"/>
              <a:t>Application</a:t>
            </a:r>
            <a:r>
              <a:rPr lang="bg-BG" sz="3200" dirty="0"/>
              <a:t> </a:t>
            </a:r>
            <a:r>
              <a:rPr lang="bg-BG" sz="3200" dirty="0" err="1"/>
              <a:t>of</a:t>
            </a:r>
            <a:r>
              <a:rPr lang="bg-BG" sz="3200" dirty="0"/>
              <a:t> </a:t>
            </a:r>
            <a:r>
              <a:rPr lang="bg-BG" sz="3200" dirty="0" err="1"/>
              <a:t>the</a:t>
            </a:r>
            <a:r>
              <a:rPr lang="bg-BG" sz="3200" dirty="0"/>
              <a:t> </a:t>
            </a:r>
            <a:r>
              <a:rPr lang="bg-BG" sz="3200" dirty="0" err="1"/>
              <a:t>Drop-shipping</a:t>
            </a:r>
            <a:r>
              <a:rPr lang="bg-BG" sz="3200" dirty="0"/>
              <a:t> </a:t>
            </a:r>
            <a:r>
              <a:rPr lang="bg-BG" sz="3200" dirty="0" err="1"/>
              <a:t>Model</a:t>
            </a:r>
            <a:r>
              <a:rPr lang="en-US" sz="3200" dirty="0"/>
              <a:t>, International Conference </a:t>
            </a:r>
            <a:r>
              <a:rPr lang="en-US" sz="3200" dirty="0" err="1"/>
              <a:t>HiTech</a:t>
            </a:r>
            <a:r>
              <a:rPr lang="en-US" sz="3200" dirty="0"/>
              <a:t> 2020</a:t>
            </a:r>
            <a:endParaRPr lang="bg-BG" sz="3200" dirty="0"/>
          </a:p>
          <a:p>
            <a:pPr marL="0" indent="0">
              <a:buNone/>
            </a:pPr>
            <a:r>
              <a:rPr lang="bg-BG" sz="3200" dirty="0"/>
              <a:t>3. </a:t>
            </a:r>
            <a:r>
              <a:rPr lang="en-US" sz="3200" dirty="0" err="1"/>
              <a:t>Antonova</a:t>
            </a:r>
            <a:r>
              <a:rPr lang="en-US" sz="3200" dirty="0"/>
              <a:t>, E., </a:t>
            </a:r>
            <a:r>
              <a:rPr lang="en-US" sz="3200" dirty="0" err="1"/>
              <a:t>Dimitrova</a:t>
            </a:r>
            <a:r>
              <a:rPr lang="en-US" sz="3200" dirty="0"/>
              <a:t>, A., </a:t>
            </a:r>
            <a:r>
              <a:rPr lang="bg-BG" sz="3200" dirty="0" err="1"/>
              <a:t>Research</a:t>
            </a:r>
            <a:r>
              <a:rPr lang="bg-BG" sz="3200" dirty="0"/>
              <a:t> </a:t>
            </a:r>
            <a:r>
              <a:rPr lang="bg-BG" sz="3200" dirty="0" err="1"/>
              <a:t>on</a:t>
            </a:r>
            <a:r>
              <a:rPr lang="bg-BG" sz="3200" dirty="0"/>
              <a:t> Logistics </a:t>
            </a:r>
            <a:r>
              <a:rPr lang="bg-BG" sz="3200" dirty="0" err="1"/>
              <a:t>Relevance</a:t>
            </a:r>
            <a:r>
              <a:rPr lang="bg-BG" sz="3200" dirty="0"/>
              <a:t> </a:t>
            </a:r>
            <a:r>
              <a:rPr lang="bg-BG" sz="3200" dirty="0" err="1"/>
              <a:t>for</a:t>
            </a:r>
            <a:r>
              <a:rPr lang="bg-BG" sz="3200" dirty="0"/>
              <a:t> </a:t>
            </a:r>
            <a:r>
              <a:rPr lang="bg-BG" sz="3200" dirty="0" err="1"/>
              <a:t>SMEs</a:t>
            </a:r>
            <a:r>
              <a:rPr lang="bg-BG" sz="3200" dirty="0"/>
              <a:t> </a:t>
            </a:r>
            <a:r>
              <a:rPr lang="bg-BG" sz="3200" dirty="0" err="1"/>
              <a:t>in</a:t>
            </a:r>
            <a:r>
              <a:rPr lang="bg-BG" sz="3200" dirty="0"/>
              <a:t> </a:t>
            </a:r>
            <a:r>
              <a:rPr lang="bg-BG" sz="3200" dirty="0" err="1"/>
              <a:t>Context</a:t>
            </a:r>
            <a:r>
              <a:rPr lang="bg-BG" sz="3200" dirty="0"/>
              <a:t> </a:t>
            </a:r>
            <a:r>
              <a:rPr lang="bg-BG" sz="3200" dirty="0" err="1"/>
              <a:t>of</a:t>
            </a:r>
            <a:r>
              <a:rPr lang="bg-BG" sz="3200" dirty="0"/>
              <a:t> </a:t>
            </a:r>
            <a:r>
              <a:rPr lang="bg-BG" sz="3200" dirty="0" err="1"/>
              <a:t>Organization</a:t>
            </a:r>
            <a:r>
              <a:rPr lang="bg-BG" sz="3200" dirty="0"/>
              <a:t> </a:t>
            </a:r>
            <a:r>
              <a:rPr lang="bg-BG" sz="3200" dirty="0" err="1"/>
              <a:t>Size</a:t>
            </a:r>
            <a:r>
              <a:rPr lang="bg-BG" sz="3200" dirty="0"/>
              <a:t>, </a:t>
            </a:r>
            <a:r>
              <a:rPr lang="bg-BG" sz="3200" dirty="0" err="1"/>
              <a:t>Costs</a:t>
            </a:r>
            <a:r>
              <a:rPr lang="bg-BG" sz="3200" dirty="0"/>
              <a:t> </a:t>
            </a:r>
            <a:r>
              <a:rPr lang="bg-BG" sz="3200" dirty="0" err="1"/>
              <a:t>and</a:t>
            </a:r>
            <a:r>
              <a:rPr lang="bg-BG" sz="3200" dirty="0"/>
              <a:t> </a:t>
            </a:r>
            <a:r>
              <a:rPr lang="bg-BG" sz="3200" dirty="0" err="1"/>
              <a:t>Outsourcing</a:t>
            </a:r>
            <a:r>
              <a:rPr lang="bg-BG" sz="3200" dirty="0"/>
              <a:t> </a:t>
            </a:r>
            <a:r>
              <a:rPr lang="bg-BG" sz="3200" dirty="0" err="1"/>
              <a:t>Level</a:t>
            </a:r>
            <a:r>
              <a:rPr lang="en-US" sz="3200" dirty="0"/>
              <a:t>, International Conference </a:t>
            </a:r>
            <a:r>
              <a:rPr lang="en-US" sz="3200" dirty="0" err="1"/>
              <a:t>HiTech</a:t>
            </a:r>
            <a:r>
              <a:rPr lang="en-US" sz="3200" dirty="0"/>
              <a:t> 2020</a:t>
            </a:r>
            <a:endParaRPr lang="bg-BG" sz="32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1515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9344"/>
            <a:ext cx="7886700" cy="4840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dirty="0" smtClean="0"/>
              <a:t>Финансов отчет:</a:t>
            </a:r>
            <a:r>
              <a:rPr lang="bg-BG" sz="2000" dirty="0" smtClean="0"/>
              <a:t> </a:t>
            </a:r>
            <a:r>
              <a:rPr lang="bg-BG" sz="2000" dirty="0"/>
              <a:t> </a:t>
            </a:r>
          </a:p>
          <a:p>
            <a:pPr marL="0" indent="0">
              <a:buNone/>
            </a:pPr>
            <a:r>
              <a:rPr lang="ru-RU" sz="2000" dirty="0" err="1"/>
              <a:t>Получени</a:t>
            </a:r>
            <a:r>
              <a:rPr lang="ru-RU" sz="2000" dirty="0"/>
              <a:t> средства: 2564,00 </a:t>
            </a:r>
            <a:r>
              <a:rPr lang="ru-RU" sz="2000" dirty="0" err="1"/>
              <a:t>лв</a:t>
            </a:r>
            <a:r>
              <a:rPr lang="ru-RU" sz="2000" dirty="0"/>
              <a:t>                                                       </a:t>
            </a:r>
            <a:r>
              <a:rPr lang="ru-RU" sz="2000" dirty="0" err="1" smtClean="0"/>
              <a:t>Изразходени</a:t>
            </a:r>
            <a:r>
              <a:rPr lang="ru-RU" sz="2000" dirty="0" smtClean="0"/>
              <a:t> </a:t>
            </a:r>
            <a:r>
              <a:rPr lang="ru-RU" sz="2000" dirty="0"/>
              <a:t>средства: 1788,27 </a:t>
            </a:r>
            <a:r>
              <a:rPr lang="ru-RU" sz="2000" dirty="0" err="1"/>
              <a:t>лв</a:t>
            </a:r>
            <a:r>
              <a:rPr lang="ru-RU" sz="2000" dirty="0"/>
              <a:t> </a:t>
            </a:r>
            <a:endParaRPr lang="ru-RU" sz="2000" dirty="0" smtClean="0"/>
          </a:p>
          <a:p>
            <a:pPr marL="0" indent="0">
              <a:buNone/>
            </a:pPr>
            <a:endParaRPr lang="bg-B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850942"/>
              </p:ext>
            </p:extLst>
          </p:nvPr>
        </p:nvGraphicFramePr>
        <p:xfrm>
          <a:off x="336042" y="2761139"/>
          <a:ext cx="8308085" cy="2021205"/>
        </p:xfrm>
        <a:graphic>
          <a:graphicData uri="http://schemas.openxmlformats.org/drawingml/2006/table">
            <a:tbl>
              <a:tblPr/>
              <a:tblGrid>
                <a:gridCol w="96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6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265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Arial" panose="020B0604020202020204" pitchFamily="34" charset="0"/>
                        </a:rPr>
                        <a:t>5. </a:t>
                      </a:r>
                      <a:r>
                        <a:rPr lang="ru-RU" sz="1600" b="0" i="0" u="none" strike="noStrike" dirty="0" err="1">
                          <a:effectLst/>
                          <a:latin typeface="Arial" panose="020B0604020202020204" pitchFamily="34" charset="0"/>
                        </a:rPr>
                        <a:t>Към</a:t>
                      </a:r>
                      <a:r>
                        <a:rPr lang="ru-RU" sz="1600" b="0" i="0" u="none" strike="noStrike" dirty="0">
                          <a:effectLst/>
                          <a:latin typeface="Arial" panose="020B0604020202020204" pitchFamily="34" charset="0"/>
                        </a:rPr>
                        <a:t> перо </a:t>
                      </a:r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</a:rPr>
                        <a:t>"Такси </a:t>
                      </a:r>
                      <a:r>
                        <a:rPr lang="ru-RU" sz="1600" b="1" i="0" u="none" strike="noStrike" dirty="0" err="1">
                          <a:effectLst/>
                          <a:latin typeface="Arial" panose="020B0604020202020204" pitchFamily="34" charset="0"/>
                        </a:rPr>
                        <a:t>правоучастия</a:t>
                      </a:r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</a:rPr>
                        <a:t>"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effectLst/>
                          <a:latin typeface="Arial" panose="020B0604020202020204" pitchFamily="34" charset="0"/>
                        </a:rPr>
                        <a:t>5.1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1" u="none" strike="noStrike">
                          <a:effectLst/>
                          <a:latin typeface="Arial" panose="020B0604020202020204" pitchFamily="34" charset="0"/>
                        </a:rPr>
                        <a:t>Международна научна конференция, HITEC 2020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effectLst/>
                          <a:latin typeface="Arial" panose="020B0604020202020204" pitchFamily="34" charset="0"/>
                        </a:rPr>
                        <a:t>1466,87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315">
                <a:tc gridSpan="2">
                  <a:txBody>
                    <a:bodyPr/>
                    <a:lstStyle/>
                    <a:p>
                      <a:pPr algn="r" fontAlgn="ctr"/>
                      <a:endParaRPr lang="bg-BG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bg-BG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 gridSpan="3">
                  <a:txBody>
                    <a:bodyPr/>
                    <a:lstStyle/>
                    <a:p>
                      <a:pPr algn="l" fontAlgn="t"/>
                      <a:r>
                        <a:rPr lang="bg-BG" sz="1600" b="0" i="0" u="none" strike="noStrike" dirty="0">
                          <a:effectLst/>
                          <a:latin typeface="Arial" panose="020B0604020202020204" pitchFamily="34" charset="0"/>
                        </a:rPr>
                        <a:t>8. Към перо </a:t>
                      </a:r>
                      <a:r>
                        <a:rPr lang="bg-BG" sz="1600" b="1" i="0" u="none" strike="noStrike" dirty="0">
                          <a:effectLst/>
                          <a:latin typeface="Arial" panose="020B0604020202020204" pitchFamily="34" charset="0"/>
                        </a:rPr>
                        <a:t>"Рецензенти":</a:t>
                      </a:r>
                      <a:endParaRPr lang="bg-BG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effectLst/>
                          <a:latin typeface="Arial" panose="020B0604020202020204" pitchFamily="34" charset="0"/>
                        </a:rPr>
                        <a:t>8.1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1" u="none" strike="noStrike">
                          <a:effectLst/>
                          <a:latin typeface="Arial" panose="020B0604020202020204" pitchFamily="34" charset="0"/>
                        </a:rPr>
                        <a:t>Заплащане на рецензенти по отчета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effectLst/>
                          <a:latin typeface="Arial" panose="020B0604020202020204" pitchFamily="34" charset="0"/>
                        </a:rPr>
                        <a:t>65,00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r" fontAlgn="ctr"/>
                      <a:endParaRPr lang="bg-BG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bg-BG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075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Arial" panose="020B0604020202020204" pitchFamily="34" charset="0"/>
                        </a:rPr>
                        <a:t>9. Към перо </a:t>
                      </a:r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</a:rPr>
                        <a:t>"Административно/финансово-счетоводно обслужване":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effectLst/>
                          <a:latin typeface="Arial" panose="020B0604020202020204" pitchFamily="34" charset="0"/>
                        </a:rPr>
                        <a:t>9.1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1" u="none" strike="noStrike">
                          <a:effectLst/>
                          <a:latin typeface="Arial" panose="020B0604020202020204" pitchFamily="34" charset="0"/>
                        </a:rPr>
                        <a:t>10% от стойността на договора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 dirty="0">
                          <a:effectLst/>
                          <a:latin typeface="Arial" panose="020B0604020202020204" pitchFamily="34" charset="0"/>
                        </a:rPr>
                        <a:t>256,40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61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2766</TotalTime>
  <Words>397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</dc:creator>
  <cp:lastModifiedBy>V.Manova</cp:lastModifiedBy>
  <cp:revision>10</cp:revision>
  <dcterms:created xsi:type="dcterms:W3CDTF">2020-12-03T15:11:40Z</dcterms:created>
  <dcterms:modified xsi:type="dcterms:W3CDTF">2020-12-08T11:13:17Z</dcterms:modified>
</cp:coreProperties>
</file>