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4" r:id="rId2"/>
    <p:sldId id="258" r:id="rId3"/>
    <p:sldId id="257" r:id="rId4"/>
    <p:sldId id="259" r:id="rId5"/>
    <p:sldId id="280" r:id="rId6"/>
    <p:sldId id="283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0B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526" y="182881"/>
            <a:ext cx="8452774" cy="960119"/>
          </a:xfrm>
        </p:spPr>
        <p:txBody>
          <a:bodyPr/>
          <a:lstStyle/>
          <a:p>
            <a:r>
              <a:rPr lang="bg-BG" sz="4800" dirty="0"/>
              <a:t>ПРОЕКТ </a:t>
            </a:r>
            <a:r>
              <a:rPr lang="bg-BG" sz="4800" dirty="0" smtClean="0"/>
              <a:t>№ НИХ–423/2019</a:t>
            </a:r>
            <a:endParaRPr lang="bg-BG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1164" y="1615440"/>
            <a:ext cx="8908472" cy="5242560"/>
          </a:xfrm>
        </p:spPr>
        <p:txBody>
          <a:bodyPr>
            <a:normAutofit/>
          </a:bodyPr>
          <a:lstStyle/>
          <a:p>
            <a:r>
              <a:rPr lang="ru-RU" b="1" dirty="0"/>
              <a:t> </a:t>
            </a:r>
            <a:endParaRPr lang="bg-BG" dirty="0"/>
          </a:p>
          <a:p>
            <a:pPr algn="ctr"/>
            <a:r>
              <a:rPr lang="bg-BG" sz="3600" b="1" dirty="0">
                <a:solidFill>
                  <a:schemeClr val="accent2">
                    <a:lumMod val="75000"/>
                  </a:schemeClr>
                </a:solidFill>
              </a:rPr>
              <a:t>ИНОВАТИВНИ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 МЕТОДИ ЗА ИЗВЛИЧАНЕ НА ЗНАНИЯ ЗА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УПРАВЛЕНИЕТО</a:t>
            </a:r>
          </a:p>
          <a:p>
            <a:pPr algn="ctr"/>
            <a:endParaRPr lang="ru-RU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/срок на проекта – две 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</a:rPr>
              <a:t>години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(2019-2020г.)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Ръководител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bg-BG" sz="2400" b="1" dirty="0">
                <a:solidFill>
                  <a:schemeClr val="accent2">
                    <a:lumMod val="75000"/>
                  </a:schemeClr>
                </a:solidFill>
              </a:rPr>
              <a:t>научния екип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bg-BG" sz="2000" b="1" i="1" dirty="0" err="1">
                <a:solidFill>
                  <a:schemeClr val="accent2">
                    <a:lumMod val="75000"/>
                  </a:schemeClr>
                </a:solidFill>
              </a:rPr>
              <a:t>доц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. д-р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Стоян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Транев</a:t>
            </a:r>
            <a:endParaRPr lang="bg-BG" sz="24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bg-BG" sz="30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bg-BG" sz="30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bg-BG" sz="3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71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05" y="-88900"/>
            <a:ext cx="10390908" cy="431800"/>
          </a:xfrm>
        </p:spPr>
        <p:txBody>
          <a:bodyPr>
            <a:noAutofit/>
          </a:bodyPr>
          <a:lstStyle/>
          <a:p>
            <a:pPr algn="ctr"/>
            <a:r>
              <a:rPr lang="bg-BG" sz="2800" b="1" dirty="0">
                <a:solidFill>
                  <a:schemeClr val="accent2"/>
                </a:solidFill>
              </a:rPr>
              <a:t>Изследователски екип</a:t>
            </a:r>
            <a:endParaRPr lang="bg-BG" sz="28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431800"/>
            <a:ext cx="11645900" cy="6288810"/>
          </a:xfrm>
        </p:spPr>
        <p:txBody>
          <a:bodyPr>
            <a:normAutofit fontScale="25000" lnSpcReduction="20000"/>
          </a:bodyPr>
          <a:lstStyle/>
          <a:p>
            <a:r>
              <a:rPr lang="bg-BG" sz="4200" i="1" u="sng" dirty="0" smtClean="0">
                <a:solidFill>
                  <a:srgbClr val="FF0000"/>
                </a:solidFill>
              </a:rPr>
              <a:t>Научен екип първа година-2019: общ брой участници – 11. </a:t>
            </a:r>
            <a:endParaRPr lang="bg-BG" sz="4200" i="1" u="sng" dirty="0">
              <a:solidFill>
                <a:srgbClr val="FF0000"/>
              </a:solidFill>
            </a:endParaRPr>
          </a:p>
          <a:p>
            <a:r>
              <a:rPr lang="bg-BG" sz="4200" i="1" dirty="0"/>
              <a:t>Ч</a:t>
            </a:r>
            <a:r>
              <a:rPr lang="bg-BG" sz="4200" i="1" dirty="0" smtClean="0"/>
              <a:t>етири </a:t>
            </a:r>
            <a:r>
              <a:rPr lang="bg-BG" sz="4200" i="1" dirty="0"/>
              <a:t>доцента (трима от </a:t>
            </a:r>
            <a:r>
              <a:rPr lang="ru-RU" sz="4200" i="1" dirty="0"/>
              <a:t>Университет «Проф. д-р </a:t>
            </a:r>
            <a:r>
              <a:rPr lang="ru-RU" sz="4200" i="1" dirty="0" err="1"/>
              <a:t>Асен</a:t>
            </a:r>
            <a:r>
              <a:rPr lang="ru-RU" sz="4200" i="1" dirty="0"/>
              <a:t> Златаров» - Бургас </a:t>
            </a:r>
            <a:r>
              <a:rPr lang="ru-RU" sz="4200" i="1" dirty="0">
                <a:solidFill>
                  <a:srgbClr val="0070C0"/>
                </a:solidFill>
              </a:rPr>
              <a:t>от ФОН </a:t>
            </a:r>
            <a:r>
              <a:rPr lang="ru-RU" sz="4200" i="1" dirty="0"/>
              <a:t>и един </a:t>
            </a:r>
            <a:r>
              <a:rPr lang="ru-RU" sz="4200" i="1" dirty="0">
                <a:solidFill>
                  <a:schemeClr val="accent1">
                    <a:lumMod val="75000"/>
                  </a:schemeClr>
                </a:solidFill>
              </a:rPr>
              <a:t>от </a:t>
            </a:r>
            <a:r>
              <a:rPr lang="ru-RU" sz="4200" i="1" dirty="0" smtClean="0">
                <a:solidFill>
                  <a:schemeClr val="accent1">
                    <a:lumMod val="75000"/>
                  </a:schemeClr>
                </a:solidFill>
              </a:rPr>
              <a:t>БАН)</a:t>
            </a:r>
            <a:r>
              <a:rPr lang="ru-RU" sz="4200" i="1" dirty="0" smtClean="0"/>
              <a:t>.</a:t>
            </a:r>
          </a:p>
          <a:p>
            <a:r>
              <a:rPr lang="ru-RU" sz="4200" i="1" dirty="0"/>
              <a:t>1. </a:t>
            </a:r>
            <a:r>
              <a:rPr lang="ru-RU" sz="4200" i="1" dirty="0" err="1" smtClean="0">
                <a:solidFill>
                  <a:srgbClr val="FF0000"/>
                </a:solidFill>
              </a:rPr>
              <a:t>Проектен</a:t>
            </a:r>
            <a:r>
              <a:rPr lang="ru-RU" sz="4200" i="1" dirty="0" smtClean="0">
                <a:solidFill>
                  <a:srgbClr val="FF0000"/>
                </a:solidFill>
              </a:rPr>
              <a:t> </a:t>
            </a:r>
            <a:r>
              <a:rPr lang="ru-RU" sz="4200" i="1" dirty="0" err="1" smtClean="0">
                <a:solidFill>
                  <a:srgbClr val="FF0000"/>
                </a:solidFill>
              </a:rPr>
              <a:t>мениджър</a:t>
            </a:r>
            <a:r>
              <a:rPr lang="ru-RU" sz="4200" i="1" dirty="0" smtClean="0">
                <a:solidFill>
                  <a:srgbClr val="FF0000"/>
                </a:solidFill>
              </a:rPr>
              <a:t>: </a:t>
            </a:r>
            <a:r>
              <a:rPr lang="ru-RU" sz="4200" i="1" dirty="0" smtClean="0"/>
              <a:t>доц</a:t>
            </a:r>
            <a:r>
              <a:rPr lang="ru-RU" sz="4200" i="1" dirty="0"/>
              <a:t>. д-р </a:t>
            </a:r>
            <a:r>
              <a:rPr lang="ru-RU" sz="4200" i="1" dirty="0" err="1"/>
              <a:t>Стоян</a:t>
            </a:r>
            <a:r>
              <a:rPr lang="ru-RU" sz="4200" i="1" dirty="0"/>
              <a:t> </a:t>
            </a:r>
            <a:r>
              <a:rPr lang="ru-RU" sz="4200" i="1" dirty="0" err="1"/>
              <a:t>Транев</a:t>
            </a:r>
            <a:r>
              <a:rPr lang="ru-RU" sz="4200" i="1" dirty="0"/>
              <a:t> </a:t>
            </a:r>
            <a:r>
              <a:rPr lang="ru-RU" sz="4200" i="1" dirty="0" err="1"/>
              <a:t>Транев</a:t>
            </a:r>
            <a:r>
              <a:rPr lang="ru-RU" sz="4200" i="1" dirty="0"/>
              <a:t> – Университет «Проф. д-р </a:t>
            </a:r>
            <a:r>
              <a:rPr lang="ru-RU" sz="4200" i="1" dirty="0" err="1"/>
              <a:t>Асен</a:t>
            </a:r>
            <a:r>
              <a:rPr lang="ru-RU" sz="4200" i="1" dirty="0"/>
              <a:t> </a:t>
            </a:r>
            <a:r>
              <a:rPr lang="ru-RU" sz="4200" i="1" dirty="0" err="1"/>
              <a:t>Златаров</a:t>
            </a:r>
            <a:r>
              <a:rPr lang="ru-RU" sz="4200" i="1" dirty="0"/>
              <a:t>» -- Бургас</a:t>
            </a:r>
          </a:p>
          <a:p>
            <a:r>
              <a:rPr lang="ru-RU" sz="4200" i="1" dirty="0"/>
              <a:t>2. доц. д-р </a:t>
            </a:r>
            <a:r>
              <a:rPr lang="ru-RU" sz="4200" i="1" dirty="0" err="1"/>
              <a:t>Ивайло</a:t>
            </a:r>
            <a:r>
              <a:rPr lang="ru-RU" sz="4200" i="1" dirty="0"/>
              <a:t> Михайлов </a:t>
            </a:r>
            <a:r>
              <a:rPr lang="ru-RU" sz="4200" i="1" dirty="0" err="1"/>
              <a:t>Михайлов</a:t>
            </a:r>
            <a:r>
              <a:rPr lang="ru-RU" sz="4200" i="1" dirty="0"/>
              <a:t> – Университет «Проф. д-р </a:t>
            </a:r>
            <a:r>
              <a:rPr lang="ru-RU" sz="4200" i="1" dirty="0" err="1"/>
              <a:t>Асен</a:t>
            </a:r>
            <a:r>
              <a:rPr lang="ru-RU" sz="4200" i="1" dirty="0"/>
              <a:t> </a:t>
            </a:r>
            <a:r>
              <a:rPr lang="ru-RU" sz="4200" i="1" dirty="0" err="1"/>
              <a:t>Златаров</a:t>
            </a:r>
            <a:r>
              <a:rPr lang="ru-RU" sz="4200" i="1" dirty="0"/>
              <a:t>» -- </a:t>
            </a:r>
            <a:r>
              <a:rPr lang="ru-RU" sz="4200" i="1" dirty="0" smtClean="0"/>
              <a:t>Бургас</a:t>
            </a:r>
          </a:p>
          <a:p>
            <a:r>
              <a:rPr lang="ru-RU" sz="4200" i="1" dirty="0" smtClean="0"/>
              <a:t>3. доц</a:t>
            </a:r>
            <a:r>
              <a:rPr lang="ru-RU" sz="4200" i="1" dirty="0"/>
              <a:t>. д-р Велика </a:t>
            </a:r>
            <a:r>
              <a:rPr lang="ru-RU" sz="4200" i="1" dirty="0" err="1"/>
              <a:t>Бинева</a:t>
            </a:r>
            <a:r>
              <a:rPr lang="ru-RU" sz="4200" i="1" dirty="0"/>
              <a:t> </a:t>
            </a:r>
            <a:r>
              <a:rPr lang="ru-RU" sz="4200" i="1" dirty="0" err="1"/>
              <a:t>Бинева</a:t>
            </a:r>
            <a:r>
              <a:rPr lang="ru-RU" sz="4200" i="1" dirty="0"/>
              <a:t> -- Университет «Проф. д-р </a:t>
            </a:r>
            <a:r>
              <a:rPr lang="ru-RU" sz="4200" i="1" dirty="0" err="1"/>
              <a:t>Асен</a:t>
            </a:r>
            <a:r>
              <a:rPr lang="ru-RU" sz="4200" i="1" dirty="0"/>
              <a:t> </a:t>
            </a:r>
            <a:r>
              <a:rPr lang="ru-RU" sz="4200" i="1" dirty="0" err="1"/>
              <a:t>Златаров</a:t>
            </a:r>
            <a:r>
              <a:rPr lang="ru-RU" sz="4200" i="1" dirty="0"/>
              <a:t>» -- Бургас</a:t>
            </a:r>
          </a:p>
          <a:p>
            <a:r>
              <a:rPr lang="ru-RU" sz="4200" i="1" dirty="0" smtClean="0"/>
              <a:t>4</a:t>
            </a:r>
            <a:r>
              <a:rPr lang="ru-RU" sz="4200" i="1" dirty="0"/>
              <a:t>. доц. д-р Вася </a:t>
            </a:r>
            <a:r>
              <a:rPr lang="ru-RU" sz="4200" i="1" dirty="0" err="1"/>
              <a:t>Красимирова</a:t>
            </a:r>
            <a:r>
              <a:rPr lang="ru-RU" sz="4200" i="1" dirty="0"/>
              <a:t> </a:t>
            </a:r>
            <a:r>
              <a:rPr lang="ru-RU" sz="4200" i="1" dirty="0" err="1"/>
              <a:t>Атанасова</a:t>
            </a:r>
            <a:r>
              <a:rPr lang="ru-RU" sz="4200" i="1" dirty="0"/>
              <a:t> – БАН, ИБФБМИ, секция ”</a:t>
            </a:r>
            <a:r>
              <a:rPr lang="ru-RU" sz="4200" i="1" dirty="0" err="1"/>
              <a:t>Биоинформатика</a:t>
            </a:r>
            <a:r>
              <a:rPr lang="ru-RU" sz="4200" i="1" dirty="0"/>
              <a:t> и </a:t>
            </a:r>
            <a:r>
              <a:rPr lang="ru-RU" sz="4200" i="1" dirty="0" err="1"/>
              <a:t>математическо</a:t>
            </a:r>
            <a:r>
              <a:rPr lang="ru-RU" sz="4200" i="1" dirty="0"/>
              <a:t> </a:t>
            </a:r>
            <a:r>
              <a:rPr lang="ru-RU" sz="4200" i="1" dirty="0" err="1"/>
              <a:t>моделиране</a:t>
            </a:r>
            <a:r>
              <a:rPr lang="ru-RU" sz="4200" i="1" dirty="0"/>
              <a:t>“</a:t>
            </a:r>
          </a:p>
          <a:p>
            <a:r>
              <a:rPr lang="bg-BG" sz="4200" i="1" dirty="0" smtClean="0"/>
              <a:t>Двама </a:t>
            </a:r>
            <a:r>
              <a:rPr lang="bg-BG" sz="4200" i="1" dirty="0"/>
              <a:t>гл. асистента  - </a:t>
            </a:r>
            <a:r>
              <a:rPr lang="bg-BG" sz="4200" i="1" dirty="0">
                <a:solidFill>
                  <a:srgbClr val="00B050"/>
                </a:solidFill>
              </a:rPr>
              <a:t>един </a:t>
            </a:r>
            <a:r>
              <a:rPr lang="bg-BG" sz="4200" i="1" dirty="0" smtClean="0">
                <a:solidFill>
                  <a:srgbClr val="00B050"/>
                </a:solidFill>
              </a:rPr>
              <a:t>от </a:t>
            </a:r>
            <a:r>
              <a:rPr lang="bg-BG" sz="4200" i="1" dirty="0">
                <a:solidFill>
                  <a:srgbClr val="00B050"/>
                </a:solidFill>
              </a:rPr>
              <a:t>ФОН и </a:t>
            </a:r>
            <a:r>
              <a:rPr lang="bg-BG" sz="4200" i="1" dirty="0">
                <a:solidFill>
                  <a:srgbClr val="FF0000"/>
                </a:solidFill>
              </a:rPr>
              <a:t>един от </a:t>
            </a:r>
            <a:r>
              <a:rPr lang="bg-BG" sz="4200" i="1" dirty="0" smtClean="0">
                <a:solidFill>
                  <a:srgbClr val="FF0000"/>
                </a:solidFill>
              </a:rPr>
              <a:t>ФПН.</a:t>
            </a:r>
          </a:p>
          <a:p>
            <a:r>
              <a:rPr lang="ru-RU" sz="4200" i="1" dirty="0">
                <a:solidFill>
                  <a:schemeClr val="tx1"/>
                </a:solidFill>
              </a:rPr>
              <a:t>1. гл. ас. д-р </a:t>
            </a:r>
            <a:r>
              <a:rPr lang="ru-RU" sz="4200" i="1" dirty="0" err="1">
                <a:solidFill>
                  <a:schemeClr val="tx1"/>
                </a:solidFill>
              </a:rPr>
              <a:t>Величка</a:t>
            </a:r>
            <a:r>
              <a:rPr lang="ru-RU" sz="4200" i="1" dirty="0">
                <a:solidFill>
                  <a:schemeClr val="tx1"/>
                </a:solidFill>
              </a:rPr>
              <a:t> </a:t>
            </a:r>
            <a:r>
              <a:rPr lang="ru-RU" sz="4200" i="1" dirty="0" err="1">
                <a:solidFill>
                  <a:schemeClr val="tx1"/>
                </a:solidFill>
              </a:rPr>
              <a:t>Николова</a:t>
            </a:r>
            <a:r>
              <a:rPr lang="ru-RU" sz="4200" i="1" dirty="0">
                <a:solidFill>
                  <a:schemeClr val="tx1"/>
                </a:solidFill>
              </a:rPr>
              <a:t> </a:t>
            </a:r>
            <a:r>
              <a:rPr lang="ru-RU" sz="4200" i="1" dirty="0" err="1">
                <a:solidFill>
                  <a:schemeClr val="tx1"/>
                </a:solidFill>
              </a:rPr>
              <a:t>Транева</a:t>
            </a:r>
            <a:r>
              <a:rPr lang="ru-RU" sz="4200" i="1" dirty="0">
                <a:solidFill>
                  <a:schemeClr val="tx1"/>
                </a:solidFill>
              </a:rPr>
              <a:t> – Университет «Проф. д-р </a:t>
            </a:r>
            <a:r>
              <a:rPr lang="ru-RU" sz="4200" i="1" dirty="0" err="1">
                <a:solidFill>
                  <a:schemeClr val="tx1"/>
                </a:solidFill>
              </a:rPr>
              <a:t>Асен</a:t>
            </a:r>
            <a:r>
              <a:rPr lang="ru-RU" sz="4200" i="1" dirty="0">
                <a:solidFill>
                  <a:schemeClr val="tx1"/>
                </a:solidFill>
              </a:rPr>
              <a:t> </a:t>
            </a:r>
            <a:r>
              <a:rPr lang="ru-RU" sz="4200" i="1" dirty="0" err="1">
                <a:solidFill>
                  <a:schemeClr val="tx1"/>
                </a:solidFill>
              </a:rPr>
              <a:t>Златаров</a:t>
            </a:r>
            <a:r>
              <a:rPr lang="ru-RU" sz="4200" i="1" dirty="0">
                <a:solidFill>
                  <a:schemeClr val="tx1"/>
                </a:solidFill>
              </a:rPr>
              <a:t>» -- </a:t>
            </a:r>
            <a:r>
              <a:rPr lang="ru-RU" sz="4200" i="1" dirty="0" smtClean="0">
                <a:solidFill>
                  <a:schemeClr val="tx1"/>
                </a:solidFill>
              </a:rPr>
              <a:t>Бургас</a:t>
            </a:r>
          </a:p>
          <a:p>
            <a:r>
              <a:rPr lang="ru-RU" sz="4200" i="1" dirty="0" smtClean="0">
                <a:solidFill>
                  <a:schemeClr val="tx1"/>
                </a:solidFill>
              </a:rPr>
              <a:t>2. </a:t>
            </a:r>
            <a:r>
              <a:rPr lang="ru-RU" sz="4200" i="1" dirty="0">
                <a:solidFill>
                  <a:schemeClr val="tx1"/>
                </a:solidFill>
              </a:rPr>
              <a:t>гл. ас. д-р </a:t>
            </a:r>
            <a:r>
              <a:rPr lang="ru-RU" sz="4200" i="1" dirty="0" err="1">
                <a:solidFill>
                  <a:schemeClr val="tx1"/>
                </a:solidFill>
              </a:rPr>
              <a:t>Адиле</a:t>
            </a:r>
            <a:r>
              <a:rPr lang="ru-RU" sz="4200" i="1" dirty="0">
                <a:solidFill>
                  <a:schemeClr val="tx1"/>
                </a:solidFill>
              </a:rPr>
              <a:t> </a:t>
            </a:r>
            <a:r>
              <a:rPr lang="ru-RU" sz="4200" i="1" dirty="0" err="1">
                <a:solidFill>
                  <a:schemeClr val="tx1"/>
                </a:solidFill>
              </a:rPr>
              <a:t>Мустафова</a:t>
            </a:r>
            <a:r>
              <a:rPr lang="ru-RU" sz="4200" i="1" dirty="0">
                <a:solidFill>
                  <a:schemeClr val="tx1"/>
                </a:solidFill>
              </a:rPr>
              <a:t> Димитрова – Университет «Проф. д-р </a:t>
            </a:r>
            <a:r>
              <a:rPr lang="ru-RU" sz="4200" i="1" dirty="0" err="1">
                <a:solidFill>
                  <a:schemeClr val="tx1"/>
                </a:solidFill>
              </a:rPr>
              <a:t>Асен</a:t>
            </a:r>
            <a:r>
              <a:rPr lang="ru-RU" sz="4200" i="1" dirty="0">
                <a:solidFill>
                  <a:schemeClr val="tx1"/>
                </a:solidFill>
              </a:rPr>
              <a:t> </a:t>
            </a:r>
            <a:r>
              <a:rPr lang="ru-RU" sz="4200" i="1" dirty="0" err="1">
                <a:solidFill>
                  <a:schemeClr val="tx1"/>
                </a:solidFill>
              </a:rPr>
              <a:t>Златаров</a:t>
            </a:r>
            <a:r>
              <a:rPr lang="ru-RU" sz="4200" i="1" dirty="0">
                <a:solidFill>
                  <a:schemeClr val="tx1"/>
                </a:solidFill>
              </a:rPr>
              <a:t>» -- </a:t>
            </a:r>
            <a:r>
              <a:rPr lang="ru-RU" sz="4200" i="1" dirty="0" smtClean="0">
                <a:solidFill>
                  <a:schemeClr val="tx1"/>
                </a:solidFill>
              </a:rPr>
              <a:t>Бургас</a:t>
            </a:r>
            <a:endParaRPr lang="bg-BG" sz="4200" i="1" dirty="0">
              <a:solidFill>
                <a:srgbClr val="FF0000"/>
              </a:solidFill>
            </a:endParaRPr>
          </a:p>
          <a:p>
            <a:r>
              <a:rPr lang="bg-BG" sz="4200" i="1" dirty="0">
                <a:solidFill>
                  <a:srgbClr val="00B050"/>
                </a:solidFill>
              </a:rPr>
              <a:t>Е</a:t>
            </a:r>
            <a:r>
              <a:rPr lang="bg-BG" sz="4200" i="1" dirty="0" smtClean="0">
                <a:solidFill>
                  <a:srgbClr val="00B050"/>
                </a:solidFill>
              </a:rPr>
              <a:t>дин </a:t>
            </a:r>
            <a:r>
              <a:rPr lang="bg-BG" sz="4200" i="1" dirty="0">
                <a:solidFill>
                  <a:srgbClr val="00B050"/>
                </a:solidFill>
              </a:rPr>
              <a:t>Докторант от ФОН </a:t>
            </a:r>
            <a:r>
              <a:rPr lang="bg-BG" sz="4200" i="1" dirty="0" smtClean="0">
                <a:solidFill>
                  <a:srgbClr val="00B050"/>
                </a:solidFill>
              </a:rPr>
              <a:t> - </a:t>
            </a:r>
            <a:r>
              <a:rPr lang="ru-RU" sz="4200" i="1" dirty="0" smtClean="0">
                <a:solidFill>
                  <a:srgbClr val="00B050"/>
                </a:solidFill>
              </a:rPr>
              <a:t>Светлана </a:t>
            </a:r>
            <a:r>
              <a:rPr lang="ru-RU" sz="4200" i="1" dirty="0" err="1">
                <a:solidFill>
                  <a:srgbClr val="00B050"/>
                </a:solidFill>
              </a:rPr>
              <a:t>Кметска</a:t>
            </a:r>
            <a:r>
              <a:rPr lang="ru-RU" sz="4200" i="1" dirty="0">
                <a:solidFill>
                  <a:srgbClr val="00B050"/>
                </a:solidFill>
              </a:rPr>
              <a:t>, докторант – Университет «Проф. д-р </a:t>
            </a:r>
            <a:r>
              <a:rPr lang="ru-RU" sz="4200" i="1" dirty="0" err="1">
                <a:solidFill>
                  <a:srgbClr val="00B050"/>
                </a:solidFill>
              </a:rPr>
              <a:t>Асен</a:t>
            </a:r>
            <a:r>
              <a:rPr lang="ru-RU" sz="4200" i="1" dirty="0">
                <a:solidFill>
                  <a:srgbClr val="00B050"/>
                </a:solidFill>
              </a:rPr>
              <a:t> </a:t>
            </a:r>
            <a:r>
              <a:rPr lang="ru-RU" sz="4200" i="1" dirty="0" err="1">
                <a:solidFill>
                  <a:srgbClr val="00B050"/>
                </a:solidFill>
              </a:rPr>
              <a:t>Златаров</a:t>
            </a:r>
            <a:r>
              <a:rPr lang="ru-RU" sz="4200" i="1" dirty="0">
                <a:solidFill>
                  <a:srgbClr val="00B050"/>
                </a:solidFill>
              </a:rPr>
              <a:t>» -- Бургас</a:t>
            </a:r>
            <a:endParaRPr lang="bg-BG" sz="4200" i="1" dirty="0">
              <a:solidFill>
                <a:srgbClr val="00B050"/>
              </a:solidFill>
            </a:endParaRPr>
          </a:p>
          <a:p>
            <a:r>
              <a:rPr lang="bg-BG" sz="4200" i="1" dirty="0" smtClean="0">
                <a:solidFill>
                  <a:srgbClr val="FFC000"/>
                </a:solidFill>
              </a:rPr>
              <a:t>Пет </a:t>
            </a:r>
            <a:r>
              <a:rPr lang="bg-BG" sz="4200" i="1" dirty="0">
                <a:solidFill>
                  <a:srgbClr val="FFC000"/>
                </a:solidFill>
              </a:rPr>
              <a:t>студента </a:t>
            </a:r>
            <a:r>
              <a:rPr lang="bg-BG" sz="4200" i="1" dirty="0" smtClean="0">
                <a:solidFill>
                  <a:srgbClr val="FFC000"/>
                </a:solidFill>
              </a:rPr>
              <a:t>специалност СУ</a:t>
            </a:r>
          </a:p>
          <a:p>
            <a:r>
              <a:rPr lang="ru-RU" sz="4200" i="1" u="sng" dirty="0" smtClean="0">
                <a:solidFill>
                  <a:srgbClr val="FF0000"/>
                </a:solidFill>
              </a:rPr>
              <a:t>Научен </a:t>
            </a:r>
            <a:r>
              <a:rPr lang="ru-RU" sz="4200" i="1" u="sng" dirty="0" err="1">
                <a:solidFill>
                  <a:srgbClr val="FF0000"/>
                </a:solidFill>
              </a:rPr>
              <a:t>екип</a:t>
            </a:r>
            <a:r>
              <a:rPr lang="ru-RU" sz="4200" i="1" u="sng" dirty="0">
                <a:solidFill>
                  <a:srgbClr val="FF0000"/>
                </a:solidFill>
              </a:rPr>
              <a:t> </a:t>
            </a:r>
            <a:r>
              <a:rPr lang="ru-RU" sz="4200" i="1" u="sng" dirty="0" smtClean="0">
                <a:solidFill>
                  <a:srgbClr val="FF0000"/>
                </a:solidFill>
              </a:rPr>
              <a:t>втора година-2020: </a:t>
            </a:r>
            <a:r>
              <a:rPr lang="ru-RU" sz="4200" i="1" u="sng" dirty="0">
                <a:solidFill>
                  <a:srgbClr val="FF0000"/>
                </a:solidFill>
              </a:rPr>
              <a:t>общ </a:t>
            </a:r>
            <a:r>
              <a:rPr lang="ru-RU" sz="4200" i="1" u="sng" dirty="0" err="1" smtClean="0">
                <a:solidFill>
                  <a:srgbClr val="FF0000"/>
                </a:solidFill>
              </a:rPr>
              <a:t>брой</a:t>
            </a:r>
            <a:r>
              <a:rPr lang="ru-RU" sz="4200" i="1" u="sng" dirty="0" smtClean="0">
                <a:solidFill>
                  <a:srgbClr val="FF0000"/>
                </a:solidFill>
              </a:rPr>
              <a:t> </a:t>
            </a:r>
            <a:r>
              <a:rPr lang="ru-RU" sz="4200" i="1" u="sng" dirty="0" err="1">
                <a:solidFill>
                  <a:srgbClr val="FF0000"/>
                </a:solidFill>
              </a:rPr>
              <a:t>участници</a:t>
            </a:r>
            <a:r>
              <a:rPr lang="ru-RU" sz="4200" i="1" u="sng" dirty="0">
                <a:solidFill>
                  <a:srgbClr val="FF0000"/>
                </a:solidFill>
              </a:rPr>
              <a:t> </a:t>
            </a:r>
            <a:r>
              <a:rPr lang="ru-RU" sz="4200" i="1" u="sng" dirty="0" smtClean="0">
                <a:solidFill>
                  <a:srgbClr val="FF0000"/>
                </a:solidFill>
              </a:rPr>
              <a:t>– 18. </a:t>
            </a:r>
            <a:endParaRPr lang="ru-RU" sz="4200" i="1" u="sng" dirty="0">
              <a:solidFill>
                <a:srgbClr val="FF0000"/>
              </a:solidFill>
            </a:endParaRPr>
          </a:p>
          <a:p>
            <a:r>
              <a:rPr lang="ru-RU" sz="4200" i="1" dirty="0" err="1" smtClean="0">
                <a:solidFill>
                  <a:schemeClr val="accent2"/>
                </a:solidFill>
              </a:rPr>
              <a:t>Трима</a:t>
            </a:r>
            <a:r>
              <a:rPr lang="ru-RU" sz="4200" i="1" dirty="0" smtClean="0">
                <a:solidFill>
                  <a:schemeClr val="accent2"/>
                </a:solidFill>
              </a:rPr>
              <a:t> </a:t>
            </a:r>
            <a:r>
              <a:rPr lang="ru-RU" sz="4200" i="1" dirty="0">
                <a:solidFill>
                  <a:schemeClr val="accent2"/>
                </a:solidFill>
              </a:rPr>
              <a:t>доцента </a:t>
            </a:r>
            <a:r>
              <a:rPr lang="ru-RU" sz="4200" i="1" dirty="0" smtClean="0">
                <a:solidFill>
                  <a:schemeClr val="accent2"/>
                </a:solidFill>
              </a:rPr>
              <a:t>(</a:t>
            </a:r>
            <a:r>
              <a:rPr lang="ru-RU" sz="4200" i="1" dirty="0" err="1" smtClean="0">
                <a:solidFill>
                  <a:schemeClr val="accent2"/>
                </a:solidFill>
              </a:rPr>
              <a:t>двама</a:t>
            </a:r>
            <a:r>
              <a:rPr lang="ru-RU" sz="4200" i="1" dirty="0" smtClean="0">
                <a:solidFill>
                  <a:schemeClr val="accent2"/>
                </a:solidFill>
              </a:rPr>
              <a:t> </a:t>
            </a:r>
            <a:r>
              <a:rPr lang="ru-RU" sz="4200" i="1" dirty="0">
                <a:solidFill>
                  <a:schemeClr val="accent2"/>
                </a:solidFill>
              </a:rPr>
              <a:t>от Университет «Проф. д-р </a:t>
            </a:r>
            <a:r>
              <a:rPr lang="ru-RU" sz="4200" i="1" dirty="0" err="1">
                <a:solidFill>
                  <a:schemeClr val="accent2"/>
                </a:solidFill>
              </a:rPr>
              <a:t>Асен</a:t>
            </a:r>
            <a:r>
              <a:rPr lang="ru-RU" sz="4200" i="1" dirty="0">
                <a:solidFill>
                  <a:schemeClr val="accent2"/>
                </a:solidFill>
              </a:rPr>
              <a:t> </a:t>
            </a:r>
            <a:r>
              <a:rPr lang="ru-RU" sz="4200" i="1" dirty="0" err="1">
                <a:solidFill>
                  <a:schemeClr val="accent2"/>
                </a:solidFill>
              </a:rPr>
              <a:t>Златаров</a:t>
            </a:r>
            <a:r>
              <a:rPr lang="ru-RU" sz="4200" i="1" dirty="0">
                <a:solidFill>
                  <a:schemeClr val="accent2"/>
                </a:solidFill>
              </a:rPr>
              <a:t>» - Бургас от ФОН </a:t>
            </a:r>
            <a:r>
              <a:rPr lang="ru-RU" sz="4200" i="1" dirty="0">
                <a:solidFill>
                  <a:srgbClr val="C00000"/>
                </a:solidFill>
              </a:rPr>
              <a:t>и един от </a:t>
            </a:r>
            <a:r>
              <a:rPr lang="ru-RU" sz="4200" i="1" dirty="0" smtClean="0">
                <a:solidFill>
                  <a:srgbClr val="C00000"/>
                </a:solidFill>
              </a:rPr>
              <a:t>БАН)</a:t>
            </a:r>
            <a:endParaRPr lang="en-US" sz="4200" i="1" dirty="0" smtClean="0">
              <a:solidFill>
                <a:srgbClr val="C00000"/>
              </a:solidFill>
            </a:endParaRPr>
          </a:p>
          <a:p>
            <a:r>
              <a:rPr lang="ru-RU" sz="4200" i="1" dirty="0">
                <a:solidFill>
                  <a:schemeClr val="tx1"/>
                </a:solidFill>
              </a:rPr>
              <a:t>1. доц. д-р </a:t>
            </a:r>
            <a:r>
              <a:rPr lang="ru-RU" sz="4200" i="1" dirty="0" err="1">
                <a:solidFill>
                  <a:schemeClr val="tx1"/>
                </a:solidFill>
              </a:rPr>
              <a:t>Стоян</a:t>
            </a:r>
            <a:r>
              <a:rPr lang="ru-RU" sz="4200" i="1" dirty="0">
                <a:solidFill>
                  <a:schemeClr val="tx1"/>
                </a:solidFill>
              </a:rPr>
              <a:t> </a:t>
            </a:r>
            <a:r>
              <a:rPr lang="ru-RU" sz="4200" i="1" dirty="0" err="1">
                <a:solidFill>
                  <a:schemeClr val="tx1"/>
                </a:solidFill>
              </a:rPr>
              <a:t>Транев</a:t>
            </a:r>
            <a:r>
              <a:rPr lang="ru-RU" sz="4200" i="1" dirty="0">
                <a:solidFill>
                  <a:schemeClr val="tx1"/>
                </a:solidFill>
              </a:rPr>
              <a:t> </a:t>
            </a:r>
            <a:r>
              <a:rPr lang="ru-RU" sz="4200" i="1" dirty="0" err="1">
                <a:solidFill>
                  <a:schemeClr val="tx1"/>
                </a:solidFill>
              </a:rPr>
              <a:t>Транев</a:t>
            </a:r>
            <a:r>
              <a:rPr lang="ru-RU" sz="4200" i="1" dirty="0">
                <a:solidFill>
                  <a:schemeClr val="tx1"/>
                </a:solidFill>
              </a:rPr>
              <a:t> – Университет «Проф. д-р </a:t>
            </a:r>
            <a:r>
              <a:rPr lang="ru-RU" sz="4200" i="1" dirty="0" err="1">
                <a:solidFill>
                  <a:schemeClr val="tx1"/>
                </a:solidFill>
              </a:rPr>
              <a:t>Асен</a:t>
            </a:r>
            <a:r>
              <a:rPr lang="ru-RU" sz="4200" i="1" dirty="0">
                <a:solidFill>
                  <a:schemeClr val="tx1"/>
                </a:solidFill>
              </a:rPr>
              <a:t> </a:t>
            </a:r>
            <a:r>
              <a:rPr lang="ru-RU" sz="4200" i="1" dirty="0" err="1">
                <a:solidFill>
                  <a:schemeClr val="tx1"/>
                </a:solidFill>
              </a:rPr>
              <a:t>Златаров</a:t>
            </a:r>
            <a:r>
              <a:rPr lang="ru-RU" sz="4200" i="1" dirty="0">
                <a:solidFill>
                  <a:schemeClr val="tx1"/>
                </a:solidFill>
              </a:rPr>
              <a:t>» -- </a:t>
            </a:r>
            <a:r>
              <a:rPr lang="ru-RU" sz="4200" i="1" dirty="0" smtClean="0">
                <a:solidFill>
                  <a:schemeClr val="tx1"/>
                </a:solidFill>
              </a:rPr>
              <a:t>Бургас</a:t>
            </a:r>
            <a:endParaRPr lang="en-US" sz="4200" i="1" dirty="0" smtClean="0">
              <a:solidFill>
                <a:schemeClr val="tx1"/>
              </a:solidFill>
            </a:endParaRPr>
          </a:p>
          <a:p>
            <a:r>
              <a:rPr lang="en-US" sz="4200" i="1" dirty="0" smtClean="0">
                <a:solidFill>
                  <a:schemeClr val="tx1"/>
                </a:solidFill>
              </a:rPr>
              <a:t>2. </a:t>
            </a:r>
            <a:r>
              <a:rPr lang="ru-RU" sz="4200" i="1" dirty="0" smtClean="0">
                <a:solidFill>
                  <a:schemeClr val="tx1"/>
                </a:solidFill>
              </a:rPr>
              <a:t>доц</a:t>
            </a:r>
            <a:r>
              <a:rPr lang="ru-RU" sz="4200" i="1" dirty="0">
                <a:solidFill>
                  <a:schemeClr val="tx1"/>
                </a:solidFill>
              </a:rPr>
              <a:t>. д-р Вася </a:t>
            </a:r>
            <a:r>
              <a:rPr lang="ru-RU" sz="4200" i="1" dirty="0" err="1">
                <a:solidFill>
                  <a:schemeClr val="tx1"/>
                </a:solidFill>
              </a:rPr>
              <a:t>Красимирова</a:t>
            </a:r>
            <a:r>
              <a:rPr lang="ru-RU" sz="4200" i="1" dirty="0">
                <a:solidFill>
                  <a:schemeClr val="tx1"/>
                </a:solidFill>
              </a:rPr>
              <a:t> </a:t>
            </a:r>
            <a:r>
              <a:rPr lang="ru-RU" sz="4200" i="1" dirty="0" err="1">
                <a:solidFill>
                  <a:schemeClr val="tx1"/>
                </a:solidFill>
              </a:rPr>
              <a:t>Атанасова</a:t>
            </a:r>
            <a:r>
              <a:rPr lang="ru-RU" sz="4200" i="1" dirty="0">
                <a:solidFill>
                  <a:schemeClr val="tx1"/>
                </a:solidFill>
              </a:rPr>
              <a:t> – БАН, ИБФБМИ, секция ”</a:t>
            </a:r>
            <a:r>
              <a:rPr lang="ru-RU" sz="4200" i="1" dirty="0" err="1">
                <a:solidFill>
                  <a:schemeClr val="tx1"/>
                </a:solidFill>
              </a:rPr>
              <a:t>Биоинформатика</a:t>
            </a:r>
            <a:r>
              <a:rPr lang="ru-RU" sz="4200" i="1" dirty="0">
                <a:solidFill>
                  <a:schemeClr val="tx1"/>
                </a:solidFill>
              </a:rPr>
              <a:t> и </a:t>
            </a:r>
            <a:r>
              <a:rPr lang="ru-RU" sz="4200" i="1" dirty="0" err="1">
                <a:solidFill>
                  <a:schemeClr val="tx1"/>
                </a:solidFill>
              </a:rPr>
              <a:t>математическо</a:t>
            </a:r>
            <a:r>
              <a:rPr lang="ru-RU" sz="4200" i="1" dirty="0">
                <a:solidFill>
                  <a:schemeClr val="tx1"/>
                </a:solidFill>
              </a:rPr>
              <a:t> </a:t>
            </a:r>
            <a:r>
              <a:rPr lang="ru-RU" sz="4200" i="1" dirty="0" err="1">
                <a:solidFill>
                  <a:schemeClr val="tx1"/>
                </a:solidFill>
              </a:rPr>
              <a:t>моделиране</a:t>
            </a:r>
            <a:r>
              <a:rPr lang="ru-RU" sz="4200" i="1" dirty="0">
                <a:solidFill>
                  <a:schemeClr val="tx1"/>
                </a:solidFill>
              </a:rPr>
              <a:t>“</a:t>
            </a:r>
          </a:p>
          <a:p>
            <a:r>
              <a:rPr lang="en-US" sz="4200" i="1" dirty="0" smtClean="0">
                <a:solidFill>
                  <a:schemeClr val="tx1"/>
                </a:solidFill>
              </a:rPr>
              <a:t>3</a:t>
            </a:r>
            <a:r>
              <a:rPr lang="ru-RU" sz="4200" i="1" dirty="0" smtClean="0">
                <a:solidFill>
                  <a:schemeClr val="tx1"/>
                </a:solidFill>
              </a:rPr>
              <a:t>. </a:t>
            </a:r>
            <a:r>
              <a:rPr lang="ru-RU" sz="4200" i="1" dirty="0">
                <a:solidFill>
                  <a:schemeClr val="tx1"/>
                </a:solidFill>
              </a:rPr>
              <a:t>доц. д-р Христина </a:t>
            </a:r>
            <a:r>
              <a:rPr lang="ru-RU" sz="4200" i="1" dirty="0" err="1">
                <a:solidFill>
                  <a:schemeClr val="tx1"/>
                </a:solidFill>
              </a:rPr>
              <a:t>Петкова</a:t>
            </a:r>
            <a:r>
              <a:rPr lang="ru-RU" sz="4200" i="1" dirty="0">
                <a:solidFill>
                  <a:schemeClr val="tx1"/>
                </a:solidFill>
              </a:rPr>
              <a:t> Михалева – Университет «Проф. д-р </a:t>
            </a:r>
            <a:r>
              <a:rPr lang="ru-RU" sz="4200" i="1" dirty="0" err="1">
                <a:solidFill>
                  <a:schemeClr val="tx1"/>
                </a:solidFill>
              </a:rPr>
              <a:t>Асен</a:t>
            </a:r>
            <a:r>
              <a:rPr lang="ru-RU" sz="4200" i="1" dirty="0">
                <a:solidFill>
                  <a:schemeClr val="tx1"/>
                </a:solidFill>
              </a:rPr>
              <a:t> </a:t>
            </a:r>
            <a:r>
              <a:rPr lang="ru-RU" sz="4200" i="1" dirty="0" err="1">
                <a:solidFill>
                  <a:schemeClr val="tx1"/>
                </a:solidFill>
              </a:rPr>
              <a:t>Златаров</a:t>
            </a:r>
            <a:r>
              <a:rPr lang="ru-RU" sz="4200" i="1" dirty="0">
                <a:solidFill>
                  <a:schemeClr val="tx1"/>
                </a:solidFill>
              </a:rPr>
              <a:t>» -- </a:t>
            </a:r>
            <a:r>
              <a:rPr lang="ru-RU" sz="4200" i="1" dirty="0" smtClean="0">
                <a:solidFill>
                  <a:schemeClr val="tx1"/>
                </a:solidFill>
              </a:rPr>
              <a:t>Бургас  </a:t>
            </a:r>
            <a:endParaRPr lang="ru-RU" sz="4200" i="1" dirty="0">
              <a:solidFill>
                <a:schemeClr val="tx1"/>
              </a:solidFill>
            </a:endParaRPr>
          </a:p>
          <a:p>
            <a:r>
              <a:rPr lang="ru-RU" sz="4200" i="1" dirty="0" err="1">
                <a:solidFill>
                  <a:schemeClr val="accent2">
                    <a:lumMod val="50000"/>
                  </a:schemeClr>
                </a:solidFill>
              </a:rPr>
              <a:t>Трима</a:t>
            </a:r>
            <a:r>
              <a:rPr lang="ru-RU" sz="4200" i="1" dirty="0">
                <a:solidFill>
                  <a:schemeClr val="accent2">
                    <a:lumMod val="50000"/>
                  </a:schemeClr>
                </a:solidFill>
              </a:rPr>
              <a:t> гл. </a:t>
            </a:r>
            <a:r>
              <a:rPr lang="ru-RU" sz="4200" i="1" dirty="0" err="1">
                <a:solidFill>
                  <a:schemeClr val="accent2">
                    <a:lumMod val="50000"/>
                  </a:schemeClr>
                </a:solidFill>
              </a:rPr>
              <a:t>асистента</a:t>
            </a:r>
            <a:r>
              <a:rPr lang="ru-RU" sz="4200" i="1" dirty="0">
                <a:solidFill>
                  <a:schemeClr val="accent2">
                    <a:lumMod val="50000"/>
                  </a:schemeClr>
                </a:solidFill>
              </a:rPr>
              <a:t>  - </a:t>
            </a:r>
            <a:r>
              <a:rPr lang="ru-RU" sz="4200" i="1" dirty="0" err="1" smtClean="0">
                <a:solidFill>
                  <a:schemeClr val="accent2">
                    <a:lumMod val="50000"/>
                  </a:schemeClr>
                </a:solidFill>
              </a:rPr>
              <a:t>двама</a:t>
            </a:r>
            <a:r>
              <a:rPr lang="ru-RU" sz="42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200" i="1" dirty="0">
                <a:solidFill>
                  <a:schemeClr val="accent2">
                    <a:lumMod val="50000"/>
                  </a:schemeClr>
                </a:solidFill>
              </a:rPr>
              <a:t>от ФОН и </a:t>
            </a:r>
            <a:r>
              <a:rPr lang="ru-RU" sz="4200" i="1" dirty="0">
                <a:solidFill>
                  <a:srgbClr val="C00000"/>
                </a:solidFill>
              </a:rPr>
              <a:t>един от </a:t>
            </a:r>
            <a:r>
              <a:rPr lang="ru-RU" sz="4200" i="1" dirty="0" smtClean="0">
                <a:solidFill>
                  <a:srgbClr val="C00000"/>
                </a:solidFill>
              </a:rPr>
              <a:t>ФПН.</a:t>
            </a:r>
            <a:endParaRPr lang="en-US" sz="4200" i="1" dirty="0" smtClean="0">
              <a:solidFill>
                <a:srgbClr val="C00000"/>
              </a:solidFill>
            </a:endParaRPr>
          </a:p>
          <a:p>
            <a:r>
              <a:rPr lang="en-US" sz="4200" i="1" dirty="0" smtClean="0">
                <a:solidFill>
                  <a:schemeClr val="tx1"/>
                </a:solidFill>
              </a:rPr>
              <a:t>1</a:t>
            </a:r>
            <a:r>
              <a:rPr lang="ru-RU" sz="4200" i="1" dirty="0" smtClean="0">
                <a:solidFill>
                  <a:schemeClr val="tx1"/>
                </a:solidFill>
              </a:rPr>
              <a:t>. гл. ас. д-р </a:t>
            </a:r>
            <a:r>
              <a:rPr lang="ru-RU" sz="4200" i="1" dirty="0" err="1" smtClean="0">
                <a:solidFill>
                  <a:schemeClr val="tx1"/>
                </a:solidFill>
              </a:rPr>
              <a:t>Величка</a:t>
            </a:r>
            <a:r>
              <a:rPr lang="ru-RU" sz="4200" i="1" dirty="0" smtClean="0">
                <a:solidFill>
                  <a:schemeClr val="tx1"/>
                </a:solidFill>
              </a:rPr>
              <a:t> </a:t>
            </a:r>
            <a:r>
              <a:rPr lang="ru-RU" sz="4200" i="1" dirty="0" err="1" smtClean="0">
                <a:solidFill>
                  <a:schemeClr val="tx1"/>
                </a:solidFill>
              </a:rPr>
              <a:t>Николова</a:t>
            </a:r>
            <a:r>
              <a:rPr lang="ru-RU" sz="4200" i="1" dirty="0" smtClean="0">
                <a:solidFill>
                  <a:schemeClr val="tx1"/>
                </a:solidFill>
              </a:rPr>
              <a:t> </a:t>
            </a:r>
            <a:r>
              <a:rPr lang="ru-RU" sz="4200" i="1" dirty="0" err="1" smtClean="0">
                <a:solidFill>
                  <a:schemeClr val="tx1"/>
                </a:solidFill>
              </a:rPr>
              <a:t>Транева</a:t>
            </a:r>
            <a:r>
              <a:rPr lang="ru-RU" sz="4200" i="1" dirty="0" smtClean="0">
                <a:solidFill>
                  <a:schemeClr val="tx1"/>
                </a:solidFill>
              </a:rPr>
              <a:t> – Университет «Проф. д-р </a:t>
            </a:r>
            <a:r>
              <a:rPr lang="ru-RU" sz="4200" i="1" dirty="0" err="1" smtClean="0">
                <a:solidFill>
                  <a:schemeClr val="tx1"/>
                </a:solidFill>
              </a:rPr>
              <a:t>Асен</a:t>
            </a:r>
            <a:r>
              <a:rPr lang="ru-RU" sz="4200" i="1" dirty="0" smtClean="0">
                <a:solidFill>
                  <a:schemeClr val="tx1"/>
                </a:solidFill>
              </a:rPr>
              <a:t> </a:t>
            </a:r>
            <a:r>
              <a:rPr lang="ru-RU" sz="4200" i="1" dirty="0" err="1" smtClean="0">
                <a:solidFill>
                  <a:schemeClr val="tx1"/>
                </a:solidFill>
              </a:rPr>
              <a:t>Златаров</a:t>
            </a:r>
            <a:r>
              <a:rPr lang="ru-RU" sz="4200" i="1" dirty="0" smtClean="0">
                <a:solidFill>
                  <a:schemeClr val="tx1"/>
                </a:solidFill>
              </a:rPr>
              <a:t>» -- Бургас</a:t>
            </a:r>
          </a:p>
          <a:p>
            <a:r>
              <a:rPr lang="en-US" sz="4200" i="1" dirty="0" smtClean="0">
                <a:solidFill>
                  <a:schemeClr val="tx1"/>
                </a:solidFill>
              </a:rPr>
              <a:t>2</a:t>
            </a:r>
            <a:r>
              <a:rPr lang="ru-RU" sz="4200" i="1" dirty="0" smtClean="0">
                <a:solidFill>
                  <a:schemeClr val="tx1"/>
                </a:solidFill>
              </a:rPr>
              <a:t>. гл. ас. д-р Петко Димитров </a:t>
            </a:r>
            <a:r>
              <a:rPr lang="ru-RU" sz="4200" i="1" dirty="0" err="1" smtClean="0">
                <a:solidFill>
                  <a:schemeClr val="tx1"/>
                </a:solidFill>
              </a:rPr>
              <a:t>Янгьозов</a:t>
            </a:r>
            <a:r>
              <a:rPr lang="ru-RU" sz="4200" i="1" dirty="0" smtClean="0">
                <a:solidFill>
                  <a:schemeClr val="tx1"/>
                </a:solidFill>
              </a:rPr>
              <a:t> – Университет «Проф. д-р </a:t>
            </a:r>
            <a:r>
              <a:rPr lang="ru-RU" sz="4200" i="1" dirty="0" err="1" smtClean="0">
                <a:solidFill>
                  <a:schemeClr val="tx1"/>
                </a:solidFill>
              </a:rPr>
              <a:t>Асен</a:t>
            </a:r>
            <a:r>
              <a:rPr lang="ru-RU" sz="4200" i="1" dirty="0" smtClean="0">
                <a:solidFill>
                  <a:schemeClr val="tx1"/>
                </a:solidFill>
              </a:rPr>
              <a:t> </a:t>
            </a:r>
            <a:r>
              <a:rPr lang="ru-RU" sz="4200" i="1" dirty="0" err="1" smtClean="0">
                <a:solidFill>
                  <a:schemeClr val="tx1"/>
                </a:solidFill>
              </a:rPr>
              <a:t>Златаров</a:t>
            </a:r>
            <a:r>
              <a:rPr lang="ru-RU" sz="4200" i="1" dirty="0" smtClean="0">
                <a:solidFill>
                  <a:schemeClr val="tx1"/>
                </a:solidFill>
              </a:rPr>
              <a:t>» -- Бургас</a:t>
            </a:r>
          </a:p>
          <a:p>
            <a:r>
              <a:rPr lang="en-US" sz="4200" i="1" dirty="0" smtClean="0">
                <a:solidFill>
                  <a:schemeClr val="tx1"/>
                </a:solidFill>
              </a:rPr>
              <a:t>3</a:t>
            </a:r>
            <a:r>
              <a:rPr lang="ru-RU" sz="4200" i="1" dirty="0" smtClean="0">
                <a:solidFill>
                  <a:schemeClr val="tx1"/>
                </a:solidFill>
              </a:rPr>
              <a:t>. гл. ас. д-р </a:t>
            </a:r>
            <a:r>
              <a:rPr lang="ru-RU" sz="4200" i="1" dirty="0" err="1" smtClean="0">
                <a:solidFill>
                  <a:schemeClr val="tx1"/>
                </a:solidFill>
              </a:rPr>
              <a:t>Адиле</a:t>
            </a:r>
            <a:r>
              <a:rPr lang="ru-RU" sz="4200" i="1" dirty="0" smtClean="0">
                <a:solidFill>
                  <a:schemeClr val="tx1"/>
                </a:solidFill>
              </a:rPr>
              <a:t> </a:t>
            </a:r>
            <a:r>
              <a:rPr lang="ru-RU" sz="4200" i="1" dirty="0" err="1" smtClean="0">
                <a:solidFill>
                  <a:schemeClr val="tx1"/>
                </a:solidFill>
              </a:rPr>
              <a:t>Мустафова</a:t>
            </a:r>
            <a:r>
              <a:rPr lang="ru-RU" sz="4200" i="1" dirty="0" smtClean="0">
                <a:solidFill>
                  <a:schemeClr val="tx1"/>
                </a:solidFill>
              </a:rPr>
              <a:t> Димитрова – Университет «Проф. д-р </a:t>
            </a:r>
            <a:r>
              <a:rPr lang="ru-RU" sz="4200" i="1" dirty="0" err="1" smtClean="0">
                <a:solidFill>
                  <a:schemeClr val="tx1"/>
                </a:solidFill>
              </a:rPr>
              <a:t>Асен</a:t>
            </a:r>
            <a:r>
              <a:rPr lang="ru-RU" sz="4200" i="1" dirty="0" smtClean="0">
                <a:solidFill>
                  <a:schemeClr val="tx1"/>
                </a:solidFill>
              </a:rPr>
              <a:t> </a:t>
            </a:r>
            <a:r>
              <a:rPr lang="ru-RU" sz="4200" i="1" dirty="0" err="1" smtClean="0">
                <a:solidFill>
                  <a:schemeClr val="tx1"/>
                </a:solidFill>
              </a:rPr>
              <a:t>Златаров</a:t>
            </a:r>
            <a:r>
              <a:rPr lang="ru-RU" sz="4200" i="1" dirty="0" smtClean="0">
                <a:solidFill>
                  <a:schemeClr val="tx1"/>
                </a:solidFill>
              </a:rPr>
              <a:t>» -- Бургас</a:t>
            </a:r>
          </a:p>
          <a:p>
            <a:r>
              <a:rPr lang="ru-RU" sz="4200" i="1" dirty="0" err="1" smtClean="0">
                <a:solidFill>
                  <a:schemeClr val="accent4">
                    <a:lumMod val="75000"/>
                  </a:schemeClr>
                </a:solidFill>
              </a:rPr>
              <a:t>Двама</a:t>
            </a:r>
            <a:r>
              <a:rPr lang="ru-RU" sz="4200" i="1" dirty="0" smtClean="0">
                <a:solidFill>
                  <a:schemeClr val="accent4">
                    <a:lumMod val="75000"/>
                  </a:schemeClr>
                </a:solidFill>
              </a:rPr>
              <a:t>  ассистент докторанта-един </a:t>
            </a:r>
            <a:r>
              <a:rPr lang="ru-RU" sz="4200" i="1" dirty="0">
                <a:solidFill>
                  <a:schemeClr val="accent4">
                    <a:lumMod val="75000"/>
                  </a:schemeClr>
                </a:solidFill>
              </a:rPr>
              <a:t>от ФОН и </a:t>
            </a:r>
            <a:r>
              <a:rPr lang="ru-RU" sz="4200" i="1" dirty="0">
                <a:solidFill>
                  <a:srgbClr val="C00000"/>
                </a:solidFill>
              </a:rPr>
              <a:t>един от ФПН</a:t>
            </a:r>
            <a:r>
              <a:rPr lang="ru-RU" sz="4200" i="1" dirty="0" smtClean="0">
                <a:solidFill>
                  <a:srgbClr val="C00000"/>
                </a:solidFill>
              </a:rPr>
              <a:t>.</a:t>
            </a:r>
            <a:endParaRPr lang="en-US" sz="4200" i="1" dirty="0" smtClean="0">
              <a:solidFill>
                <a:srgbClr val="C00000"/>
              </a:solidFill>
            </a:endParaRPr>
          </a:p>
          <a:p>
            <a:r>
              <a:rPr lang="en-US" sz="4200" i="1" dirty="0" smtClean="0">
                <a:solidFill>
                  <a:schemeClr val="tx1"/>
                </a:solidFill>
              </a:rPr>
              <a:t>1</a:t>
            </a:r>
            <a:r>
              <a:rPr lang="ru-RU" sz="4200" i="1" dirty="0" smtClean="0">
                <a:solidFill>
                  <a:schemeClr val="tx1"/>
                </a:solidFill>
              </a:rPr>
              <a:t>. </a:t>
            </a:r>
            <a:r>
              <a:rPr lang="ru-RU" sz="4200" i="1" dirty="0">
                <a:solidFill>
                  <a:schemeClr val="tx1"/>
                </a:solidFill>
              </a:rPr>
              <a:t>ас. </a:t>
            </a:r>
            <a:r>
              <a:rPr lang="ru-RU" sz="4200" i="1" dirty="0" err="1">
                <a:solidFill>
                  <a:schemeClr val="tx1"/>
                </a:solidFill>
              </a:rPr>
              <a:t>Пламена</a:t>
            </a:r>
            <a:r>
              <a:rPr lang="ru-RU" sz="4200" i="1" dirty="0">
                <a:solidFill>
                  <a:schemeClr val="tx1"/>
                </a:solidFill>
              </a:rPr>
              <a:t> </a:t>
            </a:r>
            <a:r>
              <a:rPr lang="ru-RU" sz="4200" i="1" dirty="0" err="1">
                <a:solidFill>
                  <a:schemeClr val="tx1"/>
                </a:solidFill>
              </a:rPr>
              <a:t>Добрева</a:t>
            </a:r>
            <a:r>
              <a:rPr lang="ru-RU" sz="4200" i="1" dirty="0">
                <a:solidFill>
                  <a:schemeClr val="tx1"/>
                </a:solidFill>
              </a:rPr>
              <a:t> </a:t>
            </a:r>
            <a:r>
              <a:rPr lang="ru-RU" sz="4200" i="1" dirty="0" err="1">
                <a:solidFill>
                  <a:schemeClr val="tx1"/>
                </a:solidFill>
              </a:rPr>
              <a:t>Йовчева</a:t>
            </a:r>
            <a:r>
              <a:rPr lang="ru-RU" sz="4200" i="1" dirty="0">
                <a:solidFill>
                  <a:schemeClr val="tx1"/>
                </a:solidFill>
              </a:rPr>
              <a:t> – Университет «Проф. д-р </a:t>
            </a:r>
            <a:r>
              <a:rPr lang="ru-RU" sz="4200" i="1" dirty="0" err="1">
                <a:solidFill>
                  <a:schemeClr val="tx1"/>
                </a:solidFill>
              </a:rPr>
              <a:t>Асен</a:t>
            </a:r>
            <a:r>
              <a:rPr lang="ru-RU" sz="4200" i="1" dirty="0">
                <a:solidFill>
                  <a:schemeClr val="tx1"/>
                </a:solidFill>
              </a:rPr>
              <a:t> </a:t>
            </a:r>
            <a:r>
              <a:rPr lang="ru-RU" sz="4200" i="1" dirty="0" err="1">
                <a:solidFill>
                  <a:schemeClr val="tx1"/>
                </a:solidFill>
              </a:rPr>
              <a:t>Златаров</a:t>
            </a:r>
            <a:r>
              <a:rPr lang="ru-RU" sz="4200" i="1" dirty="0">
                <a:solidFill>
                  <a:schemeClr val="tx1"/>
                </a:solidFill>
              </a:rPr>
              <a:t>» -- Бургас - докторант </a:t>
            </a:r>
          </a:p>
          <a:p>
            <a:r>
              <a:rPr lang="en-US" sz="4200" i="1" dirty="0" smtClean="0">
                <a:solidFill>
                  <a:schemeClr val="tx1"/>
                </a:solidFill>
              </a:rPr>
              <a:t>2</a:t>
            </a:r>
            <a:r>
              <a:rPr lang="ru-RU" sz="4200" i="1" dirty="0">
                <a:solidFill>
                  <a:schemeClr val="tx1"/>
                </a:solidFill>
              </a:rPr>
              <a:t>. ас. </a:t>
            </a:r>
            <a:r>
              <a:rPr lang="ru-RU" sz="4200" i="1" dirty="0" err="1">
                <a:solidFill>
                  <a:schemeClr val="tx1"/>
                </a:solidFill>
              </a:rPr>
              <a:t>Христо</a:t>
            </a:r>
            <a:r>
              <a:rPr lang="ru-RU" sz="4200" i="1" dirty="0">
                <a:solidFill>
                  <a:schemeClr val="tx1"/>
                </a:solidFill>
              </a:rPr>
              <a:t> Георгиев </a:t>
            </a:r>
            <a:r>
              <a:rPr lang="ru-RU" sz="4200" i="1" dirty="0" err="1">
                <a:solidFill>
                  <a:schemeClr val="tx1"/>
                </a:solidFill>
              </a:rPr>
              <a:t>Георгиев</a:t>
            </a:r>
            <a:r>
              <a:rPr lang="ru-RU" sz="4200" i="1" dirty="0">
                <a:solidFill>
                  <a:schemeClr val="tx1"/>
                </a:solidFill>
              </a:rPr>
              <a:t> - докторант на ТУ – София - Университет „Проф. д-р А. </a:t>
            </a:r>
            <a:r>
              <a:rPr lang="ru-RU" sz="4200" i="1" dirty="0" err="1" smtClean="0">
                <a:solidFill>
                  <a:schemeClr val="tx1"/>
                </a:solidFill>
              </a:rPr>
              <a:t>Златаров</a:t>
            </a:r>
            <a:r>
              <a:rPr lang="en-US" sz="4200" i="1" dirty="0" smtClean="0">
                <a:solidFill>
                  <a:schemeClr val="tx1"/>
                </a:solidFill>
              </a:rPr>
              <a:t> </a:t>
            </a:r>
            <a:r>
              <a:rPr lang="bg-BG" sz="4200" i="1" dirty="0" smtClean="0">
                <a:solidFill>
                  <a:schemeClr val="tx1"/>
                </a:solidFill>
              </a:rPr>
              <a:t>Б-с“</a:t>
            </a:r>
            <a:endParaRPr lang="ru-RU" sz="4200" i="1" dirty="0">
              <a:solidFill>
                <a:schemeClr val="tx1"/>
              </a:solidFill>
            </a:endParaRPr>
          </a:p>
          <a:p>
            <a:r>
              <a:rPr lang="ru-RU" sz="4200" i="1" dirty="0" smtClean="0">
                <a:solidFill>
                  <a:srgbClr val="FFC000"/>
                </a:solidFill>
              </a:rPr>
              <a:t>8 </a:t>
            </a:r>
            <a:r>
              <a:rPr lang="ru-RU" sz="4200" i="1" dirty="0">
                <a:solidFill>
                  <a:srgbClr val="FFC000"/>
                </a:solidFill>
              </a:rPr>
              <a:t>студента – </a:t>
            </a:r>
            <a:r>
              <a:rPr lang="ru-RU" sz="4200" i="1" dirty="0" smtClean="0">
                <a:solidFill>
                  <a:srgbClr val="FFC000"/>
                </a:solidFill>
              </a:rPr>
              <a:t>( 4-СУ; 2-М; 1-ИМ; 1-Т)</a:t>
            </a:r>
            <a:endParaRPr lang="ru-RU" sz="4200" i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66319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691"/>
            <a:ext cx="10241280" cy="1475509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ЦЕЛ: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</a:rPr>
              <a:t>Проектът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е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</a:rPr>
              <a:t>насочен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</a:rPr>
              <a:t>към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</a:rPr>
              <a:t>актуализирана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интерпретация на част от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</a:rPr>
              <a:t>математическите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</a:rPr>
              <a:t>методи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за оптимизация и управление на бизнеса с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</a:rPr>
              <a:t>апарата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</a:rPr>
              <a:t>обобщените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мрежи,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</a:rPr>
              <a:t>индексираните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</a:rPr>
              <a:t>матрици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, интуиционистките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</a:rPr>
              <a:t>размити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множества и </a:t>
            </a:r>
            <a:r>
              <a:rPr lang="ru-RU" sz="2000" dirty="0" err="1">
                <a:solidFill>
                  <a:srgbClr val="FF0000"/>
                </a:solidFill>
              </a:rPr>
              <a:t>открива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практическото</a:t>
            </a:r>
            <a:r>
              <a:rPr lang="ru-RU" sz="2000" dirty="0">
                <a:solidFill>
                  <a:srgbClr val="FF0000"/>
                </a:solidFill>
              </a:rPr>
              <a:t> им приложение в бизнеса. </a:t>
            </a:r>
            <a:endParaRPr lang="bg-BG" sz="2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9144000" cy="5016500"/>
          </a:xfrm>
        </p:spPr>
        <p:txBody>
          <a:bodyPr>
            <a:normAutofit fontScale="85000" lnSpcReduction="10000"/>
          </a:bodyPr>
          <a:lstStyle/>
          <a:p>
            <a:endParaRPr lang="ru-RU" sz="2200" b="1" i="1" dirty="0"/>
          </a:p>
          <a:p>
            <a:r>
              <a:rPr lang="ru-RU" sz="2200" b="1" i="1" dirty="0">
                <a:solidFill>
                  <a:schemeClr val="accent2">
                    <a:lumMod val="50000"/>
                  </a:schemeClr>
                </a:solidFill>
              </a:rPr>
              <a:t>Задачи:</a:t>
            </a:r>
            <a:endParaRPr lang="bg-BG" sz="22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dirty="0"/>
              <a:t>1.	Да се </a:t>
            </a:r>
            <a:r>
              <a:rPr lang="ru-RU" dirty="0" err="1"/>
              <a:t>направи</a:t>
            </a:r>
            <a:r>
              <a:rPr lang="ru-RU" dirty="0"/>
              <a:t> анализ на избрани </a:t>
            </a:r>
            <a:r>
              <a:rPr lang="ru-RU" dirty="0" err="1"/>
              <a:t>съществуващи</a:t>
            </a:r>
            <a:r>
              <a:rPr lang="ru-RU" dirty="0"/>
              <a:t> </a:t>
            </a:r>
            <a:r>
              <a:rPr lang="ru-RU" dirty="0" err="1"/>
              <a:t>инструменти</a:t>
            </a:r>
            <a:r>
              <a:rPr lang="ru-RU" dirty="0"/>
              <a:t> за </a:t>
            </a:r>
            <a:r>
              <a:rPr lang="ru-RU" dirty="0" err="1"/>
              <a:t>извличане</a:t>
            </a:r>
            <a:r>
              <a:rPr lang="ru-RU" dirty="0"/>
              <a:t> на знания от </a:t>
            </a:r>
            <a:r>
              <a:rPr lang="ru-RU" dirty="0" err="1"/>
              <a:t>данни</a:t>
            </a:r>
            <a:r>
              <a:rPr lang="ru-RU" dirty="0"/>
              <a:t> за управление на бизнеса. </a:t>
            </a:r>
          </a:p>
          <a:p>
            <a:pPr lvl="0"/>
            <a:r>
              <a:rPr lang="ru-RU" dirty="0"/>
              <a:t>2.	Да се </a:t>
            </a:r>
            <a:r>
              <a:rPr lang="ru-RU" dirty="0" err="1"/>
              <a:t>моделират</a:t>
            </a:r>
            <a:r>
              <a:rPr lang="ru-RU" dirty="0"/>
              <a:t> и </a:t>
            </a:r>
            <a:r>
              <a:rPr lang="ru-RU" dirty="0" err="1"/>
              <a:t>подобрят</a:t>
            </a:r>
            <a:r>
              <a:rPr lang="ru-RU" dirty="0"/>
              <a:t> </a:t>
            </a:r>
            <a:r>
              <a:rPr lang="ru-RU" dirty="0" err="1"/>
              <a:t>методите</a:t>
            </a:r>
            <a:r>
              <a:rPr lang="ru-RU" dirty="0"/>
              <a:t> за </a:t>
            </a:r>
            <a:r>
              <a:rPr lang="ru-RU" dirty="0" err="1"/>
              <a:t>извличане</a:t>
            </a:r>
            <a:r>
              <a:rPr lang="ru-RU" dirty="0"/>
              <a:t> на знания за управление на бизнеса чрез </a:t>
            </a:r>
            <a:r>
              <a:rPr lang="ru-RU" dirty="0" err="1"/>
              <a:t>формално</a:t>
            </a:r>
            <a:r>
              <a:rPr lang="ru-RU" dirty="0"/>
              <a:t> описание с </a:t>
            </a:r>
            <a:r>
              <a:rPr lang="ru-RU" dirty="0" err="1"/>
              <a:t>апарата</a:t>
            </a:r>
            <a:r>
              <a:rPr lang="ru-RU" dirty="0"/>
              <a:t> на </a:t>
            </a:r>
            <a:r>
              <a:rPr lang="ru-RU" dirty="0" err="1"/>
              <a:t>индексираните</a:t>
            </a:r>
            <a:r>
              <a:rPr lang="ru-RU" dirty="0"/>
              <a:t> </a:t>
            </a:r>
            <a:r>
              <a:rPr lang="ru-RU" dirty="0" err="1"/>
              <a:t>матрици</a:t>
            </a:r>
            <a:r>
              <a:rPr lang="ru-RU" dirty="0"/>
              <a:t>, </a:t>
            </a:r>
            <a:r>
              <a:rPr lang="ru-RU" dirty="0" err="1"/>
              <a:t>обобщените</a:t>
            </a:r>
            <a:r>
              <a:rPr lang="ru-RU" dirty="0"/>
              <a:t> мрежи, или на </a:t>
            </a:r>
            <a:r>
              <a:rPr lang="ru-RU" dirty="0" err="1"/>
              <a:t>интуиционистки</a:t>
            </a:r>
            <a:r>
              <a:rPr lang="ru-RU" dirty="0"/>
              <a:t> </a:t>
            </a:r>
            <a:r>
              <a:rPr lang="ru-RU" dirty="0" err="1"/>
              <a:t>размитите</a:t>
            </a:r>
            <a:r>
              <a:rPr lang="ru-RU" dirty="0"/>
              <a:t> множества.</a:t>
            </a:r>
          </a:p>
          <a:p>
            <a:pPr lvl="0"/>
            <a:r>
              <a:rPr lang="ru-RU" dirty="0"/>
              <a:t>3.	Да се </a:t>
            </a:r>
            <a:r>
              <a:rPr lang="ru-RU" dirty="0" err="1"/>
              <a:t>дефинират</a:t>
            </a:r>
            <a:r>
              <a:rPr lang="ru-RU" dirty="0"/>
              <a:t> нови </a:t>
            </a:r>
            <a:r>
              <a:rPr lang="ru-RU" dirty="0" err="1"/>
              <a:t>инструменти</a:t>
            </a:r>
            <a:r>
              <a:rPr lang="ru-RU" dirty="0"/>
              <a:t> за </a:t>
            </a:r>
            <a:r>
              <a:rPr lang="ru-RU" dirty="0" err="1"/>
              <a:t>извличане</a:t>
            </a:r>
            <a:r>
              <a:rPr lang="ru-RU" dirty="0"/>
              <a:t> на знания от </a:t>
            </a:r>
            <a:r>
              <a:rPr lang="ru-RU" dirty="0" err="1"/>
              <a:t>данни</a:t>
            </a:r>
            <a:r>
              <a:rPr lang="ru-RU" dirty="0"/>
              <a:t>, </a:t>
            </a:r>
            <a:r>
              <a:rPr lang="ru-RU" dirty="0" err="1"/>
              <a:t>свързани</a:t>
            </a:r>
            <a:r>
              <a:rPr lang="ru-RU" dirty="0"/>
              <a:t> с </a:t>
            </a:r>
            <a:r>
              <a:rPr lang="ru-RU" dirty="0" err="1"/>
              <a:t>управлението</a:t>
            </a:r>
            <a:r>
              <a:rPr lang="ru-RU" dirty="0"/>
              <a:t> на бизнеса. Тук </a:t>
            </a:r>
            <a:r>
              <a:rPr lang="ru-RU" dirty="0" err="1"/>
              <a:t>могат</a:t>
            </a:r>
            <a:r>
              <a:rPr lang="ru-RU" dirty="0"/>
              <a:t> да се </a:t>
            </a:r>
            <a:r>
              <a:rPr lang="ru-RU" dirty="0" err="1"/>
              <a:t>дадат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пример </a:t>
            </a:r>
            <a:r>
              <a:rPr lang="ru-RU" dirty="0" err="1"/>
              <a:t>разработване</a:t>
            </a:r>
            <a:r>
              <a:rPr lang="ru-RU" dirty="0"/>
              <a:t> на нови и/или </a:t>
            </a:r>
            <a:r>
              <a:rPr lang="ru-RU" dirty="0" err="1"/>
              <a:t>модифицирани</a:t>
            </a:r>
            <a:r>
              <a:rPr lang="ru-RU" dirty="0"/>
              <a:t> </a:t>
            </a:r>
            <a:r>
              <a:rPr lang="ru-RU" dirty="0" err="1"/>
              <a:t>метаевристични</a:t>
            </a:r>
            <a:r>
              <a:rPr lang="ru-RU" dirty="0"/>
              <a:t> </a:t>
            </a:r>
            <a:r>
              <a:rPr lang="ru-RU" dirty="0" err="1"/>
              <a:t>алгоритми</a:t>
            </a:r>
            <a:r>
              <a:rPr lang="ru-RU" dirty="0"/>
              <a:t>, </a:t>
            </a:r>
            <a:r>
              <a:rPr lang="ru-RU" dirty="0" err="1"/>
              <a:t>разработване</a:t>
            </a:r>
            <a:r>
              <a:rPr lang="ru-RU" dirty="0"/>
              <a:t> на </a:t>
            </a:r>
            <a:r>
              <a:rPr lang="ru-RU" dirty="0" err="1"/>
              <a:t>хибридни</a:t>
            </a:r>
            <a:r>
              <a:rPr lang="ru-RU" dirty="0"/>
              <a:t> </a:t>
            </a:r>
            <a:r>
              <a:rPr lang="ru-RU" dirty="0" err="1"/>
              <a:t>метаевристични</a:t>
            </a:r>
            <a:r>
              <a:rPr lang="ru-RU" dirty="0"/>
              <a:t> </a:t>
            </a:r>
            <a:r>
              <a:rPr lang="ru-RU" dirty="0" err="1"/>
              <a:t>алгоритми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4.	Да се </a:t>
            </a:r>
            <a:r>
              <a:rPr lang="ru-RU" dirty="0" err="1"/>
              <a:t>моделират</a:t>
            </a:r>
            <a:r>
              <a:rPr lang="ru-RU" dirty="0"/>
              <a:t> с </a:t>
            </a:r>
            <a:r>
              <a:rPr lang="ru-RU" dirty="0" err="1"/>
              <a:t>индексирани</a:t>
            </a:r>
            <a:r>
              <a:rPr lang="ru-RU" dirty="0"/>
              <a:t> </a:t>
            </a:r>
            <a:r>
              <a:rPr lang="ru-RU" dirty="0" err="1"/>
              <a:t>матрици</a:t>
            </a:r>
            <a:r>
              <a:rPr lang="ru-RU" dirty="0"/>
              <a:t>, </a:t>
            </a:r>
            <a:r>
              <a:rPr lang="ru-RU" dirty="0" err="1"/>
              <a:t>интуиционистки</a:t>
            </a:r>
            <a:r>
              <a:rPr lang="ru-RU" dirty="0"/>
              <a:t> </a:t>
            </a:r>
            <a:r>
              <a:rPr lang="ru-RU" dirty="0" err="1"/>
              <a:t>размити</a:t>
            </a:r>
            <a:r>
              <a:rPr lang="ru-RU" dirty="0"/>
              <a:t> множества, </a:t>
            </a:r>
            <a:r>
              <a:rPr lang="ru-RU" dirty="0" err="1"/>
              <a:t>обобщени</a:t>
            </a:r>
            <a:r>
              <a:rPr lang="ru-RU" dirty="0"/>
              <a:t> мрежи или чрез </a:t>
            </a:r>
            <a:r>
              <a:rPr lang="ru-RU" dirty="0" err="1"/>
              <a:t>евристични</a:t>
            </a:r>
            <a:r>
              <a:rPr lang="ru-RU" dirty="0"/>
              <a:t> </a:t>
            </a:r>
            <a:r>
              <a:rPr lang="ru-RU" dirty="0" err="1"/>
              <a:t>алгоритми</a:t>
            </a:r>
            <a:r>
              <a:rPr lang="ru-RU" dirty="0"/>
              <a:t> </a:t>
            </a:r>
            <a:r>
              <a:rPr lang="ru-RU" dirty="0" err="1"/>
              <a:t>отделни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на </a:t>
            </a:r>
            <a:r>
              <a:rPr lang="ru-RU" dirty="0" err="1"/>
              <a:t>управлението</a:t>
            </a:r>
            <a:r>
              <a:rPr lang="ru-RU" dirty="0"/>
              <a:t> на </a:t>
            </a:r>
            <a:r>
              <a:rPr lang="ru-RU" dirty="0" err="1"/>
              <a:t>реални</a:t>
            </a:r>
            <a:r>
              <a:rPr lang="ru-RU" dirty="0"/>
              <a:t> </a:t>
            </a:r>
            <a:r>
              <a:rPr lang="ru-RU" dirty="0" err="1"/>
              <a:t>икономически</a:t>
            </a:r>
            <a:r>
              <a:rPr lang="ru-RU" dirty="0"/>
              <a:t> </a:t>
            </a:r>
            <a:r>
              <a:rPr lang="ru-RU" dirty="0" err="1"/>
              <a:t>обекти</a:t>
            </a:r>
            <a:r>
              <a:rPr lang="ru-RU" dirty="0"/>
              <a:t> – </a:t>
            </a:r>
            <a:r>
              <a:rPr lang="ru-RU" dirty="0" err="1"/>
              <a:t>дърво</a:t>
            </a:r>
            <a:r>
              <a:rPr lang="ru-RU" dirty="0"/>
              <a:t> на </a:t>
            </a:r>
            <a:r>
              <a:rPr lang="ru-RU" dirty="0" err="1"/>
              <a:t>решението</a:t>
            </a:r>
            <a:r>
              <a:rPr lang="ru-RU" dirty="0"/>
              <a:t>, </a:t>
            </a:r>
            <a:r>
              <a:rPr lang="ru-RU" dirty="0" err="1"/>
              <a:t>експертни</a:t>
            </a:r>
            <a:r>
              <a:rPr lang="ru-RU" dirty="0"/>
              <a:t> оценки, анализ на риска, </a:t>
            </a:r>
            <a:r>
              <a:rPr lang="ru-RU" dirty="0" err="1"/>
              <a:t>многокритериален</a:t>
            </a:r>
            <a:r>
              <a:rPr lang="ru-RU" dirty="0"/>
              <a:t> анализ в </a:t>
            </a:r>
            <a:r>
              <a:rPr lang="ru-RU" dirty="0" err="1"/>
              <a:t>оценяването</a:t>
            </a:r>
            <a:r>
              <a:rPr lang="ru-RU" dirty="0"/>
              <a:t> на </a:t>
            </a:r>
            <a:r>
              <a:rPr lang="ru-RU" dirty="0" err="1"/>
              <a:t>човешките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, дистрибуция.</a:t>
            </a:r>
          </a:p>
          <a:p>
            <a:pPr lvl="0"/>
            <a:r>
              <a:rPr lang="ru-RU" dirty="0"/>
              <a:t>5.	Да се </a:t>
            </a:r>
            <a:r>
              <a:rPr lang="ru-RU" dirty="0" err="1"/>
              <a:t>използват</a:t>
            </a:r>
            <a:r>
              <a:rPr lang="ru-RU" dirty="0"/>
              <a:t>, </a:t>
            </a:r>
            <a:r>
              <a:rPr lang="ru-RU" dirty="0" err="1"/>
              <a:t>разширят</a:t>
            </a:r>
            <a:r>
              <a:rPr lang="ru-RU" dirty="0"/>
              <a:t> и </a:t>
            </a:r>
            <a:r>
              <a:rPr lang="ru-RU" dirty="0" err="1"/>
              <a:t>тестват</a:t>
            </a:r>
            <a:r>
              <a:rPr lang="ru-RU" dirty="0"/>
              <a:t> </a:t>
            </a:r>
            <a:r>
              <a:rPr lang="ru-RU" dirty="0" err="1"/>
              <a:t>софтуерните</a:t>
            </a:r>
            <a:r>
              <a:rPr lang="ru-RU" dirty="0"/>
              <a:t> приложения, </a:t>
            </a:r>
            <a:r>
              <a:rPr lang="ru-RU" dirty="0" err="1"/>
              <a:t>публикуване</a:t>
            </a:r>
            <a:r>
              <a:rPr lang="ru-RU" dirty="0"/>
              <a:t> в среда под отворен код, за </a:t>
            </a:r>
            <a:r>
              <a:rPr lang="ru-RU" dirty="0" err="1"/>
              <a:t>обобщените</a:t>
            </a:r>
            <a:r>
              <a:rPr lang="ru-RU" dirty="0"/>
              <a:t> мрежи, за </a:t>
            </a:r>
            <a:r>
              <a:rPr lang="ru-RU" dirty="0" err="1"/>
              <a:t>индексираните</a:t>
            </a:r>
            <a:r>
              <a:rPr lang="ru-RU" dirty="0"/>
              <a:t> </a:t>
            </a:r>
            <a:r>
              <a:rPr lang="ru-RU" dirty="0" err="1"/>
              <a:t>матрици</a:t>
            </a:r>
            <a:r>
              <a:rPr lang="ru-RU" dirty="0"/>
              <a:t> и за интеркритериален анализ за реализация и анализ на </a:t>
            </a:r>
            <a:r>
              <a:rPr lang="ru-RU" dirty="0" err="1"/>
              <a:t>разработените</a:t>
            </a:r>
            <a:r>
              <a:rPr lang="ru-RU" dirty="0"/>
              <a:t> </a:t>
            </a:r>
            <a:r>
              <a:rPr lang="ru-RU" dirty="0" err="1"/>
              <a:t>оптимални</a:t>
            </a:r>
            <a:r>
              <a:rPr lang="ru-RU" dirty="0"/>
              <a:t> бизнес-модели.</a:t>
            </a:r>
          </a:p>
          <a:p>
            <a:pPr lvl="0"/>
            <a:r>
              <a:rPr lang="ru-RU" dirty="0"/>
              <a:t>6.	Да се </a:t>
            </a:r>
            <a:r>
              <a:rPr lang="ru-RU" dirty="0" err="1"/>
              <a:t>разпространят</a:t>
            </a:r>
            <a:r>
              <a:rPr lang="ru-RU" dirty="0"/>
              <a:t> </a:t>
            </a:r>
            <a:r>
              <a:rPr lang="ru-RU" dirty="0" err="1"/>
              <a:t>резултатите</a:t>
            </a:r>
            <a:r>
              <a:rPr lang="ru-RU" dirty="0"/>
              <a:t> от проекта.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76612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023" y="193964"/>
            <a:ext cx="10984675" cy="720436"/>
          </a:xfrm>
        </p:spPr>
        <p:txBody>
          <a:bodyPr>
            <a:noAutofit/>
          </a:bodyPr>
          <a:lstStyle/>
          <a:p>
            <a:r>
              <a:rPr lang="bg-BG" sz="3200" b="1" dirty="0">
                <a:solidFill>
                  <a:schemeClr val="accent2"/>
                </a:solidFill>
              </a:rPr>
              <a:t>П</a:t>
            </a:r>
            <a:r>
              <a:rPr lang="en-US" sz="3200" b="1" dirty="0" err="1">
                <a:solidFill>
                  <a:schemeClr val="accent2"/>
                </a:solidFill>
              </a:rPr>
              <a:t>убликационна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дейност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bg-BG" sz="3200" b="1" dirty="0">
                <a:solidFill>
                  <a:schemeClr val="accent2"/>
                </a:solidFill>
              </a:rPr>
              <a:t>през първия етап-2019</a:t>
            </a:r>
            <a:r>
              <a:rPr lang="bg-BG" sz="3200" b="1" dirty="0"/>
              <a:t/>
            </a:r>
            <a:br>
              <a:rPr lang="bg-BG" sz="3200" b="1" dirty="0"/>
            </a:b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762000"/>
            <a:ext cx="11353800" cy="594360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 </a:t>
            </a:r>
            <a:r>
              <a:rPr lang="ru-RU" sz="3600" dirty="0" err="1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Научни</a:t>
            </a:r>
            <a:r>
              <a:rPr lang="ru-RU" sz="36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публикации в </a:t>
            </a:r>
            <a:r>
              <a:rPr lang="ru-RU" sz="36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издания </a:t>
            </a:r>
            <a:r>
              <a:rPr lang="ru-RU" sz="3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sz="3600" dirty="0" err="1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импакт</a:t>
            </a:r>
            <a:r>
              <a:rPr lang="ru-RU" sz="36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ранг (SCOPUS) – 3 </a:t>
            </a:r>
            <a:r>
              <a:rPr lang="ru-RU" sz="36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бр</a:t>
            </a:r>
            <a:r>
              <a:rPr lang="ru-RU" sz="3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(SJR</a:t>
            </a:r>
            <a:r>
              <a:rPr lang="ru-RU" sz="36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Traneva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V.,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Tranev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S.: AN INTUITIONISTIC FUZZY APPROACH TO THE TRAVELLING SALESMAN PROBLEM. LSCC19, Lecture Notes in Computer Science,(2020), pp. 511-519, (SJR 0.295)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Traneva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V.,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Tranev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S.: An Intuitionistic fuzzy zero suffix method for solving the transportation problem, Studies in Computational Intelligence, (2020) (SJR 0.25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Bureva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V.,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Traneva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V.,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Zoteva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D.,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Tranev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S.: Generalized Net Model Simulation of Cluster Analysis using CLIQUE: Clustering in Quest, Studies in Computational Intelligence, (2020) (SJR 0.25) </a:t>
            </a:r>
            <a:endParaRPr lang="bg-BG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II. </a:t>
            </a:r>
            <a:r>
              <a:rPr lang="bg-BG" sz="3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Списък </a:t>
            </a:r>
            <a:r>
              <a:rPr lang="bg-BG" sz="3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научните публикации, представени в световни вторични литературни </a:t>
            </a:r>
            <a:r>
              <a:rPr lang="bg-BG" sz="3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източници:</a:t>
            </a:r>
            <a:endParaRPr lang="bg-BG" sz="3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Bineva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V.: Economic losses from the environmental pollution, </a:t>
            </a:r>
            <a:r>
              <a:rPr lang="bg-BG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bg-BG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ІІ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scientific conference Management and engineering`19,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Sozopol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24-26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june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2019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bg-BG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Транев</a:t>
            </a:r>
            <a:r>
              <a:rPr lang="bg-BG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С.: </a:t>
            </a:r>
            <a:r>
              <a:rPr lang="bg-BG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на проекти. </a:t>
            </a:r>
            <a:r>
              <a:rPr lang="bg-BG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Академично списание „Управление и образование” – Университет „Проф. д-р А. </a:t>
            </a:r>
            <a:r>
              <a:rPr lang="bg-BG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Златаров</a:t>
            </a:r>
            <a:r>
              <a:rPr lang="bg-BG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- Бургас, </a:t>
            </a:r>
            <a:r>
              <a:rPr lang="bg-BG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кн</a:t>
            </a:r>
            <a:r>
              <a:rPr lang="bg-BG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2, том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XV, 2019, </a:t>
            </a:r>
            <a:r>
              <a:rPr lang="bg-BG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стр. 213-217,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ISSN: 13126121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Tranev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S., V.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Traneva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Startup - Modern Concept of Innovative Entrepreneurship (Startup –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Inovatif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Girişimcilikte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Modern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Konsept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1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International Sustainable Cooperative and Social Enterprise Conference, Eds. :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Gunay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S.G.,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Yıldız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E.,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Çalıyurt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K., April 25-26, 2019, Venue: Faculty of Business Sciences and Economics,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Trakya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University, Turkey, ISBN 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978-605-7691-37-8</a:t>
            </a:r>
            <a:endParaRPr lang="bg-BG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dirty="0" smtClean="0">
                <a:solidFill>
                  <a:srgbClr val="6F0B4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III. </a:t>
            </a:r>
            <a:r>
              <a:rPr lang="ru-RU" sz="3600" dirty="0" err="1" smtClean="0">
                <a:solidFill>
                  <a:srgbClr val="6F0B4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Студентски</a:t>
            </a:r>
            <a:r>
              <a:rPr lang="ru-RU" sz="3600" dirty="0" smtClean="0">
                <a:solidFill>
                  <a:srgbClr val="6F0B4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публикации </a:t>
            </a:r>
            <a:r>
              <a:rPr lang="ru-RU" sz="3600" dirty="0">
                <a:solidFill>
                  <a:srgbClr val="6F0B4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3600" dirty="0" smtClean="0">
                <a:solidFill>
                  <a:srgbClr val="6F0B4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проекта: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Антония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Иванова CУ 1338, 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Гюлсюм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Джевдет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СУ1351, III-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курс, СУ, тема: ИНТЕРКРИТЕРИАЛНЯТ АНАЛИЗ В ОЦЕНЯВАНЕТО НА ЧОВЕШКИТЕ РЕСУРСИ. Сборник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XIV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студентска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научна конференция "Теория и практика на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съвременното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управление и педагогика" – 28-мата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лятна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сесия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2019, ISBN 954 – 91 483 – 5 – 1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n-US" sz="2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bg-BG" sz="2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577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023" y="193964"/>
            <a:ext cx="10984675" cy="720436"/>
          </a:xfrm>
        </p:spPr>
        <p:txBody>
          <a:bodyPr>
            <a:noAutofit/>
          </a:bodyPr>
          <a:lstStyle/>
          <a:p>
            <a:r>
              <a:rPr lang="bg-BG" sz="3200" b="1" dirty="0">
                <a:solidFill>
                  <a:schemeClr val="accent2"/>
                </a:solidFill>
              </a:rPr>
              <a:t>П</a:t>
            </a:r>
            <a:r>
              <a:rPr lang="en-US" sz="3200" b="1" dirty="0" err="1">
                <a:solidFill>
                  <a:schemeClr val="accent2"/>
                </a:solidFill>
              </a:rPr>
              <a:t>убликационна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дейност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bg-BG" sz="3200" b="1" dirty="0">
                <a:solidFill>
                  <a:schemeClr val="accent2"/>
                </a:solidFill>
              </a:rPr>
              <a:t>през </a:t>
            </a:r>
            <a:r>
              <a:rPr lang="bg-BG" sz="3200" b="1" dirty="0" smtClean="0">
                <a:solidFill>
                  <a:schemeClr val="accent2"/>
                </a:solidFill>
              </a:rPr>
              <a:t>втория етап-2020</a:t>
            </a:r>
            <a:r>
              <a:rPr lang="bg-BG" sz="3200" b="1" dirty="0"/>
              <a:t/>
            </a:r>
            <a:br>
              <a:rPr lang="bg-BG" sz="3200" b="1" dirty="0"/>
            </a:b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650" y="889000"/>
            <a:ext cx="11353800" cy="577850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6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 </a:t>
            </a:r>
            <a:r>
              <a:rPr lang="bg-BG" sz="6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Научни публикации </a:t>
            </a:r>
            <a:r>
              <a:rPr lang="ru-RU" sz="64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6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издания с </a:t>
            </a:r>
            <a:r>
              <a:rPr lang="ru-RU" sz="64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импакт</a:t>
            </a:r>
            <a:r>
              <a:rPr lang="ru-RU" sz="6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фактор (</a:t>
            </a:r>
            <a:r>
              <a:rPr lang="ru-RU" sz="64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</a:t>
            </a:r>
            <a:r>
              <a:rPr lang="ru-RU" sz="6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RU" sz="6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</a:t>
            </a:r>
            <a:r>
              <a:rPr lang="ru-RU" sz="64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64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64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импакт</a:t>
            </a:r>
            <a:r>
              <a:rPr lang="ru-RU" sz="6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ранг </a:t>
            </a:r>
            <a:r>
              <a:rPr lang="en-US" sz="6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64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SJR)</a:t>
            </a:r>
            <a:r>
              <a:rPr lang="bg-BG" sz="64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индексирани в базата на </a:t>
            </a:r>
            <a:r>
              <a:rPr lang="en-US" sz="64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SCOPUS)</a:t>
            </a:r>
            <a:r>
              <a:rPr lang="bg-BG" sz="64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6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43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1.Traneva </a:t>
            </a:r>
            <a:r>
              <a:rPr lang="en-US" sz="43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V., </a:t>
            </a:r>
            <a:r>
              <a:rPr lang="en-US" sz="43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Tranev</a:t>
            </a:r>
            <a:r>
              <a:rPr lang="en-US" sz="43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S. A multidimensional intuitionistic fuzzy </a:t>
            </a:r>
            <a:r>
              <a:rPr lang="en-US" sz="43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InterCriteria</a:t>
            </a:r>
            <a:r>
              <a:rPr lang="en-US" sz="43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analysis in the restaurant. Journal of intelligent and fuzzy systems, IOS press, vol. Pre-press, no. Pre-press, pp. 1-18, 2020,  https://doi.org/ 10.3233/JIFS-189079 (Impact factor 1.64</a:t>
            </a:r>
            <a:r>
              <a:rPr lang="en-US" sz="43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bg-BG" sz="4300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43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2.Traneva </a:t>
            </a:r>
            <a:r>
              <a:rPr lang="en-US" sz="43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V., </a:t>
            </a:r>
            <a:r>
              <a:rPr lang="en-US" sz="43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Tranev</a:t>
            </a:r>
            <a:r>
              <a:rPr lang="en-US" sz="43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S.,  Intuitionistic Fuzzy Transportation Problem by Zero Point Method. Proceedings of the Federated Conference on Computer Science and Information Systems, 2020, pp. 345–348 (indexed in Thomson Reuters, Scopus)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43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4300" dirty="0" err="1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Traneva</a:t>
            </a:r>
            <a:r>
              <a:rPr lang="en-US" sz="43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V., </a:t>
            </a:r>
            <a:r>
              <a:rPr lang="en-US" sz="43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Tranev</a:t>
            </a:r>
            <a:r>
              <a:rPr lang="en-US" sz="43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S., Intuitionistic Fuzzy Analysis of Variance of Movie Ticket Sales, </a:t>
            </a:r>
            <a:r>
              <a:rPr lang="en-US" sz="43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Infus</a:t>
            </a:r>
            <a:r>
              <a:rPr lang="en-US" sz="43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2020, 21- 23 </a:t>
            </a:r>
            <a:r>
              <a:rPr lang="bg-BG" sz="43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юли, </a:t>
            </a:r>
            <a:r>
              <a:rPr lang="en-US" sz="43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In: </a:t>
            </a:r>
            <a:r>
              <a:rPr lang="en-US" sz="43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Kahraman</a:t>
            </a:r>
            <a:r>
              <a:rPr lang="en-US" sz="43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C., </a:t>
            </a:r>
            <a:r>
              <a:rPr lang="en-US" sz="43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Cevik</a:t>
            </a:r>
            <a:r>
              <a:rPr lang="en-US" sz="43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Onar</a:t>
            </a:r>
            <a:r>
              <a:rPr lang="en-US" sz="43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S., </a:t>
            </a:r>
            <a:r>
              <a:rPr lang="en-US" sz="43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Oztaysi</a:t>
            </a:r>
            <a:r>
              <a:rPr lang="en-US" sz="43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B., Sari I., </a:t>
            </a:r>
            <a:r>
              <a:rPr lang="en-US" sz="43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Cebi</a:t>
            </a:r>
            <a:r>
              <a:rPr lang="en-US" sz="43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S., </a:t>
            </a:r>
            <a:r>
              <a:rPr lang="en-US" sz="43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Tolga</a:t>
            </a:r>
            <a:r>
              <a:rPr lang="en-US" sz="43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A. (</a:t>
            </a:r>
            <a:r>
              <a:rPr lang="en-US" sz="43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eds</a:t>
            </a:r>
            <a:r>
              <a:rPr lang="en-US" sz="43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Intelligent and Fuzzy Techniques: Smart and Innovative Solutions. INFUS 2020. Advances in Intelligent Systems and Computing, </a:t>
            </a:r>
            <a:r>
              <a:rPr lang="en-US" sz="43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</a:t>
            </a:r>
            <a:r>
              <a:rPr lang="en-US" sz="43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1197. Springer, Cham, 2021, https://doi.org/10.1007/978-3-030-51156-2_43 (indexed in Scopus</a:t>
            </a:r>
            <a:r>
              <a:rPr lang="en-US" sz="43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bg-BG" sz="4300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6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en-US" sz="6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bg-BG" sz="6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Списък на научните публикации, представени в световни вторични литературни </a:t>
            </a:r>
            <a:r>
              <a:rPr lang="bg-BG" sz="6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източници:</a:t>
            </a:r>
            <a:endParaRPr lang="bg-BG" sz="6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43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4300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Tranev</a:t>
            </a:r>
            <a:r>
              <a:rPr lang="en-US" sz="43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S., V. </a:t>
            </a:r>
            <a:r>
              <a:rPr lang="en-US" sz="43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Traneva</a:t>
            </a:r>
            <a:r>
              <a:rPr lang="en-US" sz="43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Retrospective analysis of the assignment problem under uncertainty, Annual Of </a:t>
            </a:r>
            <a:r>
              <a:rPr lang="en-US" sz="43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Assen</a:t>
            </a:r>
            <a:r>
              <a:rPr lang="en-US" sz="43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Zlatarov</a:t>
            </a:r>
            <a:r>
              <a:rPr lang="en-US" sz="43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University, </a:t>
            </a:r>
            <a:r>
              <a:rPr lang="en-US" sz="43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Burgas</a:t>
            </a:r>
            <a:r>
              <a:rPr lang="en-US" sz="43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Bulgaria, vol. XLVIII (2), 2019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43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bg-BG" sz="4300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Транев</a:t>
            </a:r>
            <a:r>
              <a:rPr lang="bg-BG" sz="43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43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С., Модел на мениджърските компетентности в съвременната дигитална среда, Българско електронно научно списание „Стопанско управление“, Бр. 1, 2020, (стр. 54-60), </a:t>
            </a:r>
            <a:r>
              <a:rPr lang="bg-BG" sz="43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он-лайн</a:t>
            </a:r>
            <a:r>
              <a:rPr lang="bg-BG" sz="43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академично издание - </a:t>
            </a:r>
            <a:r>
              <a:rPr lang="en-US" sz="43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ISSN 2738-7399, https://spisanie-su.eu/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5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</a:t>
            </a:r>
            <a:r>
              <a:rPr lang="en-US" sz="5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bg-BG" sz="5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Студентски публикации </a:t>
            </a:r>
            <a:r>
              <a:rPr lang="bg-BG" sz="5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bg-BG" sz="5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проекта:</a:t>
            </a:r>
            <a:endParaRPr lang="bg-BG" sz="5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43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4300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Ивелина</a:t>
            </a:r>
            <a:r>
              <a:rPr lang="ru-RU" sz="43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Харизанова</a:t>
            </a:r>
            <a:r>
              <a:rPr lang="ru-RU" sz="43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II курс, </a:t>
            </a:r>
            <a:r>
              <a:rPr lang="ru-RU" sz="43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Група</a:t>
            </a:r>
            <a:r>
              <a:rPr lang="ru-RU" sz="43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20, Ф№: СУ1389, </a:t>
            </a:r>
            <a:r>
              <a:rPr lang="ru-RU" sz="43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Елеонора</a:t>
            </a:r>
            <a:r>
              <a:rPr lang="ru-RU" sz="43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Иванова  II курс, </a:t>
            </a:r>
            <a:r>
              <a:rPr lang="ru-RU" sz="43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Група</a:t>
            </a:r>
            <a:r>
              <a:rPr lang="ru-RU" sz="43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20, Ф№: СУ1390, Петя </a:t>
            </a:r>
            <a:r>
              <a:rPr lang="ru-RU" sz="43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Чавдарова</a:t>
            </a:r>
            <a:r>
              <a:rPr lang="ru-RU" sz="43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II курс, </a:t>
            </a:r>
            <a:r>
              <a:rPr lang="ru-RU" sz="43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Група</a:t>
            </a:r>
            <a:r>
              <a:rPr lang="ru-RU" sz="43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20, Ф№: СУ1391, II-</a:t>
            </a:r>
            <a:r>
              <a:rPr lang="ru-RU" sz="43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</a:t>
            </a:r>
            <a:r>
              <a:rPr lang="ru-RU" sz="43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курс, СУ, тема: ДИГИТАЛНА ТРАНСФОРМАЦИЯ НА СЪВРЕМЕННИЯ БИЗНЕС. XV </a:t>
            </a:r>
            <a:r>
              <a:rPr lang="ru-RU" sz="43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студентска</a:t>
            </a:r>
            <a:r>
              <a:rPr lang="ru-RU" sz="43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научна конференция "Теория и практика на </a:t>
            </a:r>
            <a:r>
              <a:rPr lang="ru-RU" sz="43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съвременното</a:t>
            </a:r>
            <a:r>
              <a:rPr lang="ru-RU" sz="43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управление и педагогика" – 29-та </a:t>
            </a:r>
            <a:r>
              <a:rPr lang="ru-RU" sz="43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зимна</a:t>
            </a:r>
            <a:r>
              <a:rPr lang="ru-RU" sz="43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сесия</a:t>
            </a:r>
            <a:r>
              <a:rPr lang="ru-RU" sz="43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43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05.12.2019</a:t>
            </a:r>
            <a:endParaRPr lang="en-US" sz="4300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5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IV. </a:t>
            </a:r>
            <a:r>
              <a:rPr lang="bg-BG" sz="5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Монографии и студии издадени по проекта:</a:t>
            </a: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ru-RU" sz="43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4300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Транев</a:t>
            </a:r>
            <a:r>
              <a:rPr lang="ru-RU" sz="43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С. „Аутсорсинг </a:t>
            </a:r>
            <a:r>
              <a:rPr lang="ru-RU" sz="4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43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нефтопреработващата</a:t>
            </a:r>
            <a:r>
              <a:rPr lang="ru-RU" sz="4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компания – </a:t>
            </a:r>
            <a:r>
              <a:rPr lang="ru-RU" sz="43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моделиране</a:t>
            </a:r>
            <a:r>
              <a:rPr lang="ru-RU" sz="4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избора</a:t>
            </a:r>
            <a:r>
              <a:rPr lang="ru-RU" sz="4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43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доставчик</a:t>
            </a:r>
            <a:r>
              <a:rPr lang="ru-RU" sz="4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43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интуиционистки</a:t>
            </a:r>
            <a:r>
              <a:rPr lang="ru-RU" sz="4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размита</a:t>
            </a:r>
            <a:r>
              <a:rPr lang="ru-RU" sz="4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среда“, изд. </a:t>
            </a:r>
            <a:r>
              <a:rPr lang="ru-RU" sz="43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Издателство</a:t>
            </a:r>
            <a:r>
              <a:rPr lang="ru-RU" sz="4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БАН „Проф. Марин Дринов“, София, 2020, </a:t>
            </a:r>
            <a:r>
              <a:rPr lang="ru-RU" sz="43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монография, ISBN </a:t>
            </a:r>
            <a:r>
              <a:rPr lang="ru-RU" sz="4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978-619-245-082-3 (под </a:t>
            </a:r>
            <a:r>
              <a:rPr lang="ru-RU" sz="43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печат</a:t>
            </a:r>
            <a:r>
              <a:rPr lang="ru-RU" sz="43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4300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Транева</a:t>
            </a:r>
            <a:r>
              <a:rPr lang="ru-RU" sz="43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В. „От </a:t>
            </a:r>
            <a:r>
              <a:rPr lang="ru-RU" sz="43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класическия</a:t>
            </a:r>
            <a:r>
              <a:rPr lang="ru-RU" sz="4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към</a:t>
            </a:r>
            <a:r>
              <a:rPr lang="ru-RU" sz="4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интуиционистки</a:t>
            </a:r>
            <a:r>
              <a:rPr lang="ru-RU" sz="4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размития</a:t>
            </a:r>
            <a:r>
              <a:rPr lang="ru-RU" sz="4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дисперсионен</a:t>
            </a:r>
            <a:r>
              <a:rPr lang="ru-RU" sz="4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анализ“, София, Авангард Прима, 2020, (студия-под </a:t>
            </a:r>
            <a:r>
              <a:rPr lang="ru-RU" sz="43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печат</a:t>
            </a:r>
            <a:r>
              <a:rPr lang="ru-RU" sz="43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43294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023" y="193964"/>
            <a:ext cx="10984675" cy="72043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err="1" smtClean="0">
                <a:solidFill>
                  <a:schemeClr val="accent2"/>
                </a:solidFill>
              </a:rPr>
              <a:t>Бюджетиране</a:t>
            </a: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927100"/>
            <a:ext cx="9994900" cy="57785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Отпуснат бюджет за първата година - 3000 лева - изразходените</a:t>
            </a:r>
            <a:r>
              <a:rPr lang="ru-RU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 проекта средства </a:t>
            </a:r>
            <a:r>
              <a:rPr lang="ru-RU" sz="3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</a:t>
            </a:r>
            <a:r>
              <a:rPr lang="ru-RU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3005,39 лева.</a:t>
            </a:r>
            <a:endParaRPr lang="en-GB" sz="32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"Дълготрайни материални </a:t>
            </a:r>
            <a:r>
              <a:rPr lang="bg-BG" sz="32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активи„ - 1050 лева</a:t>
            </a:r>
            <a:endParaRPr lang="en-GB" sz="32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sz="32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 за научни публикации – 1955,39 лева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Отпуснат</a:t>
            </a:r>
            <a:r>
              <a:rPr lang="ru-RU" sz="32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 за </a:t>
            </a:r>
            <a:r>
              <a:rPr lang="ru-RU" sz="3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втората</a:t>
            </a:r>
            <a:r>
              <a:rPr lang="ru-RU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год. - 4000 </a:t>
            </a:r>
            <a:r>
              <a:rPr lang="ru-RU" sz="3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лв</a:t>
            </a:r>
            <a:r>
              <a:rPr lang="ru-RU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– </a:t>
            </a:r>
            <a:r>
              <a:rPr lang="ru-RU" sz="3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изразходените</a:t>
            </a:r>
            <a:r>
              <a:rPr lang="ru-RU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средства </a:t>
            </a:r>
            <a:r>
              <a:rPr lang="ru-RU" sz="3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</a:t>
            </a:r>
            <a:r>
              <a:rPr lang="ru-RU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3937 </a:t>
            </a:r>
            <a:r>
              <a:rPr lang="ru-RU" sz="3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лв</a:t>
            </a:r>
            <a:r>
              <a:rPr lang="ru-RU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Външни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услуги": 1589 лева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"Такси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правоучастия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“: –1 105 лева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"Командировки": -76 лева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"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Рецензенти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": - 65 лева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материали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активи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": - 702 лева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"Административно/финансово-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счетоводно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обслужване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": – 400лева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3200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46905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41564"/>
            <a:ext cx="11677650" cy="720436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chemeClr val="accent2"/>
                </a:solidFill>
              </a:rPr>
              <a:t>Постигнати научни резултати</a:t>
            </a:r>
            <a:endParaRPr lang="bg-BG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" y="762000"/>
            <a:ext cx="11353800" cy="624840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300" b="1" dirty="0" err="1"/>
              <a:t>Изборът</a:t>
            </a:r>
            <a:r>
              <a:rPr lang="ru-RU" sz="2300" b="1" dirty="0"/>
              <a:t> на </a:t>
            </a:r>
            <a:r>
              <a:rPr lang="ru-RU" sz="2300" b="1" dirty="0" err="1"/>
              <a:t>темата</a:t>
            </a:r>
            <a:r>
              <a:rPr lang="ru-RU" sz="2300" b="1" dirty="0"/>
              <a:t> </a:t>
            </a:r>
            <a:r>
              <a:rPr lang="ru-RU" sz="2300" b="1" dirty="0" err="1"/>
              <a:t>отразява</a:t>
            </a:r>
            <a:r>
              <a:rPr lang="ru-RU" sz="2300" b="1" dirty="0"/>
              <a:t> </a:t>
            </a:r>
            <a:r>
              <a:rPr lang="ru-RU" sz="2300" b="1" dirty="0" err="1"/>
              <a:t>актуална</a:t>
            </a:r>
            <a:r>
              <a:rPr lang="ru-RU" sz="2300" b="1" dirty="0"/>
              <a:t> проблематика, </a:t>
            </a:r>
            <a:r>
              <a:rPr lang="ru-RU" sz="2300" b="1" dirty="0" err="1"/>
              <a:t>свързана</a:t>
            </a:r>
            <a:r>
              <a:rPr lang="ru-RU" sz="2300" b="1" dirty="0"/>
              <a:t> с </a:t>
            </a:r>
            <a:r>
              <a:rPr lang="ru-RU" sz="2300" b="1" dirty="0" err="1"/>
              <a:t>разширението</a:t>
            </a:r>
            <a:r>
              <a:rPr lang="ru-RU" sz="2300" b="1" dirty="0"/>
              <a:t> на </a:t>
            </a:r>
            <a:r>
              <a:rPr lang="ru-RU" sz="2300" b="1" dirty="0" err="1"/>
              <a:t>приложението</a:t>
            </a:r>
            <a:r>
              <a:rPr lang="ru-RU" sz="2300" b="1" dirty="0"/>
              <a:t> на </a:t>
            </a:r>
            <a:r>
              <a:rPr lang="ru-RU" sz="2300" b="1" dirty="0" err="1"/>
              <a:t>апарата</a:t>
            </a:r>
            <a:r>
              <a:rPr lang="ru-RU" sz="2300" b="1" dirty="0"/>
              <a:t> на </a:t>
            </a:r>
            <a:r>
              <a:rPr lang="ru-RU" sz="2300" b="1" dirty="0" err="1"/>
              <a:t>индексираните</a:t>
            </a:r>
            <a:r>
              <a:rPr lang="ru-RU" sz="2300" b="1" dirty="0"/>
              <a:t> </a:t>
            </a:r>
            <a:r>
              <a:rPr lang="ru-RU" sz="2300" b="1" dirty="0" err="1"/>
              <a:t>матрици</a:t>
            </a:r>
            <a:r>
              <a:rPr lang="ru-RU" sz="2300" b="1" dirty="0"/>
              <a:t>, </a:t>
            </a:r>
            <a:r>
              <a:rPr lang="ru-RU" sz="2300" b="1" dirty="0" err="1"/>
              <a:t>обобщените</a:t>
            </a:r>
            <a:r>
              <a:rPr lang="ru-RU" sz="2300" b="1" dirty="0"/>
              <a:t> мрежи и </a:t>
            </a:r>
            <a:r>
              <a:rPr lang="ru-RU" sz="2300" b="1" dirty="0" err="1"/>
              <a:t>интеркритериалния</a:t>
            </a:r>
            <a:r>
              <a:rPr lang="ru-RU" sz="2300" b="1" dirty="0"/>
              <a:t> анализ. </a:t>
            </a:r>
            <a:r>
              <a:rPr lang="ru-RU" sz="2300" b="1" dirty="0" err="1"/>
              <a:t>Теоретичният</a:t>
            </a:r>
            <a:r>
              <a:rPr lang="ru-RU" sz="2300" b="1" dirty="0"/>
              <a:t> обзор на </a:t>
            </a:r>
            <a:r>
              <a:rPr lang="ru-RU" sz="2300" b="1" dirty="0" err="1"/>
              <a:t>степента</a:t>
            </a:r>
            <a:r>
              <a:rPr lang="ru-RU" sz="2300" b="1" dirty="0"/>
              <a:t> на </a:t>
            </a:r>
            <a:r>
              <a:rPr lang="ru-RU" sz="2300" b="1" dirty="0" err="1"/>
              <a:t>изученост</a:t>
            </a:r>
            <a:r>
              <a:rPr lang="ru-RU" sz="2300" b="1" dirty="0"/>
              <a:t> на </a:t>
            </a:r>
            <a:r>
              <a:rPr lang="ru-RU" sz="2300" b="1" dirty="0" err="1"/>
              <a:t>задачата</a:t>
            </a:r>
            <a:r>
              <a:rPr lang="ru-RU" sz="2300" b="1" dirty="0"/>
              <a:t> за назначение </a:t>
            </a:r>
            <a:r>
              <a:rPr lang="ru-RU" sz="2300" b="1" dirty="0" err="1"/>
              <a:t>даде</a:t>
            </a:r>
            <a:r>
              <a:rPr lang="ru-RU" sz="2300" b="1" dirty="0"/>
              <a:t> </a:t>
            </a:r>
            <a:r>
              <a:rPr lang="ru-RU" sz="2300" b="1" dirty="0" err="1"/>
              <a:t>възможност</a:t>
            </a:r>
            <a:r>
              <a:rPr lang="ru-RU" sz="2300" b="1" dirty="0"/>
              <a:t> да се оцени </a:t>
            </a:r>
            <a:r>
              <a:rPr lang="ru-RU" sz="2300" b="1" dirty="0" err="1"/>
              <a:t>състоянието</a:t>
            </a:r>
            <a:r>
              <a:rPr lang="ru-RU" sz="2300" b="1" dirty="0"/>
              <a:t>, да се откроят </a:t>
            </a:r>
            <a:r>
              <a:rPr lang="ru-RU" sz="2300" b="1" dirty="0" err="1"/>
              <a:t>отворените</a:t>
            </a:r>
            <a:r>
              <a:rPr lang="ru-RU" sz="2300" b="1" dirty="0"/>
              <a:t> </a:t>
            </a:r>
            <a:r>
              <a:rPr lang="ru-RU" sz="2300" b="1" dirty="0" err="1"/>
              <a:t>научни</a:t>
            </a:r>
            <a:r>
              <a:rPr lang="ru-RU" sz="2300" b="1" dirty="0"/>
              <a:t> </a:t>
            </a:r>
            <a:r>
              <a:rPr lang="ru-RU" sz="2300" b="1" dirty="0" err="1"/>
              <a:t>проблеми</a:t>
            </a:r>
            <a:r>
              <a:rPr lang="ru-RU" sz="2300" b="1" dirty="0"/>
              <a:t> за </a:t>
            </a:r>
            <a:r>
              <a:rPr lang="ru-RU" sz="2300" b="1" dirty="0" err="1"/>
              <a:t>обобщаване</a:t>
            </a:r>
            <a:r>
              <a:rPr lang="ru-RU" sz="2300" b="1" dirty="0"/>
              <a:t> и </a:t>
            </a:r>
            <a:r>
              <a:rPr lang="ru-RU" sz="2300" b="1" dirty="0" err="1"/>
              <a:t>разширяване</a:t>
            </a:r>
            <a:r>
              <a:rPr lang="ru-RU" sz="2300" b="1" dirty="0"/>
              <a:t> на </a:t>
            </a:r>
            <a:r>
              <a:rPr lang="ru-RU" sz="2300" b="1" dirty="0" err="1"/>
              <a:t>този</a:t>
            </a:r>
            <a:r>
              <a:rPr lang="ru-RU" sz="2300" b="1" dirty="0"/>
              <a:t> вид задачи. </a:t>
            </a:r>
          </a:p>
          <a:p>
            <a:pPr algn="just"/>
            <a:r>
              <a:rPr lang="ru-RU" sz="2300" b="1" dirty="0" err="1"/>
              <a:t>Въведе</a:t>
            </a:r>
            <a:r>
              <a:rPr lang="ru-RU" sz="2300" b="1" dirty="0"/>
              <a:t> се </a:t>
            </a:r>
            <a:r>
              <a:rPr lang="ru-RU" sz="2300" b="1" dirty="0" err="1"/>
              <a:t>разширение</a:t>
            </a:r>
            <a:r>
              <a:rPr lang="ru-RU" sz="2300" b="1" dirty="0"/>
              <a:t> на </a:t>
            </a:r>
            <a:r>
              <a:rPr lang="ru-RU" sz="2300" b="1" dirty="0" err="1"/>
              <a:t>индексираните</a:t>
            </a:r>
            <a:r>
              <a:rPr lang="ru-RU" sz="2300" b="1" dirty="0"/>
              <a:t> </a:t>
            </a:r>
            <a:r>
              <a:rPr lang="ru-RU" sz="2300" b="1" dirty="0" err="1"/>
              <a:t>матрици</a:t>
            </a:r>
            <a:r>
              <a:rPr lang="ru-RU" sz="2300" b="1" dirty="0"/>
              <a:t> чрез </a:t>
            </a:r>
            <a:r>
              <a:rPr lang="ru-RU" sz="2300" b="1" dirty="0" err="1"/>
              <a:t>дефиниране</a:t>
            </a:r>
            <a:r>
              <a:rPr lang="ru-RU" sz="2300" b="1" dirty="0"/>
              <a:t> на n-</a:t>
            </a:r>
            <a:r>
              <a:rPr lang="ru-RU" sz="2300" b="1" dirty="0" err="1"/>
              <a:t>мерни</a:t>
            </a:r>
            <a:r>
              <a:rPr lang="ru-RU" sz="2300" b="1" dirty="0"/>
              <a:t>. </a:t>
            </a:r>
          </a:p>
          <a:p>
            <a:pPr algn="just"/>
            <a:r>
              <a:rPr lang="ru-RU" sz="2300" b="1" dirty="0" err="1"/>
              <a:t>Дефинираха</a:t>
            </a:r>
            <a:r>
              <a:rPr lang="ru-RU" sz="2300" b="1" dirty="0"/>
              <a:t> се </a:t>
            </a:r>
            <a:r>
              <a:rPr lang="ru-RU" sz="2300" b="1" dirty="0" err="1"/>
              <a:t>скалирани</a:t>
            </a:r>
            <a:r>
              <a:rPr lang="ru-RU" sz="2300" b="1" dirty="0"/>
              <a:t> </a:t>
            </a:r>
            <a:r>
              <a:rPr lang="ru-RU" sz="2300" b="1" dirty="0" err="1"/>
              <a:t>агрегиращи</a:t>
            </a:r>
            <a:r>
              <a:rPr lang="ru-RU" sz="2300" b="1" dirty="0"/>
              <a:t> операции </a:t>
            </a:r>
            <a:r>
              <a:rPr lang="ru-RU" sz="2300" b="1" dirty="0" err="1"/>
              <a:t>върху</a:t>
            </a:r>
            <a:r>
              <a:rPr lang="ru-RU" sz="2300" b="1" dirty="0"/>
              <a:t> </a:t>
            </a:r>
            <a:r>
              <a:rPr lang="ru-RU" sz="2300" b="1" dirty="0" err="1"/>
              <a:t>индексирани</a:t>
            </a:r>
            <a:r>
              <a:rPr lang="ru-RU" sz="2300" b="1" dirty="0"/>
              <a:t> </a:t>
            </a:r>
            <a:r>
              <a:rPr lang="ru-RU" sz="2300" b="1" dirty="0" err="1"/>
              <a:t>матрици</a:t>
            </a:r>
            <a:r>
              <a:rPr lang="ru-RU" sz="2300" b="1" dirty="0"/>
              <a:t>, </a:t>
            </a:r>
            <a:r>
              <a:rPr lang="ru-RU" sz="2300" b="1" dirty="0" err="1"/>
              <a:t>което</a:t>
            </a:r>
            <a:r>
              <a:rPr lang="ru-RU" sz="2300" b="1" dirty="0"/>
              <a:t> </a:t>
            </a:r>
            <a:r>
              <a:rPr lang="ru-RU" sz="2300" b="1" dirty="0" err="1"/>
              <a:t>дава</a:t>
            </a:r>
            <a:r>
              <a:rPr lang="ru-RU" sz="2300" b="1" dirty="0"/>
              <a:t> </a:t>
            </a:r>
            <a:r>
              <a:rPr lang="ru-RU" sz="2300" b="1" dirty="0" err="1"/>
              <a:t>възможност</a:t>
            </a:r>
            <a:r>
              <a:rPr lang="ru-RU" sz="2300" b="1" dirty="0"/>
              <a:t> </a:t>
            </a:r>
            <a:r>
              <a:rPr lang="ru-RU" sz="2300" b="1" dirty="0">
                <a:solidFill>
                  <a:srgbClr val="C00000"/>
                </a:solidFill>
              </a:rPr>
              <a:t>за </a:t>
            </a:r>
            <a:r>
              <a:rPr lang="ru-RU" sz="2300" b="1" dirty="0" err="1">
                <a:solidFill>
                  <a:srgbClr val="C00000"/>
                </a:solidFill>
              </a:rPr>
              <a:t>използването</a:t>
            </a:r>
            <a:r>
              <a:rPr lang="ru-RU" sz="2300" b="1" dirty="0">
                <a:solidFill>
                  <a:srgbClr val="C00000"/>
                </a:solidFill>
              </a:rPr>
              <a:t> им в </a:t>
            </a:r>
            <a:r>
              <a:rPr lang="ru-RU" sz="2300" b="1" dirty="0" err="1">
                <a:solidFill>
                  <a:srgbClr val="C00000"/>
                </a:solidFill>
              </a:rPr>
              <a:t>процеса</a:t>
            </a:r>
            <a:r>
              <a:rPr lang="ru-RU" sz="2300" b="1" dirty="0">
                <a:solidFill>
                  <a:srgbClr val="C00000"/>
                </a:solidFill>
              </a:rPr>
              <a:t> за </a:t>
            </a:r>
            <a:r>
              <a:rPr lang="ru-RU" sz="2300" b="1" dirty="0" err="1">
                <a:solidFill>
                  <a:srgbClr val="C00000"/>
                </a:solidFill>
              </a:rPr>
              <a:t>вземане</a:t>
            </a:r>
            <a:r>
              <a:rPr lang="ru-RU" sz="2300" b="1" dirty="0">
                <a:solidFill>
                  <a:srgbClr val="C00000"/>
                </a:solidFill>
              </a:rPr>
              <a:t> на решения. </a:t>
            </a:r>
          </a:p>
          <a:p>
            <a:pPr algn="just"/>
            <a:r>
              <a:rPr lang="ru-RU" sz="2300" b="1" dirty="0" err="1"/>
              <a:t>Разширени</a:t>
            </a:r>
            <a:r>
              <a:rPr lang="ru-RU" sz="2300" b="1" dirty="0"/>
              <a:t> </a:t>
            </a:r>
            <a:r>
              <a:rPr lang="ru-RU" sz="2300" b="1" dirty="0" err="1"/>
              <a:t>са</a:t>
            </a:r>
            <a:r>
              <a:rPr lang="ru-RU" sz="2300" b="1" dirty="0"/>
              <a:t> </a:t>
            </a:r>
            <a:r>
              <a:rPr lang="ru-RU" sz="2300" b="1" dirty="0" err="1"/>
              <a:t>приложенията</a:t>
            </a:r>
            <a:r>
              <a:rPr lang="ru-RU" sz="2300" b="1" dirty="0"/>
              <a:t> на </a:t>
            </a:r>
            <a:r>
              <a:rPr lang="ru-RU" sz="2300" b="1" dirty="0" err="1"/>
              <a:t>IMs</a:t>
            </a:r>
            <a:r>
              <a:rPr lang="ru-RU" sz="2300" b="1" dirty="0"/>
              <a:t> за </a:t>
            </a:r>
            <a:r>
              <a:rPr lang="ru-RU" sz="2300" b="1" dirty="0" err="1"/>
              <a:t>решаване</a:t>
            </a:r>
            <a:r>
              <a:rPr lang="ru-RU" sz="2300" b="1" dirty="0"/>
              <a:t> на широк </a:t>
            </a:r>
            <a:r>
              <a:rPr lang="ru-RU" sz="2300" b="1" dirty="0" err="1"/>
              <a:t>клас</a:t>
            </a:r>
            <a:r>
              <a:rPr lang="ru-RU" sz="2300" b="1" dirty="0"/>
              <a:t> </a:t>
            </a:r>
            <a:r>
              <a:rPr lang="ru-RU" sz="2300" b="1" dirty="0" err="1"/>
              <a:t>актуални</a:t>
            </a:r>
            <a:r>
              <a:rPr lang="ru-RU" sz="2300" b="1" dirty="0"/>
              <a:t> задачи, </a:t>
            </a:r>
            <a:r>
              <a:rPr lang="ru-RU" sz="2300" b="1" dirty="0" err="1">
                <a:solidFill>
                  <a:srgbClr val="C00000"/>
                </a:solidFill>
              </a:rPr>
              <a:t>свързани</a:t>
            </a:r>
            <a:r>
              <a:rPr lang="ru-RU" sz="2300" b="1" dirty="0">
                <a:solidFill>
                  <a:srgbClr val="C00000"/>
                </a:solidFill>
              </a:rPr>
              <a:t> с </a:t>
            </a:r>
            <a:r>
              <a:rPr lang="ru-RU" sz="2300" b="1" dirty="0" err="1">
                <a:solidFill>
                  <a:srgbClr val="C00000"/>
                </a:solidFill>
              </a:rPr>
              <a:t>логистична</a:t>
            </a:r>
            <a:r>
              <a:rPr lang="ru-RU" sz="2300" b="1" dirty="0">
                <a:solidFill>
                  <a:srgbClr val="C00000"/>
                </a:solidFill>
              </a:rPr>
              <a:t> </a:t>
            </a:r>
            <a:r>
              <a:rPr lang="ru-RU" sz="2300" b="1" dirty="0" err="1">
                <a:solidFill>
                  <a:srgbClr val="C00000"/>
                </a:solidFill>
              </a:rPr>
              <a:t>дейност</a:t>
            </a:r>
            <a:r>
              <a:rPr lang="ru-RU" sz="2300" b="1" dirty="0">
                <a:solidFill>
                  <a:srgbClr val="C00000"/>
                </a:solidFill>
              </a:rPr>
              <a:t>, с </a:t>
            </a:r>
            <a:r>
              <a:rPr lang="ru-RU" sz="2300" b="1" dirty="0" err="1">
                <a:solidFill>
                  <a:srgbClr val="C00000"/>
                </a:solidFill>
              </a:rPr>
              <a:t>оценяване</a:t>
            </a:r>
            <a:r>
              <a:rPr lang="ru-RU" sz="2300" b="1" dirty="0">
                <a:solidFill>
                  <a:srgbClr val="C00000"/>
                </a:solidFill>
              </a:rPr>
              <a:t> и подбор на персонала. </a:t>
            </a:r>
            <a:r>
              <a:rPr lang="ru-RU" sz="2300" b="1" dirty="0" err="1"/>
              <a:t>Алгоритмите</a:t>
            </a:r>
            <a:r>
              <a:rPr lang="ru-RU" sz="2300" b="1" dirty="0"/>
              <a:t> </a:t>
            </a:r>
            <a:r>
              <a:rPr lang="ru-RU" sz="2300" b="1" dirty="0" err="1"/>
              <a:t>могат</a:t>
            </a:r>
            <a:r>
              <a:rPr lang="ru-RU" sz="2300" b="1" dirty="0"/>
              <a:t> да се </a:t>
            </a:r>
            <a:r>
              <a:rPr lang="ru-RU" sz="2300" b="1" dirty="0" err="1"/>
              <a:t>разширяват</a:t>
            </a:r>
            <a:r>
              <a:rPr lang="ru-RU" sz="2300" b="1" dirty="0"/>
              <a:t> за </a:t>
            </a:r>
            <a:r>
              <a:rPr lang="ru-RU" sz="2300" b="1" dirty="0" err="1"/>
              <a:t>намирането</a:t>
            </a:r>
            <a:r>
              <a:rPr lang="ru-RU" sz="2300" b="1" dirty="0"/>
              <a:t> на </a:t>
            </a:r>
            <a:r>
              <a:rPr lang="ru-RU" sz="2300" b="1" dirty="0" err="1"/>
              <a:t>оптималното</a:t>
            </a:r>
            <a:r>
              <a:rPr lang="ru-RU" sz="2300" b="1" dirty="0"/>
              <a:t> решение на </a:t>
            </a:r>
            <a:r>
              <a:rPr lang="ru-RU" sz="2300" b="1" dirty="0" err="1"/>
              <a:t>други</a:t>
            </a:r>
            <a:r>
              <a:rPr lang="ru-RU" sz="2300" b="1" dirty="0"/>
              <a:t> </a:t>
            </a:r>
            <a:r>
              <a:rPr lang="ru-RU" sz="2300" b="1" dirty="0" err="1"/>
              <a:t>типове</a:t>
            </a:r>
            <a:r>
              <a:rPr lang="ru-RU" sz="2300" b="1" dirty="0"/>
              <a:t> </a:t>
            </a:r>
            <a:r>
              <a:rPr lang="ru-RU" sz="2300" b="1" dirty="0" err="1"/>
              <a:t>двумерни</a:t>
            </a:r>
            <a:r>
              <a:rPr lang="ru-RU" sz="2300" b="1" dirty="0"/>
              <a:t> или </a:t>
            </a:r>
            <a:r>
              <a:rPr lang="ru-RU" sz="2300" b="1" dirty="0" err="1"/>
              <a:t>многомерни</a:t>
            </a:r>
            <a:r>
              <a:rPr lang="ru-RU" sz="2300" b="1" dirty="0"/>
              <a:t> задачи. </a:t>
            </a:r>
          </a:p>
          <a:p>
            <a:pPr algn="just"/>
            <a:r>
              <a:rPr lang="ru-RU" sz="2300" b="1" dirty="0" err="1"/>
              <a:t>Моделирането</a:t>
            </a:r>
            <a:r>
              <a:rPr lang="ru-RU" sz="2300" b="1" dirty="0"/>
              <a:t> и </a:t>
            </a:r>
            <a:r>
              <a:rPr lang="ru-RU" sz="2300" b="1" dirty="0" err="1"/>
              <a:t>интерпретирането</a:t>
            </a:r>
            <a:r>
              <a:rPr lang="ru-RU" sz="2300" b="1" dirty="0"/>
              <a:t> на </a:t>
            </a:r>
            <a:r>
              <a:rPr lang="ru-RU" sz="2300" b="1" dirty="0" err="1"/>
              <a:t>задачата</a:t>
            </a:r>
            <a:r>
              <a:rPr lang="ru-RU" sz="2300" b="1" dirty="0"/>
              <a:t> за назначение с </a:t>
            </a:r>
            <a:r>
              <a:rPr lang="ru-RU" sz="2300" b="1" dirty="0" err="1"/>
              <a:t>индексирани</a:t>
            </a:r>
            <a:r>
              <a:rPr lang="ru-RU" sz="2300" b="1" dirty="0"/>
              <a:t> </a:t>
            </a:r>
            <a:r>
              <a:rPr lang="ru-RU" sz="2300" b="1" dirty="0" err="1"/>
              <a:t>матрици</a:t>
            </a:r>
            <a:r>
              <a:rPr lang="ru-RU" sz="2300" b="1" dirty="0"/>
              <a:t> </a:t>
            </a:r>
            <a:r>
              <a:rPr lang="ru-RU" sz="2300" b="1" dirty="0" err="1"/>
              <a:t>има</a:t>
            </a:r>
            <a:r>
              <a:rPr lang="ru-RU" sz="2300" b="1" dirty="0"/>
              <a:t> широко </a:t>
            </a:r>
            <a:r>
              <a:rPr lang="ru-RU" sz="2300" b="1" dirty="0" err="1"/>
              <a:t>практическо</a:t>
            </a:r>
            <a:r>
              <a:rPr lang="ru-RU" sz="2300" b="1" dirty="0"/>
              <a:t> приложение, </a:t>
            </a:r>
            <a:r>
              <a:rPr lang="ru-RU" sz="2300" b="1" dirty="0" err="1"/>
              <a:t>което</a:t>
            </a:r>
            <a:r>
              <a:rPr lang="ru-RU" sz="2300" b="1" dirty="0"/>
              <a:t> </a:t>
            </a:r>
            <a:r>
              <a:rPr lang="ru-RU" sz="2300" b="1" dirty="0" err="1"/>
              <a:t>дава</a:t>
            </a:r>
            <a:r>
              <a:rPr lang="ru-RU" sz="2300" b="1" dirty="0"/>
              <a:t> </a:t>
            </a:r>
            <a:r>
              <a:rPr lang="ru-RU" sz="2300" b="1" dirty="0" err="1"/>
              <a:t>възможност</a:t>
            </a:r>
            <a:r>
              <a:rPr lang="ru-RU" sz="2300" b="1" dirty="0"/>
              <a:t> за </a:t>
            </a:r>
            <a:r>
              <a:rPr lang="ru-RU" sz="2300" b="1" dirty="0" err="1"/>
              <a:t>търсене</a:t>
            </a:r>
            <a:r>
              <a:rPr lang="ru-RU" sz="2300" b="1" dirty="0"/>
              <a:t> на решения не само при </a:t>
            </a:r>
            <a:r>
              <a:rPr lang="ru-RU" sz="2300" b="1" dirty="0" err="1"/>
              <a:t>точни</a:t>
            </a:r>
            <a:r>
              <a:rPr lang="ru-RU" sz="2300" b="1" dirty="0"/>
              <a:t> и </a:t>
            </a:r>
            <a:r>
              <a:rPr lang="ru-RU" sz="2300" b="1" dirty="0" err="1"/>
              <a:t>ясни</a:t>
            </a:r>
            <a:r>
              <a:rPr lang="ru-RU" sz="2300" b="1" dirty="0"/>
              <a:t> </a:t>
            </a:r>
            <a:r>
              <a:rPr lang="ru-RU" sz="2300" b="1" dirty="0" err="1"/>
              <a:t>параметри</a:t>
            </a:r>
            <a:r>
              <a:rPr lang="ru-RU" sz="2300" b="1" dirty="0"/>
              <a:t>, но и при </a:t>
            </a:r>
            <a:r>
              <a:rPr lang="ru-RU" sz="2300" b="1" dirty="0" err="1"/>
              <a:t>размити</a:t>
            </a:r>
            <a:r>
              <a:rPr lang="ru-RU" sz="2300" b="1" dirty="0"/>
              <a:t> или </a:t>
            </a:r>
            <a:r>
              <a:rPr lang="ru-RU" sz="2300" b="1" dirty="0" err="1"/>
              <a:t>интуиционистки</a:t>
            </a:r>
            <a:r>
              <a:rPr lang="ru-RU" sz="2300" b="1" dirty="0"/>
              <a:t> </a:t>
            </a:r>
            <a:r>
              <a:rPr lang="ru-RU" sz="2300" b="1" dirty="0" err="1"/>
              <a:t>размити</a:t>
            </a:r>
            <a:r>
              <a:rPr lang="ru-RU" sz="2300" b="1" dirty="0"/>
              <a:t>.</a:t>
            </a:r>
          </a:p>
          <a:p>
            <a:pPr marL="0" indent="0">
              <a:buNone/>
            </a:pP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614990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2CDE181-A81A-4AEE-8147-61661BCFE7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828675" y="1"/>
            <a:ext cx="13020675" cy="832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4868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843</TotalTime>
  <Words>1566</Words>
  <Application>Microsoft Office PowerPoint</Application>
  <PresentationFormat>Widescreen</PresentationFormat>
  <Paragraphs>84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 3</vt:lpstr>
      <vt:lpstr>Facet</vt:lpstr>
      <vt:lpstr>ПРОЕКТ № НИХ–423/2019</vt:lpstr>
      <vt:lpstr>Изследователски екип</vt:lpstr>
      <vt:lpstr>ЦЕЛ: Проектът е насочен към актуализирана интерпретация на част от математическите методи за оптимизация и управление на бизнеса с апарата на обобщените мрежи, индексираните матрици, интуиционистките размити множества и открива практическото им приложение в бизнеса. </vt:lpstr>
      <vt:lpstr>Публикационна дейност през първия етап-2019 </vt:lpstr>
      <vt:lpstr>Публикационна дейност през втория етап-2020 </vt:lpstr>
      <vt:lpstr>Бюджетиране</vt:lpstr>
      <vt:lpstr>Постигнати научни резултати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№ 401/2017 г.</dc:title>
  <dc:creator>User</dc:creator>
  <cp:lastModifiedBy>V.Manova</cp:lastModifiedBy>
  <cp:revision>79</cp:revision>
  <dcterms:created xsi:type="dcterms:W3CDTF">2017-12-01T08:06:04Z</dcterms:created>
  <dcterms:modified xsi:type="dcterms:W3CDTF">2020-12-08T09:24:51Z</dcterms:modified>
</cp:coreProperties>
</file>